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91" r:id="rId4"/>
    <p:sldId id="292" r:id="rId5"/>
    <p:sldId id="298" r:id="rId6"/>
    <p:sldId id="306" r:id="rId7"/>
    <p:sldId id="307" r:id="rId8"/>
    <p:sldId id="294" r:id="rId9"/>
    <p:sldId id="296" r:id="rId10"/>
    <p:sldId id="299" r:id="rId11"/>
    <p:sldId id="304" r:id="rId12"/>
    <p:sldId id="301" r:id="rId13"/>
    <p:sldId id="302" r:id="rId14"/>
    <p:sldId id="303" r:id="rId15"/>
    <p:sldId id="305" r:id="rId16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5" autoAdjust="0"/>
    <p:restoredTop sz="94373" autoAdjust="0"/>
  </p:normalViewPr>
  <p:slideViewPr>
    <p:cSldViewPr snapToGrid="0">
      <p:cViewPr>
        <p:scale>
          <a:sx n="75" d="100"/>
          <a:sy n="75" d="100"/>
        </p:scale>
        <p:origin x="-1032" y="-2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orient="horz" pos="2235"/>
        <p:guide pos="310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9&lt;Event&gt;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10&lt;Event&gt;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1&lt;Event&gt; – &lt;Place&gt; &lt;</a:t>
            </a:r>
            <a:r>
              <a:rPr lang="en-US" dirty="0" err="1" smtClean="0">
                <a:latin typeface="+mn-lt"/>
              </a:rPr>
              <a:t>Dasdssdsdste</a:t>
            </a:r>
            <a:r>
              <a:rPr lang="en-US" dirty="0" smtClean="0">
                <a:latin typeface="+mn-lt"/>
              </a:rPr>
              <a:t> (DD-Month-YYYY)&gt;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2&lt;Event&gt;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3&lt;Event&gt;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4&lt;Event&gt;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5&lt;</a:t>
            </a:r>
            <a:r>
              <a:rPr lang="en-US" dirty="0" err="1" smtClean="0">
                <a:latin typeface="+mn-lt"/>
              </a:rPr>
              <a:t>EvMIkaent</a:t>
            </a:r>
            <a:r>
              <a:rPr lang="en-US" dirty="0" smtClean="0">
                <a:latin typeface="+mn-lt"/>
              </a:rPr>
              <a:t>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6&lt;Event&gt;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7&lt;Event&gt;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8&lt;Event&gt;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</a:t>
            </a:r>
            <a:r>
              <a:rPr lang="en-US" dirty="0" err="1" smtClean="0">
                <a:latin typeface="+mn-lt"/>
              </a:rPr>
              <a:t>dfdfdfdfdfdfd</a:t>
            </a:r>
            <a:r>
              <a:rPr lang="en-US" dirty="0" smtClean="0">
                <a:latin typeface="+mn-lt"/>
              </a:rPr>
              <a:t>&lt;Date (DD-Month-YYYY)&gt;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ipb.ac.rs/images/d/db/Serial.tg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vi-seem.eu/index.php/PARADOX-IV_NAMD_and_VMD_usage" TargetMode="External"/><Relationship Id="rId3" Type="http://schemas.openxmlformats.org/officeDocument/2006/relationships/hyperlink" Target="http://wiki.ipb.ac.rs/images/6/60/Example_namd_job_scripts.tg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l.rs/PARADOXClusterUserGuid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/>
              <a:t>HPC usage and software packages</a:t>
            </a:r>
            <a:endParaRPr lang="en-US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94802" y="4870305"/>
            <a:ext cx="6471368" cy="1042988"/>
          </a:xfrm>
        </p:spPr>
        <p:txBody>
          <a:bodyPr/>
          <a:lstStyle/>
          <a:p>
            <a:pPr eaLnBrk="1" hangingPunct="1"/>
            <a:r>
              <a:rPr lang="en-US" sz="2000" b="0" dirty="0" smtClean="0"/>
              <a:t>Vladimir </a:t>
            </a:r>
            <a:r>
              <a:rPr lang="en-US" sz="2000" b="0" dirty="0" err="1" smtClean="0"/>
              <a:t>Slavnić</a:t>
            </a:r>
            <a:r>
              <a:rPr lang="en-US" sz="2000" b="0" dirty="0" smtClean="0"/>
              <a:t> </a:t>
            </a:r>
          </a:p>
          <a:p>
            <a:pPr eaLnBrk="1" hangingPunct="1"/>
            <a:r>
              <a:rPr lang="en-US" sz="2000" b="0" dirty="0"/>
              <a:t>Research Assistant</a:t>
            </a:r>
          </a:p>
          <a:p>
            <a:pPr eaLnBrk="1" hangingPunct="1"/>
            <a:r>
              <a:rPr lang="en-US" sz="2000" b="0" dirty="0"/>
              <a:t>Institute of Physics Belgrade</a:t>
            </a:r>
            <a:endParaRPr lang="en-US" sz="2000" dirty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management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Batch </a:t>
            </a:r>
            <a:r>
              <a:rPr lang="en-US" dirty="0">
                <a:cs typeface="Courier"/>
              </a:rPr>
              <a:t>system (</a:t>
            </a:r>
            <a:r>
              <a:rPr lang="en-US" dirty="0" err="1">
                <a:cs typeface="Courier"/>
              </a:rPr>
              <a:t>torque+maui</a:t>
            </a:r>
            <a:r>
              <a:rPr lang="en-US" dirty="0">
                <a:cs typeface="Courier"/>
              </a:rPr>
              <a:t> scheduler</a:t>
            </a:r>
            <a:r>
              <a:rPr lang="en-US" dirty="0" smtClean="0">
                <a:cs typeface="Courier"/>
              </a:rPr>
              <a:t>)</a:t>
            </a: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on </a:t>
            </a:r>
            <a:r>
              <a:rPr lang="en-US" dirty="0" err="1" smtClean="0">
                <a:latin typeface="Courier"/>
                <a:cs typeface="Courier"/>
              </a:rPr>
              <a:t>paradox.ipb.ac.rs</a:t>
            </a:r>
            <a:r>
              <a:rPr lang="en-US" dirty="0" smtClean="0">
                <a:cs typeface="Courier"/>
              </a:rPr>
              <a:t> is managing: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cs typeface="Courier"/>
              </a:rPr>
              <a:t>Job </a:t>
            </a:r>
            <a:r>
              <a:rPr lang="en-US" sz="1800" dirty="0" smtClean="0">
                <a:cs typeface="Courier"/>
              </a:rPr>
              <a:t>submissions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cs typeface="Courier"/>
              </a:rPr>
              <a:t>R</a:t>
            </a:r>
            <a:r>
              <a:rPr lang="en-US" sz="1800" dirty="0" smtClean="0">
                <a:cs typeface="Courier"/>
              </a:rPr>
              <a:t>esources </a:t>
            </a:r>
            <a:r>
              <a:rPr lang="en-US" sz="1800" dirty="0">
                <a:cs typeface="Courier"/>
              </a:rPr>
              <a:t>allocations </a:t>
            </a:r>
            <a:endParaRPr lang="en-US" sz="1800" dirty="0" smtClean="0">
              <a:cs typeface="Courier"/>
            </a:endParaRP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cs typeface="Courier"/>
              </a:rPr>
              <a:t>J</a:t>
            </a:r>
            <a:r>
              <a:rPr lang="en-US" sz="1800" dirty="0" smtClean="0">
                <a:cs typeface="Courier"/>
              </a:rPr>
              <a:t>obs </a:t>
            </a:r>
            <a:r>
              <a:rPr lang="en-US" sz="1800" dirty="0">
                <a:cs typeface="Courier"/>
              </a:rPr>
              <a:t>launching over the </a:t>
            </a:r>
            <a:r>
              <a:rPr lang="en-US" sz="1800" dirty="0" smtClean="0">
                <a:cs typeface="Courier"/>
              </a:rPr>
              <a:t>cluster</a:t>
            </a:r>
            <a:endParaRPr lang="en-US" sz="2400" dirty="0" smtClean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To </a:t>
            </a:r>
            <a:r>
              <a:rPr lang="en-US" dirty="0">
                <a:cs typeface="Courier"/>
              </a:rPr>
              <a:t>submit a batch job, </a:t>
            </a:r>
            <a:r>
              <a:rPr lang="en-US" dirty="0" smtClean="0">
                <a:cs typeface="Courier"/>
              </a:rPr>
              <a:t>user needs to </a:t>
            </a:r>
            <a:r>
              <a:rPr lang="en-US" dirty="0">
                <a:cs typeface="Courier"/>
              </a:rPr>
              <a:t>write a shell script which contains: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cs typeface="Courier"/>
              </a:rPr>
              <a:t>A set of </a:t>
            </a:r>
            <a:r>
              <a:rPr lang="en-US" sz="1800" dirty="0" smtClean="0">
                <a:cs typeface="Courier"/>
              </a:rPr>
              <a:t>directives which </a:t>
            </a:r>
            <a:r>
              <a:rPr lang="en-US" sz="1800" dirty="0">
                <a:cs typeface="Courier"/>
              </a:rPr>
              <a:t>describe needed resources for </a:t>
            </a:r>
            <a:r>
              <a:rPr lang="en-US" sz="1800" dirty="0" smtClean="0">
                <a:cs typeface="Courier"/>
              </a:rPr>
              <a:t>job (lines </a:t>
            </a:r>
            <a:r>
              <a:rPr lang="en-US" sz="1800" dirty="0">
                <a:cs typeface="Courier"/>
              </a:rPr>
              <a:t>beginning with </a:t>
            </a:r>
            <a:r>
              <a:rPr lang="en-US" sz="1800" dirty="0">
                <a:latin typeface="Courier"/>
                <a:cs typeface="Courier"/>
              </a:rPr>
              <a:t>#</a:t>
            </a:r>
            <a:r>
              <a:rPr lang="en-US" sz="1800" dirty="0" smtClean="0">
                <a:latin typeface="Courier"/>
                <a:cs typeface="Courier"/>
              </a:rPr>
              <a:t>PBS)</a:t>
            </a:r>
            <a:endParaRPr lang="en-US" sz="1800" dirty="0" smtClean="0">
              <a:cs typeface="Courier"/>
            </a:endParaRP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cs typeface="Courier"/>
              </a:rPr>
              <a:t>Lines necessary to execute </a:t>
            </a:r>
            <a:r>
              <a:rPr lang="en-US" sz="1800" dirty="0" smtClean="0">
                <a:cs typeface="Courier"/>
              </a:rPr>
              <a:t>user’s code</a:t>
            </a:r>
            <a:endParaRPr lang="en-US" sz="1800" dirty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After that job </a:t>
            </a:r>
            <a:r>
              <a:rPr lang="en-US" dirty="0">
                <a:cs typeface="Courier"/>
              </a:rPr>
              <a:t>can be launched by submitting </a:t>
            </a:r>
            <a:r>
              <a:rPr lang="en-US" dirty="0" smtClean="0">
                <a:cs typeface="Courier"/>
              </a:rPr>
              <a:t>the script </a:t>
            </a:r>
            <a:r>
              <a:rPr lang="en-US" dirty="0">
                <a:cs typeface="Courier"/>
              </a:rPr>
              <a:t>to batch </a:t>
            </a:r>
            <a:r>
              <a:rPr lang="en-US" dirty="0" smtClean="0">
                <a:cs typeface="Courier"/>
              </a:rPr>
              <a:t>system using </a:t>
            </a:r>
            <a:r>
              <a:rPr lang="en-US" dirty="0" err="1" smtClean="0">
                <a:latin typeface="Courier"/>
                <a:cs typeface="Courier"/>
              </a:rPr>
              <a:t>qsub</a:t>
            </a:r>
            <a:r>
              <a:rPr lang="en-US" dirty="0" smtClean="0">
                <a:cs typeface="Courier"/>
              </a:rPr>
              <a:t> command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cs typeface="Courier"/>
              </a:rPr>
              <a:t>J</a:t>
            </a:r>
            <a:r>
              <a:rPr lang="en-US" sz="1800" dirty="0" smtClean="0">
                <a:cs typeface="Courier"/>
              </a:rPr>
              <a:t>ob </a:t>
            </a:r>
            <a:r>
              <a:rPr lang="en-US" sz="1800" dirty="0">
                <a:cs typeface="Courier"/>
              </a:rPr>
              <a:t>will enter into a batch </a:t>
            </a:r>
            <a:r>
              <a:rPr lang="en-US" sz="1800" dirty="0" smtClean="0">
                <a:cs typeface="Courier"/>
              </a:rPr>
              <a:t>queue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>
                <a:cs typeface="Courier"/>
              </a:rPr>
              <a:t>When </a:t>
            </a:r>
            <a:r>
              <a:rPr lang="en-US" sz="1800" dirty="0">
                <a:cs typeface="Courier"/>
              </a:rPr>
              <a:t>resources are available, job will be launched over allocated </a:t>
            </a:r>
            <a:r>
              <a:rPr lang="en-US" sz="1800" dirty="0" smtClean="0">
                <a:cs typeface="Courier"/>
              </a:rPr>
              <a:t>nodes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>
                <a:cs typeface="Courier"/>
              </a:rPr>
              <a:t>Batch </a:t>
            </a:r>
            <a:r>
              <a:rPr lang="en-US" sz="1800" dirty="0">
                <a:cs typeface="Courier"/>
              </a:rPr>
              <a:t>system provides monitoring of all submitted </a:t>
            </a:r>
            <a:r>
              <a:rPr lang="en-US" sz="1800" dirty="0" smtClean="0">
                <a:cs typeface="Courier"/>
              </a:rPr>
              <a:t>jobs</a:t>
            </a:r>
            <a:endParaRPr lang="en-US" sz="1800" dirty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Queue </a:t>
            </a:r>
            <a:r>
              <a:rPr lang="en-US" dirty="0">
                <a:latin typeface="Courier"/>
                <a:cs typeface="Courier"/>
              </a:rPr>
              <a:t>standard</a:t>
            </a:r>
            <a:r>
              <a:rPr lang="en-US" dirty="0">
                <a:cs typeface="Courier"/>
              </a:rPr>
              <a:t> is available for user’s job submission.</a:t>
            </a:r>
          </a:p>
        </p:txBody>
      </p:sp>
    </p:spTree>
    <p:extLst>
      <p:ext uri="{BB962C8B-B14F-4D97-AF65-F5344CB8AC3E}">
        <p14:creationId xmlns:p14="http://schemas.microsoft.com/office/powerpoint/2010/main" val="184944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management 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Frequently used PBS commands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334"/>
            <a:ext cx="6121400" cy="44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5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job example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3753379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S</a:t>
            </a:r>
            <a:r>
              <a:rPr lang="en-US" dirty="0" smtClean="0">
                <a:cs typeface="Courier"/>
              </a:rPr>
              <a:t>ample </a:t>
            </a:r>
            <a:r>
              <a:rPr lang="en-US" dirty="0">
                <a:cs typeface="Courier"/>
              </a:rPr>
              <a:t>sequential job PBS script:</a:t>
            </a:r>
            <a:endParaRPr lang="en-US" dirty="0" smtClean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#!/bin/bash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#PBS -q standard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#PBS -l nodes=1:ppn=1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#PBS -l </a:t>
            </a:r>
            <a:r>
              <a:rPr lang="en-US" sz="1600" dirty="0" err="1">
                <a:latin typeface="Courier"/>
                <a:cs typeface="Courier"/>
              </a:rPr>
              <a:t>walltime</a:t>
            </a:r>
            <a:r>
              <a:rPr lang="en-US" sz="1600" dirty="0">
                <a:latin typeface="Courier"/>
                <a:cs typeface="Courier"/>
              </a:rPr>
              <a:t>=00:10:00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#PBS -e ${PBS_JOBID}.err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#PBS -o ${PBS_JOBID}.out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1600" dirty="0" smtClean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>
                <a:latin typeface="Courier"/>
                <a:cs typeface="Courier"/>
              </a:rPr>
              <a:t>cd </a:t>
            </a:r>
            <a:r>
              <a:rPr lang="en-US" sz="1600" dirty="0">
                <a:latin typeface="Courier"/>
                <a:cs typeface="Courier"/>
              </a:rPr>
              <a:t>$PBS_O_WORKDIR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err="1">
                <a:latin typeface="Courier"/>
                <a:cs typeface="Courier"/>
              </a:rPr>
              <a:t>chmod</a:t>
            </a:r>
            <a:r>
              <a:rPr lang="en-US" sz="1600" dirty="0">
                <a:latin typeface="Courier"/>
                <a:cs typeface="Courier"/>
              </a:rPr>
              <a:t> +x </a:t>
            </a:r>
            <a:r>
              <a:rPr lang="en-US" sz="1600" dirty="0" err="1">
                <a:latin typeface="Courier"/>
                <a:cs typeface="Courier"/>
              </a:rPr>
              <a:t>job.sh</a:t>
            </a:r>
            <a:endParaRPr lang="en-US" sz="1600" dirty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latin typeface="Courier"/>
                <a:cs typeface="Courier"/>
              </a:rPr>
              <a:t>./</a:t>
            </a:r>
            <a:r>
              <a:rPr lang="en-US" sz="1600" dirty="0" err="1">
                <a:latin typeface="Courier"/>
                <a:cs typeface="Courier"/>
              </a:rPr>
              <a:t>job.sh</a:t>
            </a:r>
            <a:endParaRPr lang="en-US" sz="1600" dirty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22877" y="1398595"/>
            <a:ext cx="3753379" cy="30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 smtClean="0">
                <a:cs typeface="Courier"/>
              </a:rPr>
              <a:t>Simple job bash script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b="0" dirty="0" smtClean="0">
                <a:latin typeface="Courier"/>
                <a:cs typeface="Courier"/>
              </a:rPr>
              <a:t>#</a:t>
            </a:r>
            <a:r>
              <a:rPr lang="en-US" sz="1600" b="0" dirty="0">
                <a:latin typeface="Courier"/>
                <a:cs typeface="Courier"/>
              </a:rPr>
              <a:t>!/bin/</a:t>
            </a:r>
            <a:r>
              <a:rPr lang="en-US" sz="1600" b="0" dirty="0" smtClean="0">
                <a:latin typeface="Courier"/>
                <a:cs typeface="Courier"/>
              </a:rPr>
              <a:t>bash</a:t>
            </a:r>
            <a:endParaRPr lang="en-US" sz="1600" b="0" dirty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b="0" dirty="0">
                <a:latin typeface="Courier"/>
                <a:cs typeface="Courier"/>
              </a:rPr>
              <a:t>/bin/date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b="0" dirty="0">
                <a:latin typeface="Courier"/>
                <a:cs typeface="Courier"/>
              </a:rPr>
              <a:t>/bin/hostname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b="0" dirty="0" err="1">
                <a:latin typeface="Courier"/>
                <a:cs typeface="Courier"/>
              </a:rPr>
              <a:t>pwd</a:t>
            </a:r>
            <a:endParaRPr lang="en-US" sz="1600" b="0" dirty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b="0" dirty="0">
                <a:latin typeface="Courier"/>
                <a:cs typeface="Courier"/>
              </a:rPr>
              <a:t>sleep 30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b="0" dirty="0">
                <a:latin typeface="Courier"/>
                <a:cs typeface="Courier"/>
              </a:rPr>
              <a:t>/</a:t>
            </a:r>
            <a:r>
              <a:rPr lang="en-US" sz="1600" b="0" dirty="0" err="1">
                <a:latin typeface="Courier"/>
                <a:cs typeface="Courier"/>
              </a:rPr>
              <a:t>usr</a:t>
            </a:r>
            <a:r>
              <a:rPr lang="en-US" sz="1600" b="0" dirty="0">
                <a:latin typeface="Courier"/>
                <a:cs typeface="Courier"/>
              </a:rPr>
              <a:t>/bin/</a:t>
            </a:r>
            <a:r>
              <a:rPr lang="en-US" sz="1600" b="0" dirty="0" err="1">
                <a:latin typeface="Courier"/>
                <a:cs typeface="Courier"/>
              </a:rPr>
              <a:t>whoami</a:t>
            </a:r>
            <a:endParaRPr lang="en-US" sz="1600" b="0" dirty="0">
              <a:latin typeface="Courier"/>
              <a:cs typeface="Courie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2077" y="5046136"/>
            <a:ext cx="9578456" cy="14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 smtClean="0">
                <a:cs typeface="Courier"/>
              </a:rPr>
              <a:t>This example can be downloaded from: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b="0" dirty="0" smtClean="0">
                <a:cs typeface="Courier"/>
                <a:hlinkClick r:id="rId2"/>
              </a:rPr>
              <a:t>http</a:t>
            </a:r>
            <a:r>
              <a:rPr lang="en-US" sz="2000" b="0" dirty="0">
                <a:cs typeface="Courier"/>
                <a:hlinkClick r:id="rId2"/>
              </a:rPr>
              <a:t>://wiki.ipb.ac.rs/images/d/db/</a:t>
            </a:r>
            <a:r>
              <a:rPr lang="en-US" sz="2000" b="0" dirty="0" smtClean="0">
                <a:cs typeface="Courier"/>
                <a:hlinkClick r:id="rId2"/>
              </a:rPr>
              <a:t>Serial.tgz</a:t>
            </a:r>
            <a:endParaRPr lang="en-US" sz="2000" b="0" dirty="0" smtClean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 smtClean="0">
                <a:cs typeface="Courier"/>
              </a:rPr>
              <a:t>Download </a:t>
            </a:r>
            <a:r>
              <a:rPr lang="en-US" b="0" dirty="0" err="1">
                <a:cs typeface="Courier"/>
              </a:rPr>
              <a:t>tgz</a:t>
            </a:r>
            <a:r>
              <a:rPr lang="en-US" b="0" dirty="0">
                <a:cs typeface="Courier"/>
              </a:rPr>
              <a:t> archive with example </a:t>
            </a:r>
            <a:r>
              <a:rPr lang="en-US" b="0" dirty="0" smtClean="0">
                <a:cs typeface="Courier"/>
              </a:rPr>
              <a:t>files, </a:t>
            </a:r>
            <a:r>
              <a:rPr lang="en-US" b="0" dirty="0">
                <a:cs typeface="Courier"/>
              </a:rPr>
              <a:t>e</a:t>
            </a:r>
            <a:r>
              <a:rPr lang="en-US" b="0" dirty="0" smtClean="0">
                <a:cs typeface="Courier"/>
              </a:rPr>
              <a:t>xtract </a:t>
            </a:r>
            <a:r>
              <a:rPr lang="en-US" b="0" dirty="0">
                <a:cs typeface="Courier"/>
              </a:rPr>
              <a:t>archive </a:t>
            </a:r>
            <a:r>
              <a:rPr lang="en-US" b="0" dirty="0" smtClean="0">
                <a:cs typeface="Courier"/>
              </a:rPr>
              <a:t>and </a:t>
            </a:r>
            <a:r>
              <a:rPr lang="en-US" b="0" dirty="0">
                <a:cs typeface="Courier"/>
              </a:rPr>
              <a:t>e</a:t>
            </a:r>
            <a:r>
              <a:rPr lang="en-US" b="0" dirty="0" smtClean="0">
                <a:cs typeface="Courier"/>
              </a:rPr>
              <a:t>nter </a:t>
            </a:r>
            <a:r>
              <a:rPr lang="en-US" b="0" dirty="0">
                <a:latin typeface="Courier"/>
                <a:cs typeface="Courier"/>
              </a:rPr>
              <a:t>s</a:t>
            </a:r>
            <a:r>
              <a:rPr lang="en-US" b="0" dirty="0" smtClean="0">
                <a:latin typeface="Courier"/>
                <a:cs typeface="Courier"/>
              </a:rPr>
              <a:t>erial</a:t>
            </a:r>
            <a:r>
              <a:rPr lang="en-US" b="0" dirty="0" smtClean="0">
                <a:cs typeface="Courier"/>
              </a:rPr>
              <a:t> folder</a:t>
            </a:r>
            <a:endParaRPr lang="en-US" b="0" dirty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b="0" dirty="0" smtClean="0">
                <a:cs typeface="Courier"/>
              </a:rPr>
              <a:t>:</a:t>
            </a:r>
            <a:endParaRPr lang="en-US" sz="2000" b="0" dirty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2000" b="0" dirty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2000" b="0" dirty="0" smtClean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b="0" dirty="0" smtClean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743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job example </a:t>
            </a:r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Submit job to </a:t>
            </a:r>
            <a:r>
              <a:rPr lang="en-US" dirty="0">
                <a:cs typeface="Courier"/>
              </a:rPr>
              <a:t>execution </a:t>
            </a:r>
            <a:r>
              <a:rPr lang="en-US" dirty="0" smtClean="0">
                <a:cs typeface="Courier"/>
              </a:rPr>
              <a:t>by </a:t>
            </a:r>
            <a:r>
              <a:rPr lang="en-US" dirty="0">
                <a:cs typeface="Courier"/>
              </a:rPr>
              <a:t>issuing following </a:t>
            </a:r>
            <a:r>
              <a:rPr lang="en-US" dirty="0" smtClean="0">
                <a:cs typeface="Courier"/>
              </a:rPr>
              <a:t>command: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$ </a:t>
            </a:r>
            <a:r>
              <a:rPr lang="en-US" sz="2000" dirty="0" err="1">
                <a:latin typeface="Courier"/>
                <a:cs typeface="Courier"/>
              </a:rPr>
              <a:t>qsub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job.pbs</a:t>
            </a:r>
            <a:endParaRPr lang="en-US" sz="2000" dirty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The </a:t>
            </a:r>
            <a:r>
              <a:rPr lang="en-US" dirty="0" err="1">
                <a:latin typeface="Courier"/>
                <a:cs typeface="Courier"/>
              </a:rPr>
              <a:t>qsub</a:t>
            </a:r>
            <a:r>
              <a:rPr lang="en-US" dirty="0">
                <a:cs typeface="Courier"/>
              </a:rPr>
              <a:t> command will return </a:t>
            </a:r>
            <a:r>
              <a:rPr lang="en-US" dirty="0" err="1">
                <a:cs typeface="Courier"/>
              </a:rPr>
              <a:t>а</a:t>
            </a: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result:</a:t>
            </a:r>
            <a:endParaRPr lang="en-US" dirty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latin typeface="Courier"/>
                <a:cs typeface="Courier"/>
              </a:rPr>
              <a:t>  &lt;</a:t>
            </a:r>
            <a:r>
              <a:rPr lang="en-US" sz="2000" dirty="0">
                <a:latin typeface="Courier"/>
                <a:cs typeface="Courier"/>
              </a:rPr>
              <a:t>JOB_ID&gt;.</a:t>
            </a:r>
            <a:r>
              <a:rPr lang="en-US" sz="2000" dirty="0" err="1">
                <a:latin typeface="Courier"/>
                <a:cs typeface="Courier"/>
              </a:rPr>
              <a:t>paradox.ipb.ac.rs</a:t>
            </a:r>
            <a:endParaRPr lang="en-US" sz="2000" dirty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cs typeface="Courier"/>
              </a:rPr>
              <a:t>Where </a:t>
            </a:r>
            <a:r>
              <a:rPr lang="en-US" dirty="0" smtClean="0">
                <a:latin typeface="Courier"/>
                <a:cs typeface="Courier"/>
              </a:rPr>
              <a:t>&lt;JOB_ID</a:t>
            </a:r>
            <a:r>
              <a:rPr lang="en-US" dirty="0">
                <a:latin typeface="Courier"/>
                <a:cs typeface="Courier"/>
              </a:rPr>
              <a:t>&gt; </a:t>
            </a:r>
            <a:r>
              <a:rPr lang="en-US" dirty="0">
                <a:cs typeface="Courier"/>
              </a:rPr>
              <a:t>is </a:t>
            </a:r>
            <a:r>
              <a:rPr lang="en-US" dirty="0" err="1">
                <a:cs typeface="Courier"/>
              </a:rPr>
              <a:t>а</a:t>
            </a:r>
            <a:r>
              <a:rPr lang="en-US" dirty="0">
                <a:cs typeface="Courier"/>
              </a:rPr>
              <a:t> unique integer used to identify the </a:t>
            </a:r>
            <a:r>
              <a:rPr lang="en-US" dirty="0" smtClean="0">
                <a:cs typeface="Courier"/>
              </a:rPr>
              <a:t>job</a:t>
            </a:r>
            <a:endParaRPr lang="en-US" dirty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To check the status of your job use the following command: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latin typeface="Courier"/>
                <a:cs typeface="Courier"/>
              </a:rPr>
              <a:t>  $ </a:t>
            </a:r>
            <a:r>
              <a:rPr lang="en-US" sz="2000" dirty="0" err="1">
                <a:latin typeface="Courier"/>
                <a:cs typeface="Courier"/>
              </a:rPr>
              <a:t>qstat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&lt;JOB_ID</a:t>
            </a:r>
            <a:r>
              <a:rPr lang="en-US" sz="2000" dirty="0">
                <a:latin typeface="Courier"/>
                <a:cs typeface="Courier"/>
              </a:rPr>
              <a:t>&gt;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Alternatively </a:t>
            </a:r>
            <a:r>
              <a:rPr lang="en-US" dirty="0" smtClean="0">
                <a:cs typeface="Courier"/>
              </a:rPr>
              <a:t>user can </a:t>
            </a:r>
            <a:r>
              <a:rPr lang="en-US" dirty="0">
                <a:cs typeface="Courier"/>
              </a:rPr>
              <a:t>check the status of all </a:t>
            </a:r>
            <a:r>
              <a:rPr lang="en-US" dirty="0" smtClean="0">
                <a:cs typeface="Courier"/>
              </a:rPr>
              <a:t>submitted jobs </a:t>
            </a:r>
            <a:r>
              <a:rPr lang="en-US" dirty="0">
                <a:cs typeface="Courier"/>
              </a:rPr>
              <a:t>using the following syntax of the </a:t>
            </a:r>
            <a:r>
              <a:rPr lang="en-US" dirty="0" err="1">
                <a:latin typeface="Courier"/>
                <a:cs typeface="Courier"/>
              </a:rPr>
              <a:t>qstat</a:t>
            </a:r>
            <a:r>
              <a:rPr lang="en-US" dirty="0">
                <a:cs typeface="Courier"/>
              </a:rPr>
              <a:t> command: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latin typeface="Courier"/>
                <a:cs typeface="Courier"/>
              </a:rPr>
              <a:t>  $ </a:t>
            </a:r>
            <a:r>
              <a:rPr lang="en-US" sz="2000" dirty="0" err="1">
                <a:latin typeface="Courier"/>
                <a:cs typeface="Courier"/>
              </a:rPr>
              <a:t>qstat</a:t>
            </a:r>
            <a:r>
              <a:rPr lang="en-US" sz="2000" dirty="0">
                <a:latin typeface="Courier"/>
                <a:cs typeface="Courier"/>
              </a:rPr>
              <a:t> -u &lt;</a:t>
            </a:r>
            <a:r>
              <a:rPr lang="en-US" sz="2000" dirty="0" err="1">
                <a:latin typeface="Courier"/>
                <a:cs typeface="Courier"/>
              </a:rPr>
              <a:t>user_name</a:t>
            </a:r>
            <a:r>
              <a:rPr lang="en-US" sz="2000" dirty="0">
                <a:latin typeface="Courier"/>
                <a:cs typeface="Courier"/>
              </a:rPr>
              <a:t>&gt;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To get detailed information about </a:t>
            </a:r>
            <a:r>
              <a:rPr lang="en-US" dirty="0" smtClean="0">
                <a:cs typeface="Courier"/>
              </a:rPr>
              <a:t>a job user can use the </a:t>
            </a:r>
            <a:r>
              <a:rPr lang="en-US" dirty="0">
                <a:cs typeface="Courier"/>
              </a:rPr>
              <a:t>following command: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latin typeface="Courier"/>
                <a:cs typeface="Courier"/>
              </a:rPr>
              <a:t>  $ </a:t>
            </a:r>
            <a:r>
              <a:rPr lang="en-US" sz="2000" dirty="0" err="1">
                <a:latin typeface="Courier"/>
                <a:cs typeface="Courier"/>
              </a:rPr>
              <a:t>qstat</a:t>
            </a:r>
            <a:r>
              <a:rPr lang="en-US" sz="2000" dirty="0">
                <a:latin typeface="Courier"/>
                <a:cs typeface="Courier"/>
              </a:rPr>
              <a:t> -f &lt;JOB_ID&gt;</a:t>
            </a:r>
          </a:p>
        </p:txBody>
      </p:sp>
    </p:spTree>
    <p:extLst>
      <p:ext uri="{BB962C8B-B14F-4D97-AF65-F5344CB8AC3E}">
        <p14:creationId xmlns:p14="http://schemas.microsoft.com/office/powerpoint/2010/main" val="270406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job example </a:t>
            </a:r>
            <a:r>
              <a:rPr lang="en-US" dirty="0" smtClean="0"/>
              <a:t>[3]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When job </a:t>
            </a:r>
            <a:r>
              <a:rPr lang="en-US" dirty="0">
                <a:cs typeface="Courier"/>
              </a:rPr>
              <a:t>is finished, files to which standard output and standard error of a job was redirected will appear in </a:t>
            </a:r>
            <a:r>
              <a:rPr lang="en-US" dirty="0" smtClean="0">
                <a:cs typeface="Courier"/>
              </a:rPr>
              <a:t>user’s work directory</a:t>
            </a:r>
            <a:endParaRPr lang="en-US" dirty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T</a:t>
            </a:r>
            <a:r>
              <a:rPr lang="en-US" dirty="0" smtClean="0">
                <a:cs typeface="Courier"/>
              </a:rPr>
              <a:t>o </a:t>
            </a:r>
            <a:r>
              <a:rPr lang="en-US" dirty="0">
                <a:cs typeface="Courier"/>
              </a:rPr>
              <a:t>cancel a </a:t>
            </a:r>
            <a:r>
              <a:rPr lang="en-US" dirty="0" smtClean="0">
                <a:cs typeface="Courier"/>
              </a:rPr>
              <a:t>running job </a:t>
            </a:r>
            <a:r>
              <a:rPr lang="en-US" dirty="0">
                <a:cs typeface="Courier"/>
              </a:rPr>
              <a:t>following command should be executed: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latin typeface="Courier"/>
                <a:cs typeface="Courier"/>
              </a:rPr>
              <a:t>  $ </a:t>
            </a:r>
            <a:r>
              <a:rPr lang="en-US" sz="2000" dirty="0" err="1">
                <a:latin typeface="Courier"/>
                <a:cs typeface="Courier"/>
              </a:rPr>
              <a:t>qdel</a:t>
            </a:r>
            <a:r>
              <a:rPr lang="en-US" sz="2000" dirty="0">
                <a:latin typeface="Courier"/>
                <a:cs typeface="Courier"/>
              </a:rPr>
              <a:t> &lt;JOB_ID</a:t>
            </a:r>
            <a:r>
              <a:rPr lang="en-US" sz="2000" dirty="0" smtClean="0">
                <a:latin typeface="Courier"/>
                <a:cs typeface="Courier"/>
              </a:rPr>
              <a:t>&gt;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8644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NAMD job </a:t>
            </a:r>
            <a:r>
              <a:rPr lang="en-US" dirty="0"/>
              <a:t>example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Go to: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cs typeface="Courier"/>
                <a:hlinkClick r:id="rId2"/>
              </a:rPr>
              <a:t>http://wiki.vi-seem.eu/index.php/PARADOX-IV_NAMD_and_VMD_usage</a:t>
            </a:r>
            <a:endParaRPr lang="en-US" dirty="0" smtClean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Download </a:t>
            </a:r>
            <a:r>
              <a:rPr lang="en-US" dirty="0">
                <a:latin typeface="Courier"/>
                <a:cs typeface="Courier"/>
              </a:rPr>
              <a:t>apoa1</a:t>
            </a:r>
            <a:r>
              <a:rPr lang="en-US" dirty="0">
                <a:cs typeface="Courier"/>
              </a:rPr>
              <a:t> benchmark </a:t>
            </a:r>
            <a:r>
              <a:rPr lang="en-US" dirty="0" smtClean="0">
                <a:cs typeface="Courier"/>
              </a:rPr>
              <a:t>input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Download and prepare PBS job script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cs typeface="Courier"/>
                <a:hlinkClick r:id="rId3"/>
              </a:rPr>
              <a:t>http://wiki.ipb.ac.rs/images/6/60/</a:t>
            </a:r>
            <a:r>
              <a:rPr lang="en-US" dirty="0" smtClean="0">
                <a:cs typeface="Courier"/>
                <a:hlinkClick r:id="rId3"/>
              </a:rPr>
              <a:t>Example_namd_job_scripts.tgz</a:t>
            </a:r>
            <a:endParaRPr lang="en-US" dirty="0" smtClean="0"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cs typeface="Courier"/>
              </a:rPr>
              <a:t>Submit NAMD job: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>
                <a:cs typeface="Courier"/>
              </a:rPr>
              <a:t>CUDA with </a:t>
            </a:r>
            <a:r>
              <a:rPr lang="en-US" dirty="0" err="1">
                <a:cs typeface="Courier"/>
              </a:rPr>
              <a:t>InfiniBand</a:t>
            </a:r>
            <a:r>
              <a:rPr lang="en-US" dirty="0">
                <a:cs typeface="Courier"/>
              </a:rPr>
              <a:t> </a:t>
            </a:r>
            <a:endParaRPr lang="en-US" dirty="0" smtClean="0"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$ </a:t>
            </a:r>
            <a:r>
              <a:rPr lang="en-US" sz="2000" dirty="0" err="1">
                <a:latin typeface="Courier"/>
                <a:cs typeface="Courier"/>
              </a:rPr>
              <a:t>qsub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example_gpu.pbs</a:t>
            </a:r>
            <a:endParaRPr lang="en-US" sz="2000" dirty="0" smtClean="0">
              <a:latin typeface="Courier"/>
              <a:cs typeface="Courier"/>
            </a:endParaRP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>
                <a:cs typeface="Courier"/>
              </a:rPr>
              <a:t>InfiniBand</a:t>
            </a:r>
            <a:r>
              <a:rPr lang="en-US" dirty="0">
                <a:cs typeface="Courier"/>
              </a:rPr>
              <a:t> via </a:t>
            </a:r>
            <a:r>
              <a:rPr lang="en-US" dirty="0" err="1">
                <a:cs typeface="Courier"/>
              </a:rPr>
              <a:t>OpenFabrics</a:t>
            </a: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OFED</a:t>
            </a:r>
          </a:p>
          <a:p>
            <a:pPr marL="0" lvl="1" indent="0" eaLnBrk="1" hangingPunct="1"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</a:t>
            </a:r>
            <a:r>
              <a:rPr lang="en-US" dirty="0" smtClean="0">
                <a:latin typeface="Courier"/>
                <a:ea typeface="+mn-ea"/>
                <a:cs typeface="Courier"/>
              </a:rPr>
              <a:t> $ </a:t>
            </a:r>
            <a:r>
              <a:rPr lang="en-US" dirty="0" err="1">
                <a:latin typeface="Courier"/>
                <a:ea typeface="+mn-ea"/>
                <a:cs typeface="Courier"/>
              </a:rPr>
              <a:t>qsub</a:t>
            </a:r>
            <a:r>
              <a:rPr lang="en-US" dirty="0">
                <a:latin typeface="Courier"/>
                <a:ea typeface="+mn-ea"/>
                <a:cs typeface="Courier"/>
              </a:rPr>
              <a:t> </a:t>
            </a:r>
            <a:r>
              <a:rPr lang="en-US" dirty="0" err="1" smtClean="0">
                <a:latin typeface="Courier"/>
                <a:ea typeface="+mn-ea"/>
                <a:cs typeface="Courier"/>
              </a:rPr>
              <a:t>example_non_gpu.pbs</a:t>
            </a:r>
            <a:endParaRPr lang="en-US" dirty="0">
              <a:latin typeface="Courier"/>
              <a:ea typeface="+mn-ea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2166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VI-SEEM HPC resources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PARADOX Cluster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Access to PARADOX Cluster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PARADOX Cluster software </a:t>
            </a:r>
            <a:r>
              <a:rPr lang="en-US" dirty="0" smtClean="0"/>
              <a:t>stack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Environment modules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Job management with examples</a:t>
            </a:r>
            <a:endParaRPr lang="en-US" dirty="0"/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2000" u="sng" dirty="0">
              <a:solidFill>
                <a:schemeClr val="accent5"/>
              </a:solidFill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90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VI-SEEM </a:t>
            </a:r>
            <a:r>
              <a:rPr lang="en-US" dirty="0" smtClean="0"/>
              <a:t>HPC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High Performance Computing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 smtClean="0"/>
              <a:t>HPC </a:t>
            </a:r>
            <a:r>
              <a:rPr lang="en-US" sz="2400" dirty="0" err="1" smtClean="0"/>
              <a:t>vs</a:t>
            </a:r>
            <a:r>
              <a:rPr lang="en-US" sz="2400" dirty="0" smtClean="0"/>
              <a:t> HTC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VI</a:t>
            </a:r>
            <a:r>
              <a:rPr lang="en-US" sz="2800" dirty="0"/>
              <a:t>-SEEM HPC (High Performance Computing) </a:t>
            </a:r>
            <a:r>
              <a:rPr lang="en-US" sz="2800" dirty="0" smtClean="0"/>
              <a:t>service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 smtClean="0"/>
              <a:t>Provides </a:t>
            </a:r>
            <a:r>
              <a:rPr lang="en-US" sz="2400" dirty="0"/>
              <a:t>access to clusters with low-latency interconnection or </a:t>
            </a:r>
            <a:r>
              <a:rPr lang="en-US" sz="2400" dirty="0" smtClean="0"/>
              <a:t>supercomputers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 smtClean="0"/>
              <a:t>15 HPC systems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000" dirty="0" smtClean="0"/>
              <a:t>Most of them based on CPUs with x86_64 </a:t>
            </a:r>
            <a:r>
              <a:rPr lang="en-US" sz="2000" dirty="0"/>
              <a:t>instruction set and equipped with accelerator </a:t>
            </a:r>
            <a:r>
              <a:rPr lang="en-US" sz="2000" dirty="0" smtClean="0"/>
              <a:t>cards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000" dirty="0" smtClean="0"/>
              <a:t>Some </a:t>
            </a:r>
            <a:r>
              <a:rPr lang="en-US" sz="2000" dirty="0" err="1"/>
              <a:t>BlueGene</a:t>
            </a:r>
            <a:r>
              <a:rPr lang="en-US" sz="2000" dirty="0"/>
              <a:t>/P systems, </a:t>
            </a:r>
            <a:r>
              <a:rPr lang="en-US" sz="2000" dirty="0" smtClean="0"/>
              <a:t>and </a:t>
            </a:r>
            <a:r>
              <a:rPr lang="en-US" sz="2000" dirty="0"/>
              <a:t>one based on the Cell processors</a:t>
            </a:r>
            <a:r>
              <a:rPr lang="en-US" sz="2000" dirty="0" smtClean="0"/>
              <a:t>.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Delivers 18.8 CPU, 371.6 GPU, 16.0 Xeon Phi, and 5.3 IBM Cell millions of hours per </a:t>
            </a:r>
            <a:r>
              <a:rPr lang="en-US" sz="2400" dirty="0" smtClean="0"/>
              <a:t>year</a:t>
            </a:r>
            <a:endParaRPr lang="en-US" sz="240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 smtClean="0"/>
              <a:t>Ability </a:t>
            </a:r>
            <a:r>
              <a:rPr lang="en-US" sz="2400" dirty="0"/>
              <a:t>to perform complex simulations on the state-of-the-art computing </a:t>
            </a:r>
            <a:r>
              <a:rPr lang="en-US" sz="2400" dirty="0" smtClean="0"/>
              <a:t>hardware</a:t>
            </a:r>
            <a:endParaRPr lang="en-US" sz="2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8" y="1227665"/>
            <a:ext cx="1600202" cy="16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71608"/>
            <a:ext cx="5497512" cy="4795838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Water-cooled racks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106 nodes, </a:t>
            </a:r>
            <a:r>
              <a:rPr lang="en-US" sz="2800" dirty="0"/>
              <a:t>1696 </a:t>
            </a:r>
            <a:r>
              <a:rPr lang="en-US" sz="2800" dirty="0" smtClean="0"/>
              <a:t>CPU cores</a:t>
            </a:r>
            <a:endParaRPr lang="en-US" sz="280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2x8-core Intel Sandy Bridge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E5</a:t>
            </a:r>
            <a:r>
              <a:rPr lang="en-US" sz="2400" dirty="0"/>
              <a:t>-2670 @ 2.6 GHz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32 GB of RAM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106 GPU NVIDIA Tesla M2090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96 TB </a:t>
            </a:r>
            <a:r>
              <a:rPr lang="en-US" sz="2800" dirty="0" smtClean="0"/>
              <a:t>storage space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err="1"/>
              <a:t>Lustre</a:t>
            </a:r>
            <a:r>
              <a:rPr lang="en-US" sz="2800" dirty="0"/>
              <a:t> </a:t>
            </a:r>
            <a:r>
              <a:rPr lang="en-US" sz="2800" dirty="0" smtClean="0"/>
              <a:t>parallel file system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QDR </a:t>
            </a:r>
            <a:r>
              <a:rPr lang="en-US" sz="2800" dirty="0" err="1"/>
              <a:t>Infiniband</a:t>
            </a:r>
            <a:r>
              <a:rPr lang="en-US" sz="2800" dirty="0"/>
              <a:t> 40 </a:t>
            </a:r>
            <a:r>
              <a:rPr lang="en-US" sz="2800" dirty="0" err="1"/>
              <a:t>Gbps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72" y="1214437"/>
            <a:ext cx="4197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72" y="5153024"/>
            <a:ext cx="2016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10" y="3667124"/>
            <a:ext cx="20161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85" y="5160962"/>
            <a:ext cx="2016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72" y="3695699"/>
            <a:ext cx="19986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PARADOX Cluster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381660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/>
              <a:t>From local </a:t>
            </a:r>
            <a:r>
              <a:rPr lang="en-US" sz="1800" dirty="0"/>
              <a:t>machine within IPB computer </a:t>
            </a:r>
            <a:r>
              <a:rPr lang="en-US" sz="1800" dirty="0" smtClean="0"/>
              <a:t>network: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>
                <a:latin typeface="Courier"/>
                <a:cs typeface="Courier"/>
              </a:rPr>
              <a:t>  $ </a:t>
            </a:r>
            <a:r>
              <a:rPr lang="en-US" sz="1600" dirty="0" err="1">
                <a:latin typeface="Courier"/>
                <a:cs typeface="Courier"/>
              </a:rPr>
              <a:t>ssh</a:t>
            </a:r>
            <a:r>
              <a:rPr lang="en-US" sz="1600" dirty="0">
                <a:latin typeface="Courier"/>
                <a:cs typeface="Courier"/>
              </a:rPr>
              <a:t> username@</a:t>
            </a:r>
            <a:r>
              <a:rPr lang="en-US" sz="1600" dirty="0" smtClean="0">
                <a:latin typeface="Courier"/>
                <a:cs typeface="Courier"/>
              </a:rPr>
              <a:t>paradox.ipb.ac.rs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>
                <a:latin typeface="Courier"/>
                <a:cs typeface="Courier"/>
              </a:rPr>
              <a:t>Example: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>
                <a:latin typeface="Courier"/>
                <a:cs typeface="Courier"/>
              </a:rPr>
              <a:t>  $ </a:t>
            </a:r>
            <a:r>
              <a:rPr lang="en-US" sz="1600" dirty="0" err="1">
                <a:latin typeface="Courier"/>
                <a:cs typeface="Courier"/>
              </a:rPr>
              <a:t>ssh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demo001@paradox.ipb.ac.rs</a:t>
            </a:r>
            <a:endParaRPr lang="en-US" sz="1800" dirty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/>
              <a:t>If a </a:t>
            </a:r>
            <a:r>
              <a:rPr lang="en-US" sz="1800" dirty="0"/>
              <a:t>graphical environment </a:t>
            </a:r>
            <a:r>
              <a:rPr lang="en-US" sz="1800" dirty="0" smtClean="0"/>
              <a:t>is needed use </a:t>
            </a:r>
            <a:r>
              <a:rPr lang="en-US" sz="1800" dirty="0"/>
              <a:t>the </a:t>
            </a:r>
            <a:r>
              <a:rPr lang="en-US" sz="1800" dirty="0">
                <a:latin typeface="Courier"/>
                <a:cs typeface="Courier"/>
              </a:rPr>
              <a:t>-</a:t>
            </a:r>
            <a:r>
              <a:rPr lang="en-US" sz="1800" dirty="0" smtClean="0">
                <a:latin typeface="Courier"/>
                <a:cs typeface="Courier"/>
              </a:rPr>
              <a:t>X</a:t>
            </a:r>
            <a:r>
              <a:rPr lang="en-US" sz="1800" dirty="0" smtClean="0"/>
              <a:t> option</a:t>
            </a:r>
            <a:r>
              <a:rPr lang="en-US" sz="1800" dirty="0"/>
              <a:t>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>
                <a:latin typeface="Courier"/>
                <a:cs typeface="Courier"/>
              </a:rPr>
              <a:t>  $ </a:t>
            </a:r>
            <a:r>
              <a:rPr lang="en-US" sz="1600" dirty="0" err="1">
                <a:latin typeface="Courier"/>
                <a:cs typeface="Courier"/>
              </a:rPr>
              <a:t>ssh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username@paradox.ipb.ac.rs</a:t>
            </a:r>
            <a:r>
              <a:rPr lang="en-US" sz="1600" dirty="0">
                <a:latin typeface="Courier"/>
                <a:cs typeface="Courier"/>
              </a:rPr>
              <a:t> -X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/>
              <a:t>Login node </a:t>
            </a:r>
            <a:r>
              <a:rPr lang="en-US" sz="1800" dirty="0" err="1" smtClean="0"/>
              <a:t>paradox.ipb.ac.rs</a:t>
            </a:r>
            <a:r>
              <a:rPr lang="en-US" sz="1800" dirty="0" smtClean="0"/>
              <a:t> is used for:</a:t>
            </a: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/>
              <a:t>-    Preparing jobs	                                 -   Submitting </a:t>
            </a:r>
            <a:r>
              <a:rPr lang="en-US" sz="1600" dirty="0"/>
              <a:t>jobs to the batch </a:t>
            </a:r>
            <a:r>
              <a:rPr lang="en-US" sz="1600" dirty="0" smtClean="0"/>
              <a:t>system</a:t>
            </a: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/>
              <a:t>-    Some very lightweight testing      -   But not </a:t>
            </a:r>
            <a:r>
              <a:rPr lang="en-US" sz="1600" dirty="0"/>
              <a:t>for the long running </a:t>
            </a:r>
            <a:r>
              <a:rPr lang="en-US" sz="1600" dirty="0" smtClean="0"/>
              <a:t>computations!</a:t>
            </a:r>
          </a:p>
          <a:p>
            <a:pPr marL="358775" lvl="1" indent="-358775" eaLnBrk="1" hangingPunct="1"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ea typeface="+mn-ea"/>
              </a:rPr>
              <a:t>File systems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smtClean="0">
                <a:latin typeface="Courier"/>
                <a:cs typeface="Courier"/>
              </a:rPr>
              <a:t>home    </a:t>
            </a:r>
            <a:r>
              <a:rPr lang="en-US" sz="1600" dirty="0" smtClean="0"/>
              <a:t># Shared </a:t>
            </a:r>
            <a:r>
              <a:rPr lang="en-US" sz="1600" dirty="0"/>
              <a:t>between worker nodes and used both for long term storage and </a:t>
            </a:r>
            <a:r>
              <a:rPr lang="en-US" sz="1600" dirty="0" smtClean="0"/>
              <a:t>job </a:t>
            </a:r>
            <a:r>
              <a:rPr lang="en-US" sz="1600" dirty="0"/>
              <a:t>submission</a:t>
            </a:r>
            <a:endParaRPr lang="en-US" sz="1600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600" dirty="0" smtClean="0">
                <a:latin typeface="Courier"/>
                <a:cs typeface="Courier"/>
              </a:rPr>
              <a:t>/</a:t>
            </a:r>
            <a:r>
              <a:rPr lang="en-US" sz="1600" dirty="0">
                <a:latin typeface="Courier"/>
                <a:cs typeface="Courier"/>
              </a:rPr>
              <a:t>scratch </a:t>
            </a:r>
            <a:r>
              <a:rPr lang="en-US" sz="1600" dirty="0" smtClean="0"/>
              <a:t># Local </a:t>
            </a:r>
            <a:r>
              <a:rPr lang="en-US" sz="1600" dirty="0"/>
              <a:t>file system available on each worker node</a:t>
            </a:r>
            <a:endParaRPr lang="en-US" sz="16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Secure copy (</a:t>
            </a:r>
            <a:r>
              <a:rPr lang="en-US" sz="1800" dirty="0" err="1"/>
              <a:t>scp</a:t>
            </a:r>
            <a:r>
              <a:rPr lang="en-US" sz="1800" dirty="0"/>
              <a:t>) can be used to transfer data to or from </a:t>
            </a:r>
            <a:r>
              <a:rPr lang="en-US" sz="1800" dirty="0" err="1" smtClean="0">
                <a:latin typeface="Courier"/>
                <a:cs typeface="Courier"/>
              </a:rPr>
              <a:t>paradox.ipb.ac.rs</a:t>
            </a:r>
            <a:endParaRPr lang="en-US" sz="1600" dirty="0" smtClean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/>
              <a:t>To </a:t>
            </a:r>
            <a:r>
              <a:rPr lang="en-US" sz="1800" dirty="0"/>
              <a:t>logout </a:t>
            </a:r>
            <a:r>
              <a:rPr lang="en-US" sz="1800" dirty="0" smtClean="0"/>
              <a:t>use </a:t>
            </a:r>
            <a:r>
              <a:rPr lang="en-US" sz="1800" dirty="0"/>
              <a:t>the </a:t>
            </a:r>
            <a:r>
              <a:rPr lang="en-US" sz="1800" dirty="0">
                <a:latin typeface="Courier"/>
                <a:cs typeface="Courier"/>
              </a:rPr>
              <a:t>Ctrl-d</a:t>
            </a:r>
            <a:r>
              <a:rPr lang="en-US" sz="1800" dirty="0"/>
              <a:t> command, or </a:t>
            </a:r>
            <a:r>
              <a:rPr lang="en-US" sz="1800" dirty="0" smtClean="0">
                <a:latin typeface="Courier"/>
                <a:cs typeface="Courier"/>
              </a:rPr>
              <a:t>exit</a:t>
            </a:r>
            <a:endParaRPr lang="en-US" sz="1800" dirty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F</a:t>
            </a:r>
            <a:r>
              <a:rPr lang="en-US" sz="1800" dirty="0" smtClean="0"/>
              <a:t>rom </a:t>
            </a:r>
            <a:r>
              <a:rPr lang="en-US" sz="1800" dirty="0"/>
              <a:t>outside of IPB computer network, </a:t>
            </a:r>
            <a:r>
              <a:rPr lang="en-US" sz="1800" dirty="0" smtClean="0"/>
              <a:t>first </a:t>
            </a:r>
            <a:r>
              <a:rPr lang="en-US" sz="1800" dirty="0"/>
              <a:t>log in to the user interface machine </a:t>
            </a:r>
            <a:r>
              <a:rPr lang="en-US" sz="1800" dirty="0" err="1">
                <a:latin typeface="Courier"/>
                <a:cs typeface="Courier"/>
              </a:rPr>
              <a:t>ui.ipb.ac.rs</a:t>
            </a:r>
            <a:r>
              <a:rPr lang="en-US" sz="1800" dirty="0"/>
              <a:t>, and then </a:t>
            </a:r>
            <a:r>
              <a:rPr lang="en-US" sz="1800" dirty="0" smtClean="0"/>
              <a:t>to login </a:t>
            </a:r>
            <a:r>
              <a:rPr lang="en-US" sz="1800" dirty="0"/>
              <a:t>node </a:t>
            </a:r>
            <a:r>
              <a:rPr lang="en-US" sz="1800" dirty="0" err="1" smtClean="0">
                <a:latin typeface="Courier"/>
                <a:cs typeface="Courier"/>
              </a:rPr>
              <a:t>paradox.ipb.ac.rs</a:t>
            </a:r>
            <a:endParaRPr lang="en-US" sz="1800" dirty="0" smtClean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>
                <a:latin typeface="Courier"/>
                <a:cs typeface="Courier"/>
                <a:hlinkClick r:id="rId2"/>
              </a:rPr>
              <a:t>http://www.scl.rs/PARADOXClusterUserGuide</a:t>
            </a:r>
            <a:r>
              <a:rPr lang="en-US" sz="1800" dirty="0" smtClean="0">
                <a:latin typeface="Courier"/>
                <a:cs typeface="Courier"/>
                <a:hlinkClick r:id="rId2"/>
              </a:rPr>
              <a:t>/</a:t>
            </a:r>
            <a:endParaRPr lang="en-US" sz="1800" dirty="0" smtClean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9827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Cluster software stack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381660"/>
            <a:ext cx="3871912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Compilers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GNU Compiler Collection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Intel </a:t>
            </a:r>
            <a:r>
              <a:rPr lang="en-US" dirty="0"/>
              <a:t>Compilers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Portland </a:t>
            </a:r>
            <a:r>
              <a:rPr lang="en-US" dirty="0"/>
              <a:t>Group Compilers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Performance tools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Profilers</a:t>
            </a:r>
            <a:endParaRPr lang="en-US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/>
              <a:t>Scalasca</a:t>
            </a:r>
            <a:endParaRPr lang="en-US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TAU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Cube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/>
              <a:t>gprof</a:t>
            </a:r>
            <a:endParaRPr lang="en-US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PGI </a:t>
            </a:r>
            <a:r>
              <a:rPr lang="en-US" dirty="0" err="1"/>
              <a:t>pgprof</a:t>
            </a:r>
            <a:endParaRPr lang="en-US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Intel </a:t>
            </a:r>
            <a:r>
              <a:rPr lang="en-US" dirty="0" err="1"/>
              <a:t>Vtune</a:t>
            </a:r>
            <a:endParaRPr lang="en-US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/>
              <a:t>Valgrind</a:t>
            </a:r>
            <a:endParaRPr lang="en-US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35006" y="3369732"/>
            <a:ext cx="3871912" cy="28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 smtClean="0"/>
              <a:t>Debuggers </a:t>
            </a:r>
            <a:endParaRPr lang="en-US" b="0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 err="1"/>
              <a:t>TotalView</a:t>
            </a:r>
            <a:r>
              <a:rPr lang="en-US" sz="1800" b="0" dirty="0"/>
              <a:t> Debugger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GDB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PGI </a:t>
            </a:r>
            <a:r>
              <a:rPr lang="en-US" sz="1800" b="0" dirty="0" err="1"/>
              <a:t>pgdbg</a:t>
            </a:r>
            <a:endParaRPr lang="en-US" sz="1800" b="0" dirty="0"/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Intel Debugger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b="0" dirty="0"/>
          </a:p>
          <a:p>
            <a:pPr marL="958850" lvl="2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6918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Cluster software stack 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381660"/>
            <a:ext cx="4329112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Libraries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LAPACK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BLAS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FFTW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Intel </a:t>
            </a:r>
            <a:r>
              <a:rPr lang="en-US" dirty="0"/>
              <a:t>MKL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NumPy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SciPy</a:t>
            </a:r>
            <a:endParaRPr lang="en-US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Boost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/>
              <a:t>gsl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HDF5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Application software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CP2K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1" dirty="0" smtClean="0"/>
              <a:t>NAMD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32755" y="1415525"/>
            <a:ext cx="4329112" cy="26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 err="1" smtClean="0"/>
              <a:t>Netcdf</a:t>
            </a:r>
            <a:endParaRPr lang="en-US" b="0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/>
              <a:t>Parallel libraries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000" b="0" dirty="0"/>
              <a:t>CUDA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000" b="0" dirty="0" err="1"/>
              <a:t>OpenMPI</a:t>
            </a:r>
            <a:endParaRPr lang="en-US" sz="2000" b="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b="0" dirty="0" smtClean="0"/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b="0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b="0" dirty="0"/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b="0" dirty="0" smtClean="0"/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2400" b="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b="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b="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b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5826" y="5157792"/>
            <a:ext cx="4329112" cy="9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Gromacs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VMD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b="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b="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36978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modules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381660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Tool to help users to manage Linux environment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 smtClean="0"/>
              <a:t>Dynamic </a:t>
            </a:r>
            <a:r>
              <a:rPr lang="en-US" sz="2400" dirty="0"/>
              <a:t>modification of a user's environment </a:t>
            </a:r>
            <a:r>
              <a:rPr lang="en-US" sz="2400" dirty="0" smtClean="0"/>
              <a:t>variables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Used by HPC centers to provide different versions of software to users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Check available modules</a:t>
            </a: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latin typeface="Courier"/>
                <a:cs typeface="Courier"/>
              </a:rPr>
              <a:t>$ module avail</a:t>
            </a:r>
            <a:endParaRPr lang="en-US" dirty="0" smtClean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The </a:t>
            </a:r>
            <a:r>
              <a:rPr lang="en-US" sz="2800" dirty="0" smtClean="0"/>
              <a:t>modules on PARADOX </a:t>
            </a:r>
            <a:r>
              <a:rPr lang="en-US" sz="2800" dirty="0"/>
              <a:t>are divided </a:t>
            </a:r>
            <a:r>
              <a:rPr lang="en-US" sz="2800" dirty="0" smtClean="0"/>
              <a:t>into: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pplications</a:t>
            </a:r>
            <a:r>
              <a:rPr lang="en-US" sz="2400" dirty="0"/>
              <a:t>, environment, compilers, libraries and tools </a:t>
            </a:r>
            <a:r>
              <a:rPr lang="en-US" sz="2400" dirty="0" smtClean="0"/>
              <a:t>categories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94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</a:t>
            </a:r>
            <a:r>
              <a:rPr lang="en-US" dirty="0"/>
              <a:t>modules </a:t>
            </a:r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088" y="1432459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Module </a:t>
            </a:r>
            <a:r>
              <a:rPr lang="en-US" dirty="0"/>
              <a:t>can be loaded by executing:</a:t>
            </a: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$ </a:t>
            </a:r>
            <a:r>
              <a:rPr lang="en-US" sz="1800" dirty="0">
                <a:latin typeface="Courier"/>
                <a:cs typeface="Courier"/>
              </a:rPr>
              <a:t>module load </a:t>
            </a:r>
            <a:r>
              <a:rPr lang="en-US" sz="1800" dirty="0" err="1" smtClean="0">
                <a:latin typeface="Courier"/>
                <a:cs typeface="Courier"/>
              </a:rPr>
              <a:t>module_name</a:t>
            </a:r>
            <a:endParaRPr lang="en-US" sz="1800" dirty="0" smtClean="0">
              <a:latin typeface="Courier"/>
              <a:cs typeface="Courier"/>
            </a:endParaRPr>
          </a:p>
          <a:p>
            <a:pPr marL="58737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 smtClean="0">
                <a:latin typeface="Courier"/>
                <a:cs typeface="Courier"/>
              </a:rPr>
              <a:t>Example:</a:t>
            </a: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$ module load </a:t>
            </a:r>
            <a:r>
              <a:rPr lang="en-US" sz="1800" dirty="0" err="1" smtClean="0">
                <a:latin typeface="Courier"/>
                <a:cs typeface="Courier"/>
              </a:rPr>
              <a:t>intel</a:t>
            </a:r>
            <a:endParaRPr lang="en-US" sz="1800" dirty="0" smtClean="0">
              <a:latin typeface="Courier"/>
              <a:cs typeface="Courier"/>
            </a:endParaRP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>
                <a:latin typeface="Courier"/>
                <a:cs typeface="Courier"/>
              </a:rPr>
              <a:t>$ which </a:t>
            </a:r>
            <a:r>
              <a:rPr lang="en-US" sz="1800" dirty="0" err="1">
                <a:latin typeface="Courier"/>
                <a:cs typeface="Courier"/>
              </a:rPr>
              <a:t>icc</a:t>
            </a:r>
            <a:endParaRPr lang="en-US" sz="1800" dirty="0">
              <a:latin typeface="Courier"/>
              <a:cs typeface="Courier"/>
            </a:endParaRPr>
          </a:p>
          <a:p>
            <a:pPr marL="477837" lvl="1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>
                <a:latin typeface="Courier"/>
                <a:cs typeface="Courier"/>
              </a:rPr>
              <a:t>$ </a:t>
            </a:r>
            <a:r>
              <a:rPr lang="en-US" sz="1800" dirty="0" err="1">
                <a:latin typeface="Courier"/>
                <a:cs typeface="Courier"/>
              </a:rPr>
              <a:t>env</a:t>
            </a:r>
            <a:endParaRPr lang="en-US" sz="1800" dirty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The </a:t>
            </a:r>
            <a:r>
              <a:rPr lang="en-US" dirty="0"/>
              <a:t>list of currently loaded modules can be </a:t>
            </a:r>
            <a:r>
              <a:rPr lang="en-US" dirty="0" smtClean="0"/>
              <a:t>shown by </a:t>
            </a:r>
            <a:r>
              <a:rPr lang="en-US" dirty="0"/>
              <a:t>tying: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   $ </a:t>
            </a:r>
            <a:r>
              <a:rPr lang="en-US" sz="1800" dirty="0">
                <a:latin typeface="Courier"/>
                <a:cs typeface="Courier"/>
              </a:rPr>
              <a:t>module </a:t>
            </a:r>
            <a:r>
              <a:rPr lang="en-US" sz="1800" dirty="0" smtClean="0">
                <a:latin typeface="Courier"/>
                <a:cs typeface="Courier"/>
              </a:rPr>
              <a:t>list</a:t>
            </a:r>
            <a:endParaRPr lang="en-US" sz="1800" dirty="0">
              <a:latin typeface="Courier"/>
              <a:cs typeface="Courier"/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Specific modules can be unloaded by </a:t>
            </a:r>
            <a:r>
              <a:rPr lang="en-US" dirty="0" smtClean="0"/>
              <a:t>calling: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 $ </a:t>
            </a:r>
            <a:r>
              <a:rPr lang="en-US" sz="1800" dirty="0">
                <a:latin typeface="Courier"/>
                <a:cs typeface="Courier"/>
              </a:rPr>
              <a:t>module unload </a:t>
            </a:r>
            <a:r>
              <a:rPr lang="en-US" sz="1800" dirty="0" err="1" smtClean="0">
                <a:latin typeface="Courier"/>
                <a:cs typeface="Courier"/>
              </a:rPr>
              <a:t>module_name</a:t>
            </a:r>
            <a:endParaRPr lang="en-US" sz="1800" dirty="0" smtClean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>
                <a:latin typeface="Courier"/>
                <a:cs typeface="Courier"/>
              </a:rPr>
              <a:t>Example:</a:t>
            </a:r>
          </a:p>
          <a:p>
            <a:pPr marL="0" lvl="1" indent="0" eaLnBrk="1" hangingPunct="1"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   $ </a:t>
            </a:r>
            <a:r>
              <a:rPr lang="en-US" sz="1800" dirty="0">
                <a:latin typeface="Courier"/>
                <a:cs typeface="Courier"/>
              </a:rPr>
              <a:t>module </a:t>
            </a:r>
            <a:r>
              <a:rPr lang="en-US" sz="1800" dirty="0" smtClean="0">
                <a:latin typeface="Courier"/>
                <a:cs typeface="Courier"/>
              </a:rPr>
              <a:t>unload </a:t>
            </a:r>
            <a:r>
              <a:rPr lang="en-US" sz="1800" dirty="0" err="1">
                <a:latin typeface="Courier"/>
                <a:cs typeface="Courier"/>
              </a:rPr>
              <a:t>intel</a:t>
            </a:r>
            <a:endParaRPr lang="en-US" sz="1800" dirty="0">
              <a:latin typeface="Courier"/>
              <a:cs typeface="Courier"/>
            </a:endParaRP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   $ </a:t>
            </a:r>
            <a:r>
              <a:rPr lang="en-US" sz="1800" dirty="0">
                <a:latin typeface="Courier"/>
                <a:cs typeface="Courier"/>
              </a:rPr>
              <a:t>module list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All </a:t>
            </a:r>
            <a:r>
              <a:rPr lang="en-US" dirty="0"/>
              <a:t>modules can be unloaded by executing: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1800" dirty="0">
                <a:latin typeface="Courier"/>
                <a:cs typeface="Courier"/>
              </a:rPr>
              <a:t>   $ module purge</a:t>
            </a:r>
          </a:p>
        </p:txBody>
      </p:sp>
    </p:spTree>
    <p:extLst>
      <p:ext uri="{BB962C8B-B14F-4D97-AF65-F5344CB8AC3E}">
        <p14:creationId xmlns:p14="http://schemas.microsoft.com/office/powerpoint/2010/main" val="358052855"/>
      </p:ext>
    </p:extLst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1156</Words>
  <Application>Microsoft Macintosh PowerPoint</Application>
  <PresentationFormat>A4 Paper (210x297 mm)</PresentationFormat>
  <Paragraphs>207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SEEGRID-ppt-template</vt:lpstr>
      <vt:lpstr>HPC usage and software packages</vt:lpstr>
      <vt:lpstr>Agenda</vt:lpstr>
      <vt:lpstr>VI-SEEM HPC Resources</vt:lpstr>
      <vt:lpstr>PARADOX Cluster</vt:lpstr>
      <vt:lpstr>Access to PARADOX Cluster</vt:lpstr>
      <vt:lpstr>PARADOX Cluster software stack [1]</vt:lpstr>
      <vt:lpstr>PARADOX Cluster software stack [2]</vt:lpstr>
      <vt:lpstr>Environment modules [1]</vt:lpstr>
      <vt:lpstr>Environment modules [2]</vt:lpstr>
      <vt:lpstr>Job management [1]</vt:lpstr>
      <vt:lpstr>Job management [2]</vt:lpstr>
      <vt:lpstr>Serial job example [1]</vt:lpstr>
      <vt:lpstr>Serial job example [2]</vt:lpstr>
      <vt:lpstr>Serial job example [3]</vt:lpstr>
      <vt:lpstr>NAMD job example </vt:lpstr>
    </vt:vector>
  </TitlesOfParts>
  <Company>edet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Vladimir Slavnic</cp:lastModifiedBy>
  <cp:revision>242</cp:revision>
  <cp:lastPrinted>2016-01-29T13:21:48Z</cp:lastPrinted>
  <dcterms:created xsi:type="dcterms:W3CDTF">2004-04-29T08:03:52Z</dcterms:created>
  <dcterms:modified xsi:type="dcterms:W3CDTF">2016-10-18T22:04:44Z</dcterms:modified>
</cp:coreProperties>
</file>