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4" r:id="rId1"/>
  </p:sldMasterIdLst>
  <p:notesMasterIdLst>
    <p:notesMasterId r:id="rId29"/>
  </p:notesMasterIdLst>
  <p:handoutMasterIdLst>
    <p:handoutMasterId r:id="rId30"/>
  </p:handoutMasterIdLst>
  <p:sldIdLst>
    <p:sldId id="314" r:id="rId2"/>
    <p:sldId id="315" r:id="rId3"/>
    <p:sldId id="329" r:id="rId4"/>
    <p:sldId id="318" r:id="rId5"/>
    <p:sldId id="293" r:id="rId6"/>
    <p:sldId id="316" r:id="rId7"/>
    <p:sldId id="317" r:id="rId8"/>
    <p:sldId id="321" r:id="rId9"/>
    <p:sldId id="324" r:id="rId10"/>
    <p:sldId id="275" r:id="rId11"/>
    <p:sldId id="288" r:id="rId12"/>
    <p:sldId id="289" r:id="rId13"/>
    <p:sldId id="298" r:id="rId14"/>
    <p:sldId id="296" r:id="rId15"/>
    <p:sldId id="300" r:id="rId16"/>
    <p:sldId id="295" r:id="rId17"/>
    <p:sldId id="328" r:id="rId18"/>
    <p:sldId id="330" r:id="rId19"/>
    <p:sldId id="301" r:id="rId20"/>
    <p:sldId id="303" r:id="rId21"/>
    <p:sldId id="305" r:id="rId22"/>
    <p:sldId id="325" r:id="rId23"/>
    <p:sldId id="326" r:id="rId24"/>
    <p:sldId id="306" r:id="rId25"/>
    <p:sldId id="304" r:id="rId26"/>
    <p:sldId id="327" r:id="rId27"/>
    <p:sldId id="331" r:id="rId28"/>
  </p:sldIdLst>
  <p:sldSz cx="9906000" cy="6858000" type="A4"/>
  <p:notesSz cx="9866313" cy="6754813"/>
  <p:defaultTextStyle>
    <a:defPPr>
      <a:defRPr lang="en-US"/>
    </a:defPPr>
    <a:lvl1pPr algn="r" rtl="0" fontAlgn="base">
      <a:spcBef>
        <a:spcPct val="20000"/>
      </a:spcBef>
      <a:spcAft>
        <a:spcPct val="0"/>
      </a:spcAft>
      <a:defRPr sz="2400" b="1" kern="1200">
        <a:solidFill>
          <a:schemeClr val="accent2"/>
        </a:solidFill>
        <a:latin typeface="Arial" charset="0"/>
        <a:ea typeface="+mn-ea"/>
        <a:cs typeface="Arial" charset="0"/>
      </a:defRPr>
    </a:lvl1pPr>
    <a:lvl2pPr marL="457200" algn="r" rtl="0" fontAlgn="base">
      <a:spcBef>
        <a:spcPct val="20000"/>
      </a:spcBef>
      <a:spcAft>
        <a:spcPct val="0"/>
      </a:spcAft>
      <a:defRPr sz="2400" b="1" kern="1200">
        <a:solidFill>
          <a:schemeClr val="accent2"/>
        </a:solidFill>
        <a:latin typeface="Arial" charset="0"/>
        <a:ea typeface="+mn-ea"/>
        <a:cs typeface="Arial" charset="0"/>
      </a:defRPr>
    </a:lvl2pPr>
    <a:lvl3pPr marL="914400" algn="r" rtl="0" fontAlgn="base">
      <a:spcBef>
        <a:spcPct val="20000"/>
      </a:spcBef>
      <a:spcAft>
        <a:spcPct val="0"/>
      </a:spcAft>
      <a:defRPr sz="2400" b="1" kern="1200">
        <a:solidFill>
          <a:schemeClr val="accent2"/>
        </a:solidFill>
        <a:latin typeface="Arial" charset="0"/>
        <a:ea typeface="+mn-ea"/>
        <a:cs typeface="Arial" charset="0"/>
      </a:defRPr>
    </a:lvl3pPr>
    <a:lvl4pPr marL="1371600" algn="r" rtl="0" fontAlgn="base">
      <a:spcBef>
        <a:spcPct val="20000"/>
      </a:spcBef>
      <a:spcAft>
        <a:spcPct val="0"/>
      </a:spcAft>
      <a:defRPr sz="2400" b="1" kern="1200">
        <a:solidFill>
          <a:schemeClr val="accent2"/>
        </a:solidFill>
        <a:latin typeface="Arial" charset="0"/>
        <a:ea typeface="+mn-ea"/>
        <a:cs typeface="Arial" charset="0"/>
      </a:defRPr>
    </a:lvl4pPr>
    <a:lvl5pPr marL="1828800" algn="r" rtl="0" fontAlgn="base">
      <a:spcBef>
        <a:spcPct val="20000"/>
      </a:spcBef>
      <a:spcAft>
        <a:spcPct val="0"/>
      </a:spcAft>
      <a:defRPr sz="2400" b="1" kern="1200">
        <a:solidFill>
          <a:schemeClr val="accent2"/>
        </a:solidFill>
        <a:latin typeface="Arial" charset="0"/>
        <a:ea typeface="+mn-ea"/>
        <a:cs typeface="Arial" charset="0"/>
      </a:defRPr>
    </a:lvl5pPr>
    <a:lvl6pPr marL="2286000" algn="l" defTabSz="914400" rtl="0" eaLnBrk="1" latinLnBrk="0" hangingPunct="1">
      <a:defRPr sz="2400" b="1" kern="1200">
        <a:solidFill>
          <a:schemeClr val="accent2"/>
        </a:solidFill>
        <a:latin typeface="Arial" charset="0"/>
        <a:ea typeface="+mn-ea"/>
        <a:cs typeface="Arial" charset="0"/>
      </a:defRPr>
    </a:lvl6pPr>
    <a:lvl7pPr marL="2743200" algn="l" defTabSz="914400" rtl="0" eaLnBrk="1" latinLnBrk="0" hangingPunct="1">
      <a:defRPr sz="2400" b="1" kern="1200">
        <a:solidFill>
          <a:schemeClr val="accent2"/>
        </a:solidFill>
        <a:latin typeface="Arial" charset="0"/>
        <a:ea typeface="+mn-ea"/>
        <a:cs typeface="Arial" charset="0"/>
      </a:defRPr>
    </a:lvl7pPr>
    <a:lvl8pPr marL="3200400" algn="l" defTabSz="914400" rtl="0" eaLnBrk="1" latinLnBrk="0" hangingPunct="1">
      <a:defRPr sz="2400" b="1" kern="1200">
        <a:solidFill>
          <a:schemeClr val="accent2"/>
        </a:solidFill>
        <a:latin typeface="Arial" charset="0"/>
        <a:ea typeface="+mn-ea"/>
        <a:cs typeface="Arial" charset="0"/>
      </a:defRPr>
    </a:lvl8pPr>
    <a:lvl9pPr marL="3657600" algn="l" defTabSz="914400" rtl="0" eaLnBrk="1" latinLnBrk="0" hangingPunct="1">
      <a:defRPr sz="2400" b="1" kern="1200">
        <a:solidFill>
          <a:schemeClr val="accent2"/>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312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94F2"/>
    <a:srgbClr val="20A0FF"/>
    <a:srgbClr val="CF4901"/>
    <a:srgbClr val="E85E15"/>
    <a:srgbClr val="FA7F34"/>
    <a:srgbClr val="F8C092"/>
    <a:srgbClr val="F6A766"/>
    <a:srgbClr val="76480A"/>
    <a:srgbClr val="623006"/>
    <a:srgbClr val="F7B2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06" autoAdjust="0"/>
    <p:restoredTop sz="94534" autoAdjust="0"/>
  </p:normalViewPr>
  <p:slideViewPr>
    <p:cSldViewPr snapToGrid="0">
      <p:cViewPr>
        <p:scale>
          <a:sx n="72" d="100"/>
          <a:sy n="72" d="100"/>
        </p:scale>
        <p:origin x="-136" y="-232"/>
      </p:cViewPr>
      <p:guideLst>
        <p:guide orient="horz" pos="3774"/>
        <p:guide pos="452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4275138" cy="338138"/>
          </a:xfrm>
          <a:prstGeom prst="rect">
            <a:avLst/>
          </a:prstGeom>
          <a:noFill/>
          <a:ln w="9525">
            <a:noFill/>
            <a:miter lim="800000"/>
            <a:headEnd/>
            <a:tailEnd/>
          </a:ln>
          <a:effectLst/>
        </p:spPr>
        <p:txBody>
          <a:bodyPr vert="horz" wrap="square" lIns="91406" tIns="45703" rIns="91406" bIns="45703" numCol="1" anchor="t" anchorCtr="0" compatLnSpc="1">
            <a:prstTxWarp prst="textNoShape">
              <a:avLst/>
            </a:prstTxWarp>
          </a:bodyPr>
          <a:lstStyle>
            <a:lvl1pPr algn="l" eaLnBrk="0" hangingPunct="0">
              <a:spcBef>
                <a:spcPct val="0"/>
              </a:spcBef>
              <a:defRPr sz="1200" b="0">
                <a:solidFill>
                  <a:schemeClr val="tx1"/>
                </a:solidFill>
                <a:latin typeface="Times New Roman" pitchFamily="18" charset="0"/>
              </a:defRPr>
            </a:lvl1pPr>
          </a:lstStyle>
          <a:p>
            <a:pPr>
              <a:defRPr/>
            </a:pPr>
            <a:endParaRPr lang="el-GR"/>
          </a:p>
        </p:txBody>
      </p:sp>
      <p:sp>
        <p:nvSpPr>
          <p:cNvPr id="46083" name="Rectangle 3"/>
          <p:cNvSpPr>
            <a:spLocks noGrp="1" noChangeArrowheads="1"/>
          </p:cNvSpPr>
          <p:nvPr>
            <p:ph type="dt" sz="quarter" idx="1"/>
          </p:nvPr>
        </p:nvSpPr>
        <p:spPr bwMode="auto">
          <a:xfrm>
            <a:off x="5588000" y="0"/>
            <a:ext cx="4276725" cy="338138"/>
          </a:xfrm>
          <a:prstGeom prst="rect">
            <a:avLst/>
          </a:prstGeom>
          <a:noFill/>
          <a:ln w="9525">
            <a:noFill/>
            <a:miter lim="800000"/>
            <a:headEnd/>
            <a:tailEnd/>
          </a:ln>
          <a:effectLst/>
        </p:spPr>
        <p:txBody>
          <a:bodyPr vert="horz" wrap="square" lIns="91406" tIns="45703" rIns="91406" bIns="45703" numCol="1" anchor="t" anchorCtr="0" compatLnSpc="1">
            <a:prstTxWarp prst="textNoShape">
              <a:avLst/>
            </a:prstTxWarp>
          </a:bodyPr>
          <a:lstStyle>
            <a:lvl1pPr eaLnBrk="0" hangingPunct="0">
              <a:spcBef>
                <a:spcPct val="0"/>
              </a:spcBef>
              <a:defRPr sz="1200" b="0">
                <a:solidFill>
                  <a:schemeClr val="tx1"/>
                </a:solidFill>
                <a:latin typeface="Times New Roman" pitchFamily="18" charset="0"/>
              </a:defRPr>
            </a:lvl1pPr>
          </a:lstStyle>
          <a:p>
            <a:pPr>
              <a:defRPr/>
            </a:pPr>
            <a:endParaRPr lang="el-GR"/>
          </a:p>
        </p:txBody>
      </p:sp>
      <p:sp>
        <p:nvSpPr>
          <p:cNvPr id="46084" name="Rectangle 4"/>
          <p:cNvSpPr>
            <a:spLocks noGrp="1" noChangeArrowheads="1"/>
          </p:cNvSpPr>
          <p:nvPr>
            <p:ph type="ftr" sz="quarter" idx="2"/>
          </p:nvPr>
        </p:nvSpPr>
        <p:spPr bwMode="auto">
          <a:xfrm>
            <a:off x="0" y="6415088"/>
            <a:ext cx="4275138" cy="338137"/>
          </a:xfrm>
          <a:prstGeom prst="rect">
            <a:avLst/>
          </a:prstGeom>
          <a:noFill/>
          <a:ln w="9525">
            <a:noFill/>
            <a:miter lim="800000"/>
            <a:headEnd/>
            <a:tailEnd/>
          </a:ln>
          <a:effectLst/>
        </p:spPr>
        <p:txBody>
          <a:bodyPr vert="horz" wrap="square" lIns="91406" tIns="45703" rIns="91406" bIns="45703" numCol="1" anchor="b" anchorCtr="0" compatLnSpc="1">
            <a:prstTxWarp prst="textNoShape">
              <a:avLst/>
            </a:prstTxWarp>
          </a:bodyPr>
          <a:lstStyle>
            <a:lvl1pPr algn="l" eaLnBrk="0" hangingPunct="0">
              <a:spcBef>
                <a:spcPct val="0"/>
              </a:spcBef>
              <a:defRPr sz="1200" b="0">
                <a:solidFill>
                  <a:schemeClr val="tx1"/>
                </a:solidFill>
                <a:latin typeface="Times New Roman" pitchFamily="18" charset="0"/>
              </a:defRPr>
            </a:lvl1pPr>
          </a:lstStyle>
          <a:p>
            <a:pPr>
              <a:defRPr/>
            </a:pPr>
            <a:endParaRPr lang="el-GR"/>
          </a:p>
        </p:txBody>
      </p:sp>
      <p:sp>
        <p:nvSpPr>
          <p:cNvPr id="46085" name="Rectangle 5"/>
          <p:cNvSpPr>
            <a:spLocks noGrp="1" noChangeArrowheads="1"/>
          </p:cNvSpPr>
          <p:nvPr>
            <p:ph type="sldNum" sz="quarter" idx="3"/>
          </p:nvPr>
        </p:nvSpPr>
        <p:spPr bwMode="auto">
          <a:xfrm>
            <a:off x="5588000" y="6415088"/>
            <a:ext cx="4276725" cy="338137"/>
          </a:xfrm>
          <a:prstGeom prst="rect">
            <a:avLst/>
          </a:prstGeom>
          <a:noFill/>
          <a:ln w="9525">
            <a:noFill/>
            <a:miter lim="800000"/>
            <a:headEnd/>
            <a:tailEnd/>
          </a:ln>
          <a:effectLst/>
        </p:spPr>
        <p:txBody>
          <a:bodyPr vert="horz" wrap="square" lIns="91406" tIns="45703" rIns="91406" bIns="45703" numCol="1" anchor="b" anchorCtr="0" compatLnSpc="1">
            <a:prstTxWarp prst="textNoShape">
              <a:avLst/>
            </a:prstTxWarp>
          </a:bodyPr>
          <a:lstStyle>
            <a:lvl1pPr eaLnBrk="0" hangingPunct="0">
              <a:spcBef>
                <a:spcPct val="0"/>
              </a:spcBef>
              <a:defRPr sz="1200" b="0">
                <a:solidFill>
                  <a:schemeClr val="tx1"/>
                </a:solidFill>
                <a:latin typeface="Times New Roman" pitchFamily="18" charset="0"/>
              </a:defRPr>
            </a:lvl1pPr>
          </a:lstStyle>
          <a:p>
            <a:pPr>
              <a:defRPr/>
            </a:pPr>
            <a:fld id="{2DC3300D-5115-4BAB-93FC-246CDC56F3C3}" type="slidenum">
              <a:rPr lang="el-GR"/>
              <a:pPr>
                <a:defRPr/>
              </a:pPr>
              <a:t>‹#›</a:t>
            </a:fld>
            <a:endParaRPr lang="el-GR"/>
          </a:p>
        </p:txBody>
      </p:sp>
    </p:spTree>
    <p:extLst>
      <p:ext uri="{BB962C8B-B14F-4D97-AF65-F5344CB8AC3E}">
        <p14:creationId xmlns:p14="http://schemas.microsoft.com/office/powerpoint/2010/main" val="21047233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4275138" cy="338138"/>
          </a:xfrm>
          <a:prstGeom prst="rect">
            <a:avLst/>
          </a:prstGeom>
          <a:noFill/>
          <a:ln w="9525">
            <a:noFill/>
            <a:miter lim="800000"/>
            <a:headEnd/>
            <a:tailEnd/>
          </a:ln>
          <a:effectLst/>
        </p:spPr>
        <p:txBody>
          <a:bodyPr vert="horz" wrap="square" lIns="91406" tIns="45703" rIns="91406" bIns="45703" numCol="1" anchor="t" anchorCtr="0" compatLnSpc="1">
            <a:prstTxWarp prst="textNoShape">
              <a:avLst/>
            </a:prstTxWarp>
          </a:bodyPr>
          <a:lstStyle>
            <a:lvl1pPr algn="l">
              <a:spcBef>
                <a:spcPct val="0"/>
              </a:spcBef>
              <a:defRPr sz="1200" b="0">
                <a:solidFill>
                  <a:schemeClr val="tx1"/>
                </a:solidFill>
                <a:effectLst>
                  <a:outerShdw blurRad="38100" dist="38100" dir="2700000" algn="tl">
                    <a:srgbClr val="C0C0C0"/>
                  </a:outerShdw>
                </a:effectLst>
                <a:latin typeface="Tahoma" pitchFamily="34" charset="0"/>
              </a:defRPr>
            </a:lvl1pPr>
          </a:lstStyle>
          <a:p>
            <a:pPr>
              <a:defRPr/>
            </a:pPr>
            <a:endParaRPr lang="en-GB"/>
          </a:p>
        </p:txBody>
      </p:sp>
      <p:sp>
        <p:nvSpPr>
          <p:cNvPr id="22531" name="Rectangle 3"/>
          <p:cNvSpPr>
            <a:spLocks noGrp="1" noChangeArrowheads="1"/>
          </p:cNvSpPr>
          <p:nvPr>
            <p:ph type="dt" idx="1"/>
          </p:nvPr>
        </p:nvSpPr>
        <p:spPr bwMode="auto">
          <a:xfrm>
            <a:off x="5591175" y="0"/>
            <a:ext cx="4275138" cy="338138"/>
          </a:xfrm>
          <a:prstGeom prst="rect">
            <a:avLst/>
          </a:prstGeom>
          <a:noFill/>
          <a:ln w="9525">
            <a:noFill/>
            <a:miter lim="800000"/>
            <a:headEnd/>
            <a:tailEnd/>
          </a:ln>
          <a:effectLst/>
        </p:spPr>
        <p:txBody>
          <a:bodyPr vert="horz" wrap="square" lIns="91406" tIns="45703" rIns="91406" bIns="45703" numCol="1" anchor="t" anchorCtr="0" compatLnSpc="1">
            <a:prstTxWarp prst="textNoShape">
              <a:avLst/>
            </a:prstTxWarp>
          </a:bodyPr>
          <a:lstStyle>
            <a:lvl1pPr>
              <a:spcBef>
                <a:spcPct val="0"/>
              </a:spcBef>
              <a:defRPr sz="1200" b="0">
                <a:solidFill>
                  <a:schemeClr val="tx1"/>
                </a:solidFill>
                <a:effectLst>
                  <a:outerShdw blurRad="38100" dist="38100" dir="2700000" algn="tl">
                    <a:srgbClr val="C0C0C0"/>
                  </a:outerShdw>
                </a:effectLst>
                <a:latin typeface="Tahoma" pitchFamily="34" charset="0"/>
              </a:defRPr>
            </a:lvl1pPr>
          </a:lstStyle>
          <a:p>
            <a:pPr>
              <a:defRPr/>
            </a:pPr>
            <a:endParaRPr lang="en-GB"/>
          </a:p>
        </p:txBody>
      </p:sp>
      <p:sp>
        <p:nvSpPr>
          <p:cNvPr id="11268" name="Rectangle 4"/>
          <p:cNvSpPr>
            <a:spLocks noGrp="1" noRot="1" noChangeAspect="1" noChangeArrowheads="1" noTextEdit="1"/>
          </p:cNvSpPr>
          <p:nvPr>
            <p:ph type="sldImg" idx="2"/>
          </p:nvPr>
        </p:nvSpPr>
        <p:spPr bwMode="auto">
          <a:xfrm>
            <a:off x="3106738" y="506413"/>
            <a:ext cx="3659187" cy="2533650"/>
          </a:xfrm>
          <a:prstGeom prst="rect">
            <a:avLst/>
          </a:prstGeom>
          <a:noFill/>
          <a:ln w="9525">
            <a:solidFill>
              <a:srgbClr val="000000"/>
            </a:solidFill>
            <a:miter lim="800000"/>
            <a:headEnd/>
            <a:tailEnd/>
          </a:ln>
        </p:spPr>
      </p:sp>
      <p:sp>
        <p:nvSpPr>
          <p:cNvPr id="22533" name="Rectangle 5"/>
          <p:cNvSpPr>
            <a:spLocks noGrp="1" noChangeArrowheads="1"/>
          </p:cNvSpPr>
          <p:nvPr>
            <p:ph type="body" sz="quarter" idx="3"/>
          </p:nvPr>
        </p:nvSpPr>
        <p:spPr bwMode="auto">
          <a:xfrm>
            <a:off x="1314450" y="3209925"/>
            <a:ext cx="7237413" cy="3038475"/>
          </a:xfrm>
          <a:prstGeom prst="rect">
            <a:avLst/>
          </a:prstGeom>
          <a:noFill/>
          <a:ln w="9525">
            <a:noFill/>
            <a:miter lim="800000"/>
            <a:headEnd/>
            <a:tailEnd/>
          </a:ln>
          <a:effectLst/>
        </p:spPr>
        <p:txBody>
          <a:bodyPr vert="horz" wrap="square" lIns="91406" tIns="45703" rIns="91406" bIns="45703"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22534" name="Rectangle 6"/>
          <p:cNvSpPr>
            <a:spLocks noGrp="1" noChangeArrowheads="1"/>
          </p:cNvSpPr>
          <p:nvPr>
            <p:ph type="ftr" sz="quarter" idx="4"/>
          </p:nvPr>
        </p:nvSpPr>
        <p:spPr bwMode="auto">
          <a:xfrm>
            <a:off x="0" y="6416675"/>
            <a:ext cx="4275138" cy="338138"/>
          </a:xfrm>
          <a:prstGeom prst="rect">
            <a:avLst/>
          </a:prstGeom>
          <a:noFill/>
          <a:ln w="9525">
            <a:noFill/>
            <a:miter lim="800000"/>
            <a:headEnd/>
            <a:tailEnd/>
          </a:ln>
          <a:effectLst/>
        </p:spPr>
        <p:txBody>
          <a:bodyPr vert="horz" wrap="square" lIns="91406" tIns="45703" rIns="91406" bIns="45703" numCol="1" anchor="b" anchorCtr="0" compatLnSpc="1">
            <a:prstTxWarp prst="textNoShape">
              <a:avLst/>
            </a:prstTxWarp>
          </a:bodyPr>
          <a:lstStyle>
            <a:lvl1pPr algn="l">
              <a:spcBef>
                <a:spcPct val="0"/>
              </a:spcBef>
              <a:defRPr sz="1200" b="0">
                <a:solidFill>
                  <a:schemeClr val="tx1"/>
                </a:solidFill>
                <a:effectLst>
                  <a:outerShdw blurRad="38100" dist="38100" dir="2700000" algn="tl">
                    <a:srgbClr val="C0C0C0"/>
                  </a:outerShdw>
                </a:effectLst>
                <a:latin typeface="Tahoma" pitchFamily="34" charset="0"/>
              </a:defRPr>
            </a:lvl1pPr>
          </a:lstStyle>
          <a:p>
            <a:pPr>
              <a:defRPr/>
            </a:pPr>
            <a:endParaRPr lang="en-GB"/>
          </a:p>
        </p:txBody>
      </p:sp>
      <p:sp>
        <p:nvSpPr>
          <p:cNvPr id="22535" name="Rectangle 7"/>
          <p:cNvSpPr>
            <a:spLocks noGrp="1" noChangeArrowheads="1"/>
          </p:cNvSpPr>
          <p:nvPr>
            <p:ph type="sldNum" sz="quarter" idx="5"/>
          </p:nvPr>
        </p:nvSpPr>
        <p:spPr bwMode="auto">
          <a:xfrm>
            <a:off x="5591175" y="6416675"/>
            <a:ext cx="4275138" cy="338138"/>
          </a:xfrm>
          <a:prstGeom prst="rect">
            <a:avLst/>
          </a:prstGeom>
          <a:noFill/>
          <a:ln w="9525">
            <a:noFill/>
            <a:miter lim="800000"/>
            <a:headEnd/>
            <a:tailEnd/>
          </a:ln>
          <a:effectLst/>
        </p:spPr>
        <p:txBody>
          <a:bodyPr vert="horz" wrap="square" lIns="91406" tIns="45703" rIns="91406" bIns="45703" numCol="1" anchor="b" anchorCtr="0" compatLnSpc="1">
            <a:prstTxWarp prst="textNoShape">
              <a:avLst/>
            </a:prstTxWarp>
          </a:bodyPr>
          <a:lstStyle>
            <a:lvl1pPr>
              <a:spcBef>
                <a:spcPct val="0"/>
              </a:spcBef>
              <a:defRPr sz="1200" b="0">
                <a:solidFill>
                  <a:schemeClr val="tx1"/>
                </a:solidFill>
                <a:effectLst>
                  <a:outerShdw blurRad="38100" dist="38100" dir="2700000" algn="tl">
                    <a:srgbClr val="C0C0C0"/>
                  </a:outerShdw>
                </a:effectLst>
                <a:latin typeface="Tahoma" pitchFamily="34" charset="0"/>
              </a:defRPr>
            </a:lvl1pPr>
          </a:lstStyle>
          <a:p>
            <a:pPr>
              <a:defRPr/>
            </a:pPr>
            <a:fld id="{67882BFB-C195-4ABC-8201-A723AE96FA51}" type="slidenum">
              <a:rPr lang="en-GB"/>
              <a:pPr>
                <a:defRPr/>
              </a:pPr>
              <a:t>‹#›</a:t>
            </a:fld>
            <a:endParaRPr lang="en-GB"/>
          </a:p>
        </p:txBody>
      </p:sp>
    </p:spTree>
    <p:extLst>
      <p:ext uri="{BB962C8B-B14F-4D97-AF65-F5344CB8AC3E}">
        <p14:creationId xmlns:p14="http://schemas.microsoft.com/office/powerpoint/2010/main" val="19333332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en.wikipedia.org/wiki/Alzheimer"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past, one medicine would fit all. For example chemotherapy could</a:t>
            </a:r>
            <a:r>
              <a:rPr lang="en-US" baseline="0" dirty="0" smtClean="0"/>
              <a:t> be used to treat all cancers and some medicine would be provided at a uniform dosage, although some people need different doses.</a:t>
            </a:r>
            <a:r>
              <a:rPr lang="en-US" dirty="0" smtClean="0"/>
              <a:t> 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4</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1) Bioinformatics Group of the International Scientific-Educational Center of the National Academy of Sciences of the Republic of Armenia</a:t>
            </a:r>
          </a:p>
          <a:p>
            <a:pPr lvl="1"/>
            <a:r>
              <a:rPr lang="en-US" dirty="0" smtClean="0"/>
              <a:t>Drug Discovery Laboratory, Faculty of Medicine, Bar-</a:t>
            </a:r>
            <a:r>
              <a:rPr lang="en-US" dirty="0" err="1" smtClean="0"/>
              <a:t>Ilan</a:t>
            </a:r>
            <a:r>
              <a:rPr lang="en-US" dirty="0" smtClean="0"/>
              <a:t> University in Israel.</a:t>
            </a:r>
          </a:p>
          <a:p>
            <a:pPr lvl="1"/>
            <a:r>
              <a:rPr lang="en-US" dirty="0" smtClean="0"/>
              <a:t>Molecular physics department of the Yerevan State University and Armenian-Indian Center of Excellence in ICT.</a:t>
            </a: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5</a:t>
            </a:fld>
            <a:endParaRPr lang="en-GB"/>
          </a:p>
        </p:txBody>
      </p:sp>
    </p:spTree>
    <p:extLst>
      <p:ext uri="{BB962C8B-B14F-4D97-AF65-F5344CB8AC3E}">
        <p14:creationId xmlns:p14="http://schemas.microsoft.com/office/powerpoint/2010/main" val="542809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t>
            </a:r>
            <a:r>
              <a:rPr lang="en-US" baseline="0" dirty="0" smtClean="0"/>
              <a:t> who approached me for </a:t>
            </a:r>
            <a:r>
              <a:rPr lang="en-US" baseline="0" dirty="0" err="1" smtClean="0"/>
              <a:t>gromacs</a:t>
            </a:r>
            <a:endParaRPr lang="en-US" baseline="0" dirty="0" smtClean="0"/>
          </a:p>
          <a:p>
            <a:r>
              <a:rPr lang="en-US" baseline="0" dirty="0" smtClean="0"/>
              <a:t>Target number of workflows?</a:t>
            </a:r>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25</a:t>
            </a:fld>
            <a:endParaRPr lang="en-GB"/>
          </a:p>
        </p:txBody>
      </p:sp>
    </p:spTree>
    <p:extLst>
      <p:ext uri="{BB962C8B-B14F-4D97-AF65-F5344CB8AC3E}">
        <p14:creationId xmlns:p14="http://schemas.microsoft.com/office/powerpoint/2010/main" val="343961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9"/>
          <p:cNvSpPr>
            <a:spLocks noChangeArrowheads="1"/>
          </p:cNvSpPr>
          <p:nvPr/>
        </p:nvSpPr>
        <p:spPr bwMode="auto">
          <a:xfrm>
            <a:off x="0" y="-1"/>
            <a:ext cx="9906000" cy="1116282"/>
          </a:xfrm>
          <a:prstGeom prst="rect">
            <a:avLst/>
          </a:prstGeom>
          <a:solidFill>
            <a:srgbClr val="FA7F34"/>
          </a:solidFill>
          <a:ln w="9525">
            <a:noFill/>
            <a:miter lim="800000"/>
            <a:headEnd/>
            <a:tailEnd/>
          </a:ln>
          <a:effectLst/>
        </p:spPr>
        <p:txBody>
          <a:bodyPr lIns="95785" tIns="47892" rIns="95785" bIns="47892"/>
          <a:lstStyle/>
          <a:p>
            <a:pPr algn="ctr" defTabSz="958850" eaLnBrk="0" hangingPunct="0">
              <a:spcBef>
                <a:spcPct val="0"/>
              </a:spcBef>
              <a:defRPr/>
            </a:pPr>
            <a:endParaRPr lang="el-GR" sz="1300" b="0" dirty="0">
              <a:solidFill>
                <a:schemeClr val="tx1"/>
              </a:solidFill>
            </a:endParaRPr>
          </a:p>
        </p:txBody>
      </p:sp>
      <p:sp>
        <p:nvSpPr>
          <p:cNvPr id="5" name="Rectangle 24"/>
          <p:cNvSpPr>
            <a:spLocks noChangeArrowheads="1"/>
          </p:cNvSpPr>
          <p:nvPr userDrawn="1"/>
        </p:nvSpPr>
        <p:spPr bwMode="auto">
          <a:xfrm>
            <a:off x="3919702" y="3541127"/>
            <a:ext cx="2066591" cy="400110"/>
          </a:xfrm>
          <a:prstGeom prst="rect">
            <a:avLst/>
          </a:prstGeom>
          <a:noFill/>
          <a:ln w="9525" algn="ctr">
            <a:noFill/>
            <a:miter lim="800000"/>
            <a:headEnd/>
            <a:tailEnd/>
          </a:ln>
          <a:effectLst/>
        </p:spPr>
        <p:txBody>
          <a:bodyPr wrap="none">
            <a:spAutoFit/>
          </a:bodyPr>
          <a:lstStyle/>
          <a:p>
            <a:pPr algn="ctr" defTabSz="958850">
              <a:defRPr/>
            </a:pPr>
            <a:r>
              <a:rPr lang="en-US" sz="2000" b="0" dirty="0" smtClean="0">
                <a:solidFill>
                  <a:schemeClr val="tx1">
                    <a:lumMod val="85000"/>
                    <a:lumOff val="15000"/>
                  </a:schemeClr>
                </a:solidFill>
                <a:latin typeface="Arial Unicode MS" pitchFamily="34" charset="-128"/>
                <a:ea typeface="Arial Unicode MS" pitchFamily="34" charset="-128"/>
                <a:cs typeface="Arial Unicode MS" pitchFamily="34" charset="-128"/>
              </a:rPr>
              <a:t>www.vi-seem.eu</a:t>
            </a:r>
            <a:endParaRPr lang="el-GR" sz="2000" b="0" dirty="0">
              <a:solidFill>
                <a:schemeClr val="tx1">
                  <a:lumMod val="85000"/>
                  <a:lumOff val="15000"/>
                </a:schemeClr>
              </a:solidFill>
              <a:latin typeface="Arial Unicode MS" pitchFamily="34" charset="-128"/>
              <a:ea typeface="Arial Unicode MS" pitchFamily="34" charset="-128"/>
              <a:cs typeface="Arial Unicode MS" pitchFamily="34" charset="-128"/>
            </a:endParaRPr>
          </a:p>
        </p:txBody>
      </p:sp>
      <p:sp>
        <p:nvSpPr>
          <p:cNvPr id="6" name="Rectangle 25"/>
          <p:cNvSpPr>
            <a:spLocks noChangeArrowheads="1"/>
          </p:cNvSpPr>
          <p:nvPr userDrawn="1"/>
        </p:nvSpPr>
        <p:spPr bwMode="auto">
          <a:xfrm>
            <a:off x="3878262" y="1806710"/>
            <a:ext cx="2149475" cy="579437"/>
          </a:xfrm>
          <a:prstGeom prst="rect">
            <a:avLst/>
          </a:prstGeom>
          <a:noFill/>
          <a:ln w="9525" algn="ctr">
            <a:noFill/>
            <a:miter lim="800000"/>
            <a:headEnd/>
            <a:tailEnd/>
          </a:ln>
          <a:effectLst/>
        </p:spPr>
        <p:txBody>
          <a:bodyPr>
            <a:spAutoFit/>
          </a:bodyPr>
          <a:lstStyle/>
          <a:p>
            <a:pPr algn="ctr" defTabSz="958850">
              <a:defRPr/>
            </a:pPr>
            <a:r>
              <a:rPr lang="en-US" sz="3200" dirty="0" smtClean="0">
                <a:solidFill>
                  <a:schemeClr val="tx1">
                    <a:lumMod val="85000"/>
                    <a:lumOff val="15000"/>
                  </a:schemeClr>
                </a:solidFill>
                <a:latin typeface="Arial Unicode MS" pitchFamily="34" charset="-128"/>
                <a:ea typeface="Arial Unicode MS" pitchFamily="34" charset="-128"/>
                <a:cs typeface="Arial Unicode MS" pitchFamily="34" charset="-128"/>
              </a:rPr>
              <a:t>VI-SEEM</a:t>
            </a:r>
            <a:endParaRPr lang="el-GR" sz="3200" dirty="0">
              <a:solidFill>
                <a:schemeClr val="tx1">
                  <a:lumMod val="85000"/>
                  <a:lumOff val="15000"/>
                </a:schemeClr>
              </a:solidFill>
              <a:latin typeface="Arial Unicode MS" pitchFamily="34" charset="-128"/>
              <a:ea typeface="Arial Unicode MS" pitchFamily="34" charset="-128"/>
              <a:cs typeface="Arial Unicode MS" pitchFamily="34" charset="-128"/>
            </a:endParaRPr>
          </a:p>
        </p:txBody>
      </p:sp>
      <p:sp>
        <p:nvSpPr>
          <p:cNvPr id="531476" name="Rectangle 20"/>
          <p:cNvSpPr>
            <a:spLocks noGrp="1" noChangeArrowheads="1"/>
          </p:cNvSpPr>
          <p:nvPr>
            <p:ph type="ctrTitle" sz="quarter"/>
          </p:nvPr>
        </p:nvSpPr>
        <p:spPr>
          <a:xfrm>
            <a:off x="1923255" y="2419351"/>
            <a:ext cx="6059487" cy="862012"/>
          </a:xfrm>
          <a:noFill/>
          <a:ln>
            <a:solidFill>
              <a:srgbClr val="CF4901"/>
            </a:solidFill>
          </a:ln>
        </p:spPr>
        <p:txBody>
          <a:bodyPr lIns="91440" tIns="45720" rIns="91440" bIns="45720"/>
          <a:lstStyle>
            <a:lvl1pPr algn="ctr">
              <a:defRPr sz="2800">
                <a:solidFill>
                  <a:schemeClr val="tx1">
                    <a:lumMod val="85000"/>
                    <a:lumOff val="15000"/>
                  </a:schemeClr>
                </a:solidFill>
                <a:latin typeface="Arial Unicode MS" pitchFamily="34" charset="-128"/>
                <a:ea typeface="Arial Unicode MS" pitchFamily="34" charset="-128"/>
                <a:cs typeface="Arial Unicode MS" pitchFamily="34" charset="-128"/>
              </a:defRPr>
            </a:lvl1pPr>
          </a:lstStyle>
          <a:p>
            <a:r>
              <a:rPr lang="en-US" dirty="0"/>
              <a:t>Click to edit Master title</a:t>
            </a:r>
            <a:endParaRPr lang="el-GR" dirty="0"/>
          </a:p>
        </p:txBody>
      </p:sp>
      <p:sp>
        <p:nvSpPr>
          <p:cNvPr id="531484" name="Rectangle 28"/>
          <p:cNvSpPr>
            <a:spLocks noGrp="1" noChangeArrowheads="1"/>
          </p:cNvSpPr>
          <p:nvPr>
            <p:ph type="subTitle" sz="quarter" idx="1" hasCustomPrompt="1"/>
          </p:nvPr>
        </p:nvSpPr>
        <p:spPr>
          <a:xfrm>
            <a:off x="622300" y="4795868"/>
            <a:ext cx="6076950" cy="1042988"/>
          </a:xfrm>
        </p:spPr>
        <p:txBody>
          <a:bodyPr lIns="91440" tIns="45720" rIns="91440" bIns="45720"/>
          <a:lstStyle>
            <a:lvl1pPr marL="0" indent="0" algn="r">
              <a:buFont typeface="Wingdings" pitchFamily="2" charset="2"/>
              <a:buNone/>
              <a:defRPr sz="1600" b="1">
                <a:solidFill>
                  <a:schemeClr val="tx1">
                    <a:lumMod val="85000"/>
                    <a:lumOff val="15000"/>
                  </a:schemeClr>
                </a:solidFill>
                <a:latin typeface="Arial Unicode MS" pitchFamily="34" charset="-128"/>
                <a:ea typeface="Arial Unicode MS" pitchFamily="34" charset="-128"/>
                <a:cs typeface="Arial Unicode MS" pitchFamily="34" charset="-128"/>
              </a:defRPr>
            </a:lvl1pPr>
          </a:lstStyle>
          <a:p>
            <a:r>
              <a:rPr lang="en-US" dirty="0" smtClean="0"/>
              <a:t>&lt;Name&gt;&lt;Position&gt;&lt;Organization&gt;&lt;e-mail&gt;</a:t>
            </a:r>
            <a:endParaRPr lang="el-GR" dirty="0"/>
          </a:p>
        </p:txBody>
      </p:sp>
      <p:sp>
        <p:nvSpPr>
          <p:cNvPr id="8" name="Rectangle 7"/>
          <p:cNvSpPr>
            <a:spLocks noGrp="1" noChangeArrowheads="1"/>
          </p:cNvSpPr>
          <p:nvPr>
            <p:ph type="ftr" sz="quarter" idx="10"/>
          </p:nvPr>
        </p:nvSpPr>
        <p:spPr>
          <a:xfrm>
            <a:off x="0" y="6578600"/>
            <a:ext cx="9906000" cy="293688"/>
          </a:xfrm>
          <a:solidFill>
            <a:srgbClr val="FA7F34"/>
          </a:solidFill>
        </p:spPr>
        <p:txBody>
          <a:bodyPr/>
          <a:lstStyle>
            <a:lvl1pPr>
              <a:defRPr sz="1200" smtClean="0">
                <a:solidFill>
                  <a:schemeClr val="bg1"/>
                </a:solidFill>
                <a:latin typeface="Arial Unicode MS" pitchFamily="34" charset="-128"/>
                <a:ea typeface="Arial Unicode MS" pitchFamily="34" charset="-128"/>
                <a:cs typeface="Arial Unicode MS" pitchFamily="34" charset="-128"/>
              </a:defRPr>
            </a:lvl1pPr>
          </a:lstStyle>
          <a:p>
            <a:pPr>
              <a:defRPr/>
            </a:pPr>
            <a:r>
              <a:rPr lang="en-US" dirty="0" smtClean="0"/>
              <a:t>The VI-SEEM project is funded by the European Commission under the Horizon 2020 Research Infrastructures contract no. 675121</a:t>
            </a:r>
            <a:endParaRPr lang="el-GR"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Unicode MS" pitchFamily="34" charset="-128"/>
                <a:ea typeface="Arial Unicode MS" pitchFamily="34" charset="-128"/>
                <a:cs typeface="Arial Unicode MS" pitchFamily="34" charset="-128"/>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a:solidFill>
                  <a:schemeClr val="tx1">
                    <a:lumMod val="85000"/>
                    <a:lumOff val="15000"/>
                  </a:schemeClr>
                </a:solidFill>
                <a:latin typeface="Arial Unicode MS" pitchFamily="34" charset="-128"/>
                <a:ea typeface="Arial Unicode MS" pitchFamily="34" charset="-128"/>
                <a:cs typeface="Arial Unicode MS" pitchFamily="34" charset="-128"/>
              </a:defRPr>
            </a:lvl1pPr>
            <a:lvl2pPr>
              <a:defRPr>
                <a:solidFill>
                  <a:schemeClr val="tx1">
                    <a:lumMod val="85000"/>
                    <a:lumOff val="15000"/>
                  </a:schemeClr>
                </a:solidFill>
                <a:latin typeface="Arial Unicode MS" pitchFamily="34" charset="-128"/>
                <a:ea typeface="Arial Unicode MS" pitchFamily="34" charset="-128"/>
                <a:cs typeface="Arial Unicode MS" pitchFamily="34" charset="-128"/>
              </a:defRPr>
            </a:lvl2pPr>
            <a:lvl3pPr>
              <a:defRPr>
                <a:solidFill>
                  <a:schemeClr val="tx1">
                    <a:lumMod val="85000"/>
                    <a:lumOff val="15000"/>
                  </a:schemeClr>
                </a:solidFill>
                <a:latin typeface="Arial Unicode MS" pitchFamily="34" charset="-128"/>
                <a:ea typeface="Arial Unicode MS" pitchFamily="34" charset="-128"/>
                <a:cs typeface="Arial Unicode MS" pitchFamily="34" charset="-128"/>
              </a:defRPr>
            </a:lvl3pPr>
            <a:lvl4pPr>
              <a:defRPr>
                <a:solidFill>
                  <a:schemeClr val="tx1">
                    <a:lumMod val="85000"/>
                    <a:lumOff val="15000"/>
                  </a:schemeClr>
                </a:solidFill>
                <a:latin typeface="Arial Unicode MS" pitchFamily="34" charset="-128"/>
                <a:ea typeface="Arial Unicode MS" pitchFamily="34" charset="-128"/>
                <a:cs typeface="Arial Unicode MS" pitchFamily="34" charset="-128"/>
              </a:defRPr>
            </a:lvl4pPr>
            <a:lvl5pPr>
              <a:defRPr>
                <a:solidFill>
                  <a:schemeClr val="tx1">
                    <a:lumMod val="85000"/>
                    <a:lumOff val="15000"/>
                  </a:schemeClr>
                </a:solidFill>
                <a:latin typeface="Arial Unicode MS" pitchFamily="34" charset="-128"/>
                <a:ea typeface="Arial Unicode MS" pitchFamily="34" charset="-128"/>
                <a:cs typeface="Arial Unicode MS" pitchFamily="34" charset="-128"/>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ftr" sz="quarter" idx="10"/>
          </p:nvPr>
        </p:nvSpPr>
        <p:spPr/>
        <p:txBody>
          <a:bodyPr/>
          <a:lstStyle>
            <a:lvl1pPr>
              <a:defRPr smtClean="0">
                <a:latin typeface="Arial Unicode MS" pitchFamily="34" charset="-128"/>
                <a:ea typeface="Arial Unicode MS" pitchFamily="34" charset="-128"/>
                <a:cs typeface="Arial Unicode MS" pitchFamily="34" charset="-128"/>
              </a:defRPr>
            </a:lvl1pPr>
          </a:lstStyle>
          <a:p>
            <a:pPr>
              <a:defRPr/>
            </a:pPr>
            <a:r>
              <a:rPr lang="en-US" smtClean="0"/>
              <a:t>&lt;Event&gt; – &lt;Place&gt; &lt;Date (DD-Month-YYYY)&gt;					</a:t>
            </a:r>
            <a:fld id="{A76B4658-FCC5-4CDB-9784-5FF6DD787B1B}" type="slidenum">
              <a:rPr lang="el-GR" smtClean="0"/>
              <a:pPr>
                <a:defRPr/>
              </a:pPr>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81863" y="-4763"/>
            <a:ext cx="2428875" cy="6578601"/>
          </a:xfrm>
        </p:spPr>
        <p:txBody>
          <a:bodyPr vert="eaVert"/>
          <a:lstStyle>
            <a:lvl1pPr>
              <a:defRPr>
                <a:latin typeface="Arial Unicode MS" pitchFamily="34" charset="-128"/>
                <a:ea typeface="Arial Unicode MS" pitchFamily="34" charset="-128"/>
                <a:cs typeface="Arial Unicode MS" pitchFamily="34" charset="-128"/>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763" y="-4763"/>
            <a:ext cx="7134226" cy="6578601"/>
          </a:xfrm>
        </p:spPr>
        <p:txBody>
          <a:bodyPr vert="eaVert"/>
          <a:lstStyle>
            <a:lvl1pPr>
              <a:defRPr>
                <a:solidFill>
                  <a:schemeClr val="tx1">
                    <a:lumMod val="85000"/>
                    <a:lumOff val="15000"/>
                  </a:schemeClr>
                </a:solidFill>
                <a:latin typeface="Arial Unicode MS" pitchFamily="34" charset="-128"/>
                <a:ea typeface="Arial Unicode MS" pitchFamily="34" charset="-128"/>
                <a:cs typeface="Arial Unicode MS" pitchFamily="34" charset="-128"/>
              </a:defRPr>
            </a:lvl1pPr>
            <a:lvl2pPr>
              <a:defRPr>
                <a:solidFill>
                  <a:schemeClr val="tx1">
                    <a:lumMod val="85000"/>
                    <a:lumOff val="15000"/>
                  </a:schemeClr>
                </a:solidFill>
                <a:latin typeface="Arial Unicode MS" pitchFamily="34" charset="-128"/>
                <a:ea typeface="Arial Unicode MS" pitchFamily="34" charset="-128"/>
                <a:cs typeface="Arial Unicode MS" pitchFamily="34" charset="-128"/>
              </a:defRPr>
            </a:lvl2pPr>
            <a:lvl3pPr>
              <a:defRPr>
                <a:solidFill>
                  <a:schemeClr val="tx1">
                    <a:lumMod val="85000"/>
                    <a:lumOff val="15000"/>
                  </a:schemeClr>
                </a:solidFill>
                <a:latin typeface="Arial Unicode MS" pitchFamily="34" charset="-128"/>
                <a:ea typeface="Arial Unicode MS" pitchFamily="34" charset="-128"/>
                <a:cs typeface="Arial Unicode MS" pitchFamily="34" charset="-128"/>
              </a:defRPr>
            </a:lvl3pPr>
            <a:lvl4pPr>
              <a:defRPr>
                <a:solidFill>
                  <a:schemeClr val="tx1">
                    <a:lumMod val="85000"/>
                    <a:lumOff val="15000"/>
                  </a:schemeClr>
                </a:solidFill>
                <a:latin typeface="Arial Unicode MS" pitchFamily="34" charset="-128"/>
                <a:ea typeface="Arial Unicode MS" pitchFamily="34" charset="-128"/>
                <a:cs typeface="Arial Unicode MS" pitchFamily="34" charset="-128"/>
              </a:defRPr>
            </a:lvl4pPr>
            <a:lvl5pPr>
              <a:defRPr>
                <a:solidFill>
                  <a:schemeClr val="tx1">
                    <a:lumMod val="85000"/>
                    <a:lumOff val="15000"/>
                  </a:schemeClr>
                </a:solidFill>
                <a:latin typeface="Arial Unicode MS" pitchFamily="34" charset="-128"/>
                <a:ea typeface="Arial Unicode MS" pitchFamily="34" charset="-128"/>
                <a:cs typeface="Arial Unicode MS" pitchFamily="34" charset="-128"/>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atin typeface="Arial Unicode MS" pitchFamily="34" charset="-128"/>
                <a:ea typeface="Arial Unicode MS" pitchFamily="34" charset="-128"/>
                <a:cs typeface="Arial Unicode MS" pitchFamily="34" charset="-128"/>
              </a:defRPr>
            </a:lvl1pPr>
          </a:lstStyle>
          <a:p>
            <a:pPr>
              <a:defRPr/>
            </a:pPr>
            <a:r>
              <a:rPr lang="en-US" smtClean="0"/>
              <a:t>&lt;Event&gt; – &lt;Place&gt; &lt;Date (DD-Month-YYYY)&gt;					</a:t>
            </a:r>
            <a:fld id="{B930F3A1-B166-4D69-8477-CCAB873DA52D}" type="slidenum">
              <a:rPr lang="el-GR" smtClean="0"/>
              <a:pPr>
                <a:defRPr/>
              </a:pPr>
              <a:t>‹#›</a:t>
            </a:fld>
            <a:endParaRPr lang="el-G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A7F34"/>
          </a:solidFill>
        </p:spPr>
        <p:txBody>
          <a:bodyPr/>
          <a:lstStyle>
            <a:lvl1pPr>
              <a:defRPr>
                <a:solidFill>
                  <a:schemeClr val="bg1"/>
                </a:solidFill>
                <a:latin typeface="Arial Unicode MS" pitchFamily="34" charset="-128"/>
                <a:ea typeface="Arial Unicode MS" pitchFamily="34" charset="-128"/>
                <a:cs typeface="Arial Unicode MS" pitchFamily="34" charset="-128"/>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ftr" sz="quarter" idx="10"/>
          </p:nvPr>
        </p:nvSpPr>
        <p:spPr>
          <a:solidFill>
            <a:srgbClr val="FA7F34"/>
          </a:solidFill>
        </p:spPr>
        <p:txBody>
          <a:bodyPr/>
          <a:lstStyle>
            <a:lvl1pPr>
              <a:defRPr smtClean="0">
                <a:solidFill>
                  <a:schemeClr val="bg1"/>
                </a:solidFill>
              </a:defRPr>
            </a:lvl1pPr>
          </a:lstStyle>
          <a:p>
            <a:pPr>
              <a:defRPr/>
            </a:pPr>
            <a:r>
              <a:rPr lang="en-US" dirty="0" smtClean="0"/>
              <a:t>&lt;Event&gt; – &lt;Place&gt; &lt;Date (DD-Month-YYYY)&gt;					</a:t>
            </a:r>
            <a:fld id="{70F2B333-24EA-4DE2-9D5F-F92EB537375C}" type="slidenum">
              <a:rPr lang="el-GR" smtClean="0"/>
              <a:pPr>
                <a:defRPr/>
              </a:pPr>
              <a:t>‹#›</a:t>
            </a:fld>
            <a:endParaRPr lang="el-GR" dirty="0"/>
          </a:p>
        </p:txBody>
      </p:sp>
    </p:spTree>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atin typeface="Arial Unicode MS" pitchFamily="34" charset="-128"/>
                <a:ea typeface="Arial Unicode MS" pitchFamily="34" charset="-128"/>
                <a:cs typeface="Arial Unicode MS" pitchFamily="34" charset="-128"/>
              </a:defRPr>
            </a:lvl1pPr>
          </a:lstStyle>
          <a:p>
            <a:r>
              <a:rPr lang="en-US" smtClean="0"/>
              <a:t>Click to edit Master title style</a:t>
            </a:r>
            <a:endParaRPr lang="en-US"/>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atin typeface="Arial Unicode MS" pitchFamily="34" charset="-128"/>
                <a:ea typeface="Arial Unicode MS" pitchFamily="34" charset="-128"/>
                <a:cs typeface="Arial Unicode MS" pitchFamily="34" charset="-128"/>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smtClean="0">
                <a:latin typeface="Arial Unicode MS" pitchFamily="34" charset="-128"/>
                <a:ea typeface="Arial Unicode MS" pitchFamily="34" charset="-128"/>
                <a:cs typeface="Arial Unicode MS" pitchFamily="34" charset="-128"/>
              </a:defRPr>
            </a:lvl1pPr>
          </a:lstStyle>
          <a:p>
            <a:pPr>
              <a:defRPr/>
            </a:pPr>
            <a:r>
              <a:rPr lang="en-US" smtClean="0"/>
              <a:t>&lt;Event&gt; – &lt;Place&gt; &lt;Date (DD-Month-YYYY)&gt;					</a:t>
            </a:r>
            <a:fld id="{0853997F-61B1-49DA-BEC2-58B8ACB1542B}" type="slidenum">
              <a:rPr lang="el-GR" smtClean="0"/>
              <a:pPr>
                <a:defRPr/>
              </a:pPr>
              <a:t>‹#›</a:t>
            </a:fld>
            <a:endParaRPr lang="el-G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Unicode MS" pitchFamily="34" charset="-128"/>
                <a:ea typeface="Arial Unicode MS" pitchFamily="34" charset="-128"/>
                <a:cs typeface="Arial Unicode MS" pitchFamily="34" charset="-128"/>
              </a:defRPr>
            </a:lvl1pPr>
          </a:lstStyle>
          <a:p>
            <a:r>
              <a:rPr lang="en-US" smtClean="0"/>
              <a:t>Click to edit Master title style</a:t>
            </a:r>
            <a:endParaRPr lang="en-US"/>
          </a:p>
        </p:txBody>
      </p:sp>
      <p:sp>
        <p:nvSpPr>
          <p:cNvPr id="3" name="Content Placeholder 2"/>
          <p:cNvSpPr>
            <a:spLocks noGrp="1"/>
          </p:cNvSpPr>
          <p:nvPr>
            <p:ph sz="half" idx="1"/>
          </p:nvPr>
        </p:nvSpPr>
        <p:spPr>
          <a:xfrm>
            <a:off x="192088" y="1652588"/>
            <a:ext cx="4683125" cy="4921250"/>
          </a:xfrm>
        </p:spPr>
        <p:txBody>
          <a:bodyPr/>
          <a:lstStyle>
            <a:lvl1pPr>
              <a:defRPr sz="2800">
                <a:solidFill>
                  <a:schemeClr val="tx1">
                    <a:lumMod val="85000"/>
                    <a:lumOff val="15000"/>
                  </a:schemeClr>
                </a:solidFill>
                <a:latin typeface="Arial Unicode MS" pitchFamily="34" charset="-128"/>
                <a:ea typeface="Arial Unicode MS" pitchFamily="34" charset="-128"/>
                <a:cs typeface="Arial Unicode MS" pitchFamily="34" charset="-128"/>
              </a:defRPr>
            </a:lvl1pPr>
            <a:lvl2pPr>
              <a:defRPr sz="2400">
                <a:solidFill>
                  <a:schemeClr val="tx1">
                    <a:lumMod val="85000"/>
                    <a:lumOff val="15000"/>
                  </a:schemeClr>
                </a:solidFill>
                <a:latin typeface="Arial Unicode MS" pitchFamily="34" charset="-128"/>
                <a:ea typeface="Arial Unicode MS" pitchFamily="34" charset="-128"/>
                <a:cs typeface="Arial Unicode MS" pitchFamily="34" charset="-128"/>
              </a:defRPr>
            </a:lvl2pPr>
            <a:lvl3pPr>
              <a:defRPr sz="2000">
                <a:solidFill>
                  <a:schemeClr val="tx1">
                    <a:lumMod val="85000"/>
                    <a:lumOff val="15000"/>
                  </a:schemeClr>
                </a:solidFill>
                <a:latin typeface="Arial Unicode MS" pitchFamily="34" charset="-128"/>
                <a:ea typeface="Arial Unicode MS" pitchFamily="34" charset="-128"/>
                <a:cs typeface="Arial Unicode MS" pitchFamily="34" charset="-128"/>
              </a:defRPr>
            </a:lvl3pPr>
            <a:lvl4pPr>
              <a:defRPr sz="1800">
                <a:solidFill>
                  <a:schemeClr val="tx1">
                    <a:lumMod val="85000"/>
                    <a:lumOff val="15000"/>
                  </a:schemeClr>
                </a:solidFill>
                <a:latin typeface="Arial Unicode MS" pitchFamily="34" charset="-128"/>
                <a:ea typeface="Arial Unicode MS" pitchFamily="34" charset="-128"/>
                <a:cs typeface="Arial Unicode MS" pitchFamily="34" charset="-128"/>
              </a:defRPr>
            </a:lvl4pPr>
            <a:lvl5pPr>
              <a:defRPr sz="1800">
                <a:solidFill>
                  <a:schemeClr val="tx1">
                    <a:lumMod val="85000"/>
                    <a:lumOff val="15000"/>
                  </a:schemeClr>
                </a:solidFill>
                <a:latin typeface="Arial Unicode MS" pitchFamily="34" charset="-128"/>
                <a:ea typeface="Arial Unicode MS" pitchFamily="34" charset="-128"/>
                <a:cs typeface="Arial Unicode MS" pitchFamily="34" charset="-128"/>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027613" y="1652588"/>
            <a:ext cx="4683125" cy="4921250"/>
          </a:xfrm>
        </p:spPr>
        <p:txBody>
          <a:bodyPr/>
          <a:lstStyle>
            <a:lvl1pPr>
              <a:defRPr sz="2800">
                <a:solidFill>
                  <a:schemeClr val="tx1">
                    <a:lumMod val="85000"/>
                    <a:lumOff val="15000"/>
                  </a:schemeClr>
                </a:solidFill>
                <a:latin typeface="Arial Unicode MS" pitchFamily="34" charset="-128"/>
                <a:ea typeface="Arial Unicode MS" pitchFamily="34" charset="-128"/>
                <a:cs typeface="Arial Unicode MS" pitchFamily="34" charset="-128"/>
              </a:defRPr>
            </a:lvl1pPr>
            <a:lvl2pPr>
              <a:defRPr sz="2400">
                <a:solidFill>
                  <a:schemeClr val="tx1">
                    <a:lumMod val="85000"/>
                    <a:lumOff val="15000"/>
                  </a:schemeClr>
                </a:solidFill>
                <a:latin typeface="Arial Unicode MS" pitchFamily="34" charset="-128"/>
                <a:ea typeface="Arial Unicode MS" pitchFamily="34" charset="-128"/>
                <a:cs typeface="Arial Unicode MS" pitchFamily="34" charset="-128"/>
              </a:defRPr>
            </a:lvl2pPr>
            <a:lvl3pPr>
              <a:defRPr sz="2000">
                <a:solidFill>
                  <a:schemeClr val="tx1">
                    <a:lumMod val="85000"/>
                    <a:lumOff val="15000"/>
                  </a:schemeClr>
                </a:solidFill>
                <a:latin typeface="Arial Unicode MS" pitchFamily="34" charset="-128"/>
                <a:ea typeface="Arial Unicode MS" pitchFamily="34" charset="-128"/>
                <a:cs typeface="Arial Unicode MS" pitchFamily="34" charset="-128"/>
              </a:defRPr>
            </a:lvl3pPr>
            <a:lvl4pPr>
              <a:defRPr sz="1800">
                <a:solidFill>
                  <a:schemeClr val="tx1">
                    <a:lumMod val="85000"/>
                    <a:lumOff val="15000"/>
                  </a:schemeClr>
                </a:solidFill>
                <a:latin typeface="Arial Unicode MS" pitchFamily="34" charset="-128"/>
                <a:ea typeface="Arial Unicode MS" pitchFamily="34" charset="-128"/>
                <a:cs typeface="Arial Unicode MS" pitchFamily="34" charset="-128"/>
              </a:defRPr>
            </a:lvl4pPr>
            <a:lvl5pPr>
              <a:defRPr sz="1800">
                <a:solidFill>
                  <a:schemeClr val="tx1">
                    <a:lumMod val="85000"/>
                    <a:lumOff val="15000"/>
                  </a:schemeClr>
                </a:solidFill>
                <a:latin typeface="Arial Unicode MS" pitchFamily="34" charset="-128"/>
                <a:ea typeface="Arial Unicode MS" pitchFamily="34" charset="-128"/>
                <a:cs typeface="Arial Unicode MS" pitchFamily="34" charset="-128"/>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5"/>
          <p:cNvSpPr>
            <a:spLocks noGrp="1" noChangeArrowheads="1"/>
          </p:cNvSpPr>
          <p:nvPr>
            <p:ph type="ftr" sz="quarter" idx="10"/>
          </p:nvPr>
        </p:nvSpPr>
        <p:spPr/>
        <p:txBody>
          <a:bodyPr/>
          <a:lstStyle>
            <a:lvl1pPr>
              <a:defRPr smtClean="0">
                <a:latin typeface="Arial Unicode MS" pitchFamily="34" charset="-128"/>
                <a:ea typeface="Arial Unicode MS" pitchFamily="34" charset="-128"/>
                <a:cs typeface="Arial Unicode MS" pitchFamily="34" charset="-128"/>
              </a:defRPr>
            </a:lvl1pPr>
          </a:lstStyle>
          <a:p>
            <a:pPr>
              <a:defRPr/>
            </a:pPr>
            <a:r>
              <a:rPr lang="en-US" smtClean="0"/>
              <a:t>&lt;Event&gt; – &lt;Place&gt; &lt;Date (DD-Month-YYYY)&gt;				</a:t>
            </a:r>
            <a:fld id="{DE6330F6-36BC-487E-AE94-F059D3DE287E}" type="slidenum">
              <a:rPr lang="el-GR" smtClean="0"/>
              <a:pPr>
                <a:defRPr/>
              </a:pPr>
              <a:t>‹#›</a:t>
            </a:fld>
            <a:endParaRPr lang="el-G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atin typeface="Arial Unicode MS" pitchFamily="34" charset="-128"/>
                <a:ea typeface="Arial Unicode MS" pitchFamily="34" charset="-128"/>
                <a:cs typeface="Arial Unicode MS" pitchFamily="34" charset="-128"/>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solidFill>
                  <a:schemeClr val="tx1">
                    <a:lumMod val="85000"/>
                    <a:lumOff val="15000"/>
                  </a:schemeClr>
                </a:solidFill>
                <a:latin typeface="Arial Unicode MS" pitchFamily="34" charset="-128"/>
                <a:ea typeface="Arial Unicode MS" pitchFamily="34" charset="-128"/>
                <a:cs typeface="Arial Unicode MS" pitchFamily="34"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solidFill>
                  <a:schemeClr val="tx1">
                    <a:lumMod val="85000"/>
                    <a:lumOff val="15000"/>
                  </a:schemeClr>
                </a:solidFill>
                <a:latin typeface="Arial Unicode MS" pitchFamily="34" charset="-128"/>
                <a:ea typeface="Arial Unicode MS" pitchFamily="34" charset="-128"/>
                <a:cs typeface="Arial Unicode MS" pitchFamily="34" charset="-128"/>
              </a:defRPr>
            </a:lvl1pPr>
            <a:lvl2pPr>
              <a:defRPr sz="2000">
                <a:solidFill>
                  <a:schemeClr val="tx1">
                    <a:lumMod val="85000"/>
                    <a:lumOff val="15000"/>
                  </a:schemeClr>
                </a:solidFill>
                <a:latin typeface="Arial Unicode MS" pitchFamily="34" charset="-128"/>
                <a:ea typeface="Arial Unicode MS" pitchFamily="34" charset="-128"/>
                <a:cs typeface="Arial Unicode MS" pitchFamily="34" charset="-128"/>
              </a:defRPr>
            </a:lvl2pPr>
            <a:lvl3pPr>
              <a:defRPr sz="1800">
                <a:solidFill>
                  <a:schemeClr val="tx1">
                    <a:lumMod val="85000"/>
                    <a:lumOff val="15000"/>
                  </a:schemeClr>
                </a:solidFill>
                <a:latin typeface="Arial Unicode MS" pitchFamily="34" charset="-128"/>
                <a:ea typeface="Arial Unicode MS" pitchFamily="34" charset="-128"/>
                <a:cs typeface="Arial Unicode MS" pitchFamily="34" charset="-128"/>
              </a:defRPr>
            </a:lvl3pPr>
            <a:lvl4pPr>
              <a:defRPr sz="1600">
                <a:solidFill>
                  <a:schemeClr val="tx1">
                    <a:lumMod val="85000"/>
                    <a:lumOff val="15000"/>
                  </a:schemeClr>
                </a:solidFill>
                <a:latin typeface="Arial Unicode MS" pitchFamily="34" charset="-128"/>
                <a:ea typeface="Arial Unicode MS" pitchFamily="34" charset="-128"/>
                <a:cs typeface="Arial Unicode MS" pitchFamily="34" charset="-128"/>
              </a:defRPr>
            </a:lvl4pPr>
            <a:lvl5pPr>
              <a:defRPr sz="1600">
                <a:solidFill>
                  <a:schemeClr val="tx1">
                    <a:lumMod val="85000"/>
                    <a:lumOff val="15000"/>
                  </a:schemeClr>
                </a:solidFill>
                <a:latin typeface="Arial Unicode MS" pitchFamily="34" charset="-128"/>
                <a:ea typeface="Arial Unicode MS" pitchFamily="34" charset="-128"/>
                <a:cs typeface="Arial Unicode MS" pitchFamily="34" charset="-128"/>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solidFill>
                  <a:schemeClr val="tx1">
                    <a:lumMod val="85000"/>
                    <a:lumOff val="15000"/>
                  </a:schemeClr>
                </a:solidFill>
                <a:latin typeface="Arial Unicode MS" pitchFamily="34" charset="-128"/>
                <a:ea typeface="Arial Unicode MS" pitchFamily="34" charset="-128"/>
                <a:cs typeface="Arial Unicode MS" pitchFamily="34"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solidFill>
                  <a:schemeClr val="tx1">
                    <a:lumMod val="85000"/>
                    <a:lumOff val="15000"/>
                  </a:schemeClr>
                </a:solidFill>
                <a:latin typeface="Arial Unicode MS" pitchFamily="34" charset="-128"/>
                <a:ea typeface="Arial Unicode MS" pitchFamily="34" charset="-128"/>
                <a:cs typeface="Arial Unicode MS" pitchFamily="34" charset="-128"/>
              </a:defRPr>
            </a:lvl1pPr>
            <a:lvl2pPr>
              <a:defRPr sz="2000">
                <a:solidFill>
                  <a:schemeClr val="tx1">
                    <a:lumMod val="85000"/>
                    <a:lumOff val="15000"/>
                  </a:schemeClr>
                </a:solidFill>
                <a:latin typeface="Arial Unicode MS" pitchFamily="34" charset="-128"/>
                <a:ea typeface="Arial Unicode MS" pitchFamily="34" charset="-128"/>
                <a:cs typeface="Arial Unicode MS" pitchFamily="34" charset="-128"/>
              </a:defRPr>
            </a:lvl2pPr>
            <a:lvl3pPr>
              <a:defRPr sz="1800">
                <a:solidFill>
                  <a:schemeClr val="tx1">
                    <a:lumMod val="85000"/>
                    <a:lumOff val="15000"/>
                  </a:schemeClr>
                </a:solidFill>
                <a:latin typeface="Arial Unicode MS" pitchFamily="34" charset="-128"/>
                <a:ea typeface="Arial Unicode MS" pitchFamily="34" charset="-128"/>
                <a:cs typeface="Arial Unicode MS" pitchFamily="34" charset="-128"/>
              </a:defRPr>
            </a:lvl3pPr>
            <a:lvl4pPr>
              <a:defRPr sz="1600">
                <a:solidFill>
                  <a:schemeClr val="tx1">
                    <a:lumMod val="85000"/>
                    <a:lumOff val="15000"/>
                  </a:schemeClr>
                </a:solidFill>
                <a:latin typeface="Arial Unicode MS" pitchFamily="34" charset="-128"/>
                <a:ea typeface="Arial Unicode MS" pitchFamily="34" charset="-128"/>
                <a:cs typeface="Arial Unicode MS" pitchFamily="34" charset="-128"/>
              </a:defRPr>
            </a:lvl4pPr>
            <a:lvl5pPr>
              <a:defRPr sz="1600">
                <a:solidFill>
                  <a:schemeClr val="tx1">
                    <a:lumMod val="85000"/>
                    <a:lumOff val="15000"/>
                  </a:schemeClr>
                </a:solidFill>
                <a:latin typeface="Arial Unicode MS" pitchFamily="34" charset="-128"/>
                <a:ea typeface="Arial Unicode MS" pitchFamily="34" charset="-128"/>
                <a:cs typeface="Arial Unicode MS" pitchFamily="34" charset="-128"/>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5"/>
          <p:cNvSpPr>
            <a:spLocks noGrp="1" noChangeArrowheads="1"/>
          </p:cNvSpPr>
          <p:nvPr>
            <p:ph type="ftr" sz="quarter" idx="10"/>
          </p:nvPr>
        </p:nvSpPr>
        <p:spPr>
          <a:ln/>
        </p:spPr>
        <p:txBody>
          <a:bodyPr/>
          <a:lstStyle>
            <a:lvl1pPr>
              <a:defRPr>
                <a:latin typeface="Arial Unicode MS" pitchFamily="34" charset="-128"/>
                <a:ea typeface="Arial Unicode MS" pitchFamily="34" charset="-128"/>
                <a:cs typeface="Arial Unicode MS" pitchFamily="34" charset="-128"/>
              </a:defRPr>
            </a:lvl1pPr>
          </a:lstStyle>
          <a:p>
            <a:pPr>
              <a:defRPr/>
            </a:pPr>
            <a:r>
              <a:rPr lang="en-US" smtClean="0"/>
              <a:t>&lt;Event&gt; – &lt;Place&gt; &lt;Date (DD-Month-YYYY)&gt;					</a:t>
            </a:r>
            <a:fld id="{A2DD1F75-6E2B-46FE-8A0E-E34258FCE061}" type="slidenum">
              <a:rPr lang="el-GR" smtClean="0"/>
              <a:pPr>
                <a:defRPr/>
              </a:pPr>
              <a:t>‹#›</a:t>
            </a:fld>
            <a:endParaRPr lang="el-G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Unicode MS" pitchFamily="34" charset="-128"/>
                <a:ea typeface="Arial Unicode MS" pitchFamily="34" charset="-128"/>
                <a:cs typeface="Arial Unicode MS" pitchFamily="34" charset="-128"/>
              </a:defRPr>
            </a:lvl1pPr>
          </a:lstStyle>
          <a:p>
            <a:r>
              <a:rPr lang="en-US" smtClean="0"/>
              <a:t>Click to edit Master title style</a:t>
            </a:r>
            <a:endParaRPr lang="en-US"/>
          </a:p>
        </p:txBody>
      </p:sp>
      <p:sp>
        <p:nvSpPr>
          <p:cNvPr id="4" name="Rectangle 3"/>
          <p:cNvSpPr>
            <a:spLocks noGrp="1" noChangeArrowheads="1"/>
          </p:cNvSpPr>
          <p:nvPr>
            <p:ph type="ftr" sz="quarter" idx="10"/>
          </p:nvPr>
        </p:nvSpPr>
        <p:spPr/>
        <p:txBody>
          <a:bodyPr/>
          <a:lstStyle>
            <a:lvl1pPr>
              <a:defRPr smtClean="0">
                <a:latin typeface="Arial Unicode MS" pitchFamily="34" charset="-128"/>
                <a:ea typeface="Arial Unicode MS" pitchFamily="34" charset="-128"/>
                <a:cs typeface="Arial Unicode MS" pitchFamily="34" charset="-128"/>
              </a:defRPr>
            </a:lvl1pPr>
          </a:lstStyle>
          <a:p>
            <a:pPr>
              <a:defRPr/>
            </a:pPr>
            <a:r>
              <a:rPr lang="en-US" smtClean="0"/>
              <a:t>&lt;Event&gt; – &lt;Place&gt; &lt;Date (DD-Month-YYYY)&gt;				</a:t>
            </a:r>
            <a:fld id="{27FE842A-F356-44CB-A48B-DADF02F47445}" type="slidenum">
              <a:rPr lang="el-GR" smtClean="0"/>
              <a:pPr>
                <a:defRPr/>
              </a:pPr>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atin typeface="Arial Unicode MS" pitchFamily="34" charset="-128"/>
                <a:ea typeface="Arial Unicode MS" pitchFamily="34" charset="-128"/>
                <a:cs typeface="Arial Unicode MS" pitchFamily="34" charset="-128"/>
              </a:defRPr>
            </a:lvl1pPr>
          </a:lstStyle>
          <a:p>
            <a:pPr>
              <a:defRPr/>
            </a:pPr>
            <a:r>
              <a:rPr lang="en-US" smtClean="0"/>
              <a:t>&lt;Event&gt; – &lt;Place&gt; &lt;Date (DD-Month-YYYY)&gt;					</a:t>
            </a:r>
            <a:fld id="{C4F27B07-17D4-47C8-8354-F713D299616C}" type="slidenum">
              <a:rPr lang="el-GR" smtClean="0"/>
              <a:pPr>
                <a:defRPr/>
              </a:pPr>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atin typeface="Arial Unicode MS" pitchFamily="34" charset="-128"/>
                <a:ea typeface="Arial Unicode MS" pitchFamily="34" charset="-128"/>
                <a:cs typeface="Arial Unicode MS" pitchFamily="34" charset="-128"/>
              </a:defRPr>
            </a:lvl1pPr>
          </a:lstStyle>
          <a:p>
            <a:r>
              <a:rPr lang="en-US" smtClean="0"/>
              <a:t>Click to edit Master title style</a:t>
            </a:r>
            <a:endParaRPr lang="en-US"/>
          </a:p>
        </p:txBody>
      </p:sp>
      <p:sp>
        <p:nvSpPr>
          <p:cNvPr id="3" name="Content Placeholder 2"/>
          <p:cNvSpPr>
            <a:spLocks noGrp="1"/>
          </p:cNvSpPr>
          <p:nvPr>
            <p:ph idx="1"/>
          </p:nvPr>
        </p:nvSpPr>
        <p:spPr>
          <a:xfrm>
            <a:off x="3873500" y="273050"/>
            <a:ext cx="5537200" cy="5853113"/>
          </a:xfrm>
        </p:spPr>
        <p:txBody>
          <a:bodyPr/>
          <a:lstStyle>
            <a:lvl1pPr>
              <a:defRPr sz="3200">
                <a:solidFill>
                  <a:schemeClr val="tx1">
                    <a:lumMod val="85000"/>
                    <a:lumOff val="15000"/>
                  </a:schemeClr>
                </a:solidFill>
                <a:latin typeface="Arial Unicode MS" pitchFamily="34" charset="-128"/>
                <a:ea typeface="Arial Unicode MS" pitchFamily="34" charset="-128"/>
                <a:cs typeface="Arial Unicode MS" pitchFamily="34" charset="-128"/>
              </a:defRPr>
            </a:lvl1pPr>
            <a:lvl2pPr>
              <a:defRPr sz="2800">
                <a:solidFill>
                  <a:schemeClr val="tx1">
                    <a:lumMod val="85000"/>
                    <a:lumOff val="15000"/>
                  </a:schemeClr>
                </a:solidFill>
                <a:latin typeface="Arial Unicode MS" pitchFamily="34" charset="-128"/>
                <a:ea typeface="Arial Unicode MS" pitchFamily="34" charset="-128"/>
                <a:cs typeface="Arial Unicode MS" pitchFamily="34" charset="-128"/>
              </a:defRPr>
            </a:lvl2pPr>
            <a:lvl3pPr>
              <a:defRPr sz="2400">
                <a:solidFill>
                  <a:schemeClr val="tx1">
                    <a:lumMod val="85000"/>
                    <a:lumOff val="15000"/>
                  </a:schemeClr>
                </a:solidFill>
                <a:latin typeface="Arial Unicode MS" pitchFamily="34" charset="-128"/>
                <a:ea typeface="Arial Unicode MS" pitchFamily="34" charset="-128"/>
                <a:cs typeface="Arial Unicode MS" pitchFamily="34" charset="-128"/>
              </a:defRPr>
            </a:lvl3pPr>
            <a:lvl4pPr>
              <a:defRPr sz="2000">
                <a:solidFill>
                  <a:schemeClr val="tx1">
                    <a:lumMod val="85000"/>
                    <a:lumOff val="15000"/>
                  </a:schemeClr>
                </a:solidFill>
                <a:latin typeface="Arial Unicode MS" pitchFamily="34" charset="-128"/>
                <a:ea typeface="Arial Unicode MS" pitchFamily="34" charset="-128"/>
                <a:cs typeface="Arial Unicode MS" pitchFamily="34" charset="-128"/>
              </a:defRPr>
            </a:lvl4pPr>
            <a:lvl5pPr>
              <a:defRPr sz="2000">
                <a:solidFill>
                  <a:schemeClr val="tx1">
                    <a:lumMod val="85000"/>
                    <a:lumOff val="15000"/>
                  </a:schemeClr>
                </a:solidFill>
                <a:latin typeface="Arial Unicode MS" pitchFamily="34" charset="-128"/>
                <a:ea typeface="Arial Unicode MS" pitchFamily="34" charset="-128"/>
                <a:cs typeface="Arial Unicode MS" pitchFamily="34" charset="-128"/>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solidFill>
                  <a:schemeClr val="tx1">
                    <a:lumMod val="85000"/>
                    <a:lumOff val="15000"/>
                  </a:schemeClr>
                </a:solidFill>
                <a:latin typeface="Arial Unicode MS" pitchFamily="34" charset="-128"/>
                <a:ea typeface="Arial Unicode MS" pitchFamily="34" charset="-128"/>
                <a:cs typeface="Arial Unicode MS" pitchFamily="34" charset="-128"/>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5"/>
          <p:cNvSpPr>
            <a:spLocks noGrp="1" noChangeArrowheads="1"/>
          </p:cNvSpPr>
          <p:nvPr>
            <p:ph type="ftr" sz="quarter" idx="10"/>
          </p:nvPr>
        </p:nvSpPr>
        <p:spPr>
          <a:ln/>
        </p:spPr>
        <p:txBody>
          <a:bodyPr/>
          <a:lstStyle>
            <a:lvl1pPr>
              <a:defRPr>
                <a:latin typeface="Arial Unicode MS" pitchFamily="34" charset="-128"/>
                <a:ea typeface="Arial Unicode MS" pitchFamily="34" charset="-128"/>
                <a:cs typeface="Arial Unicode MS" pitchFamily="34" charset="-128"/>
              </a:defRPr>
            </a:lvl1pPr>
          </a:lstStyle>
          <a:p>
            <a:pPr>
              <a:defRPr/>
            </a:pPr>
            <a:r>
              <a:rPr lang="en-US" smtClean="0"/>
              <a:t>&lt;Event&gt; – &lt;Place&gt; &lt;Date (DD-Month-YYYY)&gt;					</a:t>
            </a:r>
            <a:fld id="{25213920-E3B8-4A6D-8C9A-E5B568FD3FE9}" type="slidenum">
              <a:rPr lang="el-GR" smtClean="0"/>
              <a:pPr>
                <a:defRPr/>
              </a:pPr>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atin typeface="Arial Unicode MS" pitchFamily="34" charset="-128"/>
                <a:ea typeface="Arial Unicode MS" pitchFamily="34" charset="-128"/>
                <a:cs typeface="Arial Unicode MS" pitchFamily="34" charset="-128"/>
              </a:defRPr>
            </a:lvl1pPr>
          </a:lstStyle>
          <a:p>
            <a:r>
              <a:rPr lang="en-US"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atin typeface="Arial Unicode MS" pitchFamily="34" charset="-128"/>
                <a:ea typeface="Arial Unicode MS" pitchFamily="34" charset="-128"/>
                <a:cs typeface="Arial Unicode MS" pitchFamily="34" charset="-128"/>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solidFill>
                  <a:schemeClr val="tx1">
                    <a:lumMod val="85000"/>
                    <a:lumOff val="15000"/>
                  </a:schemeClr>
                </a:solidFill>
                <a:latin typeface="Arial Unicode MS" pitchFamily="34" charset="-128"/>
                <a:ea typeface="Arial Unicode MS" pitchFamily="34" charset="-128"/>
                <a:cs typeface="Arial Unicode MS" pitchFamily="34" charset="-128"/>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Rectangle 5"/>
          <p:cNvSpPr>
            <a:spLocks noGrp="1" noChangeArrowheads="1"/>
          </p:cNvSpPr>
          <p:nvPr>
            <p:ph type="ftr" sz="quarter" idx="10"/>
          </p:nvPr>
        </p:nvSpPr>
        <p:spPr/>
        <p:txBody>
          <a:bodyPr/>
          <a:lstStyle>
            <a:lvl1pPr>
              <a:defRPr smtClean="0">
                <a:latin typeface="Arial Unicode MS" pitchFamily="34" charset="-128"/>
                <a:ea typeface="Arial Unicode MS" pitchFamily="34" charset="-128"/>
                <a:cs typeface="Arial Unicode MS" pitchFamily="34" charset="-128"/>
              </a:defRPr>
            </a:lvl1pPr>
          </a:lstStyle>
          <a:p>
            <a:pPr>
              <a:defRPr/>
            </a:pPr>
            <a:r>
              <a:rPr lang="en-US" smtClean="0"/>
              <a:t>&lt;Event&gt; – &lt;Place&gt; &lt;Date (DD-Month-YYYY)&gt;					</a:t>
            </a:r>
            <a:fld id="{719E5E8B-E1C6-4771-B7BC-F2F414FDFFE8}" type="slidenum">
              <a:rPr lang="el-GR" smtClean="0"/>
              <a:pPr>
                <a:defRPr/>
              </a:pPr>
              <a:t>‹#›</a:t>
            </a:fld>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8134351" cy="1125538"/>
          </a:xfrm>
          <a:prstGeom prst="rect">
            <a:avLst/>
          </a:prstGeom>
          <a:solidFill>
            <a:srgbClr val="FA7F34"/>
          </a:solidFill>
          <a:ln w="9525">
            <a:solidFill>
              <a:schemeClr val="accent6">
                <a:lumMod val="50000"/>
              </a:schemeClr>
            </a:solidFill>
            <a:miter lim="800000"/>
            <a:headEnd/>
            <a:tailEnd/>
          </a:ln>
        </p:spPr>
        <p:txBody>
          <a:bodyPr vert="horz" wrap="square" lIns="95785" tIns="47892" rIns="95785" bIns="47892" numCol="1" anchor="ctr" anchorCtr="0" compatLnSpc="1">
            <a:prstTxWarp prst="textNoShape">
              <a:avLst/>
            </a:prstTxWarp>
          </a:bodyPr>
          <a:lstStyle/>
          <a:p>
            <a:pPr lvl="0"/>
            <a:r>
              <a:rPr lang="el-GR" dirty="0" err="1" smtClean="0"/>
              <a:t>Click</a:t>
            </a:r>
            <a:r>
              <a:rPr lang="el-GR" dirty="0" smtClean="0"/>
              <a:t> </a:t>
            </a:r>
            <a:r>
              <a:rPr lang="el-GR" dirty="0" err="1" smtClean="0"/>
              <a:t>to</a:t>
            </a:r>
            <a:r>
              <a:rPr lang="el-GR" dirty="0" smtClean="0"/>
              <a:t> </a:t>
            </a:r>
            <a:r>
              <a:rPr lang="el-GR" dirty="0" err="1" smtClean="0"/>
              <a:t>edit</a:t>
            </a:r>
            <a:r>
              <a:rPr lang="el-GR" dirty="0" smtClean="0"/>
              <a:t> </a:t>
            </a:r>
            <a:r>
              <a:rPr lang="el-GR" dirty="0" err="1" smtClean="0"/>
              <a:t>Master</a:t>
            </a:r>
            <a:r>
              <a:rPr lang="el-GR" dirty="0" smtClean="0"/>
              <a:t> </a:t>
            </a:r>
            <a:r>
              <a:rPr lang="el-GR" dirty="0" err="1" smtClean="0"/>
              <a:t>title</a:t>
            </a:r>
            <a:r>
              <a:rPr lang="el-GR" dirty="0" smtClean="0"/>
              <a:t> </a:t>
            </a:r>
            <a:r>
              <a:rPr lang="el-GR" dirty="0" err="1" smtClean="0"/>
              <a:t>style</a:t>
            </a:r>
            <a:endParaRPr lang="el-GR" dirty="0" smtClean="0"/>
          </a:p>
        </p:txBody>
      </p:sp>
      <p:sp>
        <p:nvSpPr>
          <p:cNvPr id="1027" name="Rectangle 3"/>
          <p:cNvSpPr>
            <a:spLocks noGrp="1" noChangeArrowheads="1"/>
          </p:cNvSpPr>
          <p:nvPr>
            <p:ph type="body" idx="1"/>
          </p:nvPr>
        </p:nvSpPr>
        <p:spPr bwMode="auto">
          <a:xfrm>
            <a:off x="192088" y="1652588"/>
            <a:ext cx="9518650" cy="4921250"/>
          </a:xfrm>
          <a:prstGeom prst="rect">
            <a:avLst/>
          </a:prstGeom>
          <a:noFill/>
          <a:ln w="9525">
            <a:noFill/>
            <a:miter lim="800000"/>
            <a:headEnd/>
            <a:tailEnd/>
          </a:ln>
        </p:spPr>
        <p:txBody>
          <a:bodyPr vert="horz" wrap="square" lIns="95785" tIns="47892" rIns="95785" bIns="47892" numCol="1" anchor="t" anchorCtr="0" compatLnSpc="1">
            <a:prstTxWarp prst="textNoShape">
              <a:avLst/>
            </a:prstTxWarp>
          </a:bodyPr>
          <a:lstStyle/>
          <a:p>
            <a:pPr lvl="0"/>
            <a:r>
              <a:rPr lang="el-GR" dirty="0" err="1" smtClean="0"/>
              <a:t>Click</a:t>
            </a:r>
            <a:r>
              <a:rPr lang="el-GR" dirty="0" smtClean="0"/>
              <a:t> </a:t>
            </a:r>
            <a:r>
              <a:rPr lang="el-GR" dirty="0" err="1" smtClean="0"/>
              <a:t>to</a:t>
            </a:r>
            <a:r>
              <a:rPr lang="el-GR" dirty="0" smtClean="0"/>
              <a:t> </a:t>
            </a:r>
            <a:r>
              <a:rPr lang="el-GR" dirty="0" err="1" smtClean="0"/>
              <a:t>edit</a:t>
            </a:r>
            <a:r>
              <a:rPr lang="el-GR" dirty="0" smtClean="0"/>
              <a:t> </a:t>
            </a:r>
            <a:r>
              <a:rPr lang="el-GR" dirty="0" err="1" smtClean="0"/>
              <a:t>Master</a:t>
            </a:r>
            <a:r>
              <a:rPr lang="el-GR" dirty="0" smtClean="0"/>
              <a:t> </a:t>
            </a:r>
            <a:r>
              <a:rPr lang="el-GR" dirty="0" err="1" smtClean="0"/>
              <a:t>text</a:t>
            </a:r>
            <a:r>
              <a:rPr lang="el-GR" dirty="0" smtClean="0"/>
              <a:t> </a:t>
            </a:r>
            <a:r>
              <a:rPr lang="el-GR" dirty="0" err="1" smtClean="0"/>
              <a:t>styles</a:t>
            </a:r>
            <a:endParaRPr lang="el-GR" dirty="0" smtClean="0"/>
          </a:p>
          <a:p>
            <a:pPr lvl="1"/>
            <a:r>
              <a:rPr lang="el-GR" dirty="0" err="1" smtClean="0"/>
              <a:t>Second</a:t>
            </a:r>
            <a:r>
              <a:rPr lang="el-GR" dirty="0" smtClean="0"/>
              <a:t> </a:t>
            </a:r>
            <a:r>
              <a:rPr lang="el-GR" dirty="0" err="1" smtClean="0"/>
              <a:t>level</a:t>
            </a:r>
            <a:endParaRPr lang="el-GR" dirty="0" smtClean="0"/>
          </a:p>
          <a:p>
            <a:pPr lvl="2"/>
            <a:r>
              <a:rPr lang="el-GR" dirty="0" err="1" smtClean="0"/>
              <a:t>Third</a:t>
            </a:r>
            <a:r>
              <a:rPr lang="el-GR" dirty="0" smtClean="0"/>
              <a:t> </a:t>
            </a:r>
            <a:r>
              <a:rPr lang="el-GR" dirty="0" err="1" smtClean="0"/>
              <a:t>level</a:t>
            </a:r>
            <a:endParaRPr lang="el-GR" dirty="0" smtClean="0"/>
          </a:p>
        </p:txBody>
      </p:sp>
      <p:sp>
        <p:nvSpPr>
          <p:cNvPr id="7" name="Rectangle 5"/>
          <p:cNvSpPr>
            <a:spLocks noGrp="1" noChangeArrowheads="1"/>
          </p:cNvSpPr>
          <p:nvPr>
            <p:ph type="ftr" sz="quarter" idx="3"/>
          </p:nvPr>
        </p:nvSpPr>
        <p:spPr bwMode="auto">
          <a:xfrm>
            <a:off x="0" y="6564313"/>
            <a:ext cx="9906000" cy="293687"/>
          </a:xfrm>
          <a:prstGeom prst="rect">
            <a:avLst/>
          </a:prstGeom>
          <a:solidFill>
            <a:srgbClr val="FA7F34"/>
          </a:solidFill>
          <a:ln w="9525">
            <a:noFill/>
            <a:miter lim="800000"/>
            <a:headEnd/>
            <a:tailEnd/>
          </a:ln>
          <a:effectLst/>
        </p:spPr>
        <p:txBody>
          <a:bodyPr vert="horz" wrap="square" lIns="95785" tIns="47892" rIns="95785" bIns="47892" numCol="1" anchor="t" anchorCtr="0" compatLnSpc="1">
            <a:prstTxWarp prst="textNoShape">
              <a:avLst/>
            </a:prstTxWarp>
          </a:bodyPr>
          <a:lstStyle>
            <a:lvl1pPr algn="ctr" eaLnBrk="0" hangingPunct="0">
              <a:spcBef>
                <a:spcPct val="0"/>
              </a:spcBef>
              <a:defRPr sz="1300" b="0" smtClean="0">
                <a:solidFill>
                  <a:schemeClr val="bg1"/>
                </a:solidFill>
                <a:latin typeface="Arial Unicode MS" pitchFamily="34" charset="-128"/>
                <a:ea typeface="Arial Unicode MS" pitchFamily="34" charset="-128"/>
                <a:cs typeface="Arial Unicode MS" pitchFamily="34" charset="-128"/>
              </a:defRPr>
            </a:lvl1pPr>
          </a:lstStyle>
          <a:p>
            <a:pPr>
              <a:defRPr/>
            </a:pPr>
            <a:r>
              <a:rPr lang="en-US" dirty="0" smtClean="0"/>
              <a:t>&lt;Event&gt; – &lt;Place&gt; &lt;Date (DD-Month-YYYY)&gt;					</a:t>
            </a:r>
            <a:fld id="{711545AC-028C-461E-87A2-BB0A701371CB}" type="slidenum">
              <a:rPr lang="el-GR" smtClean="0"/>
              <a:pPr>
                <a:defRPr/>
              </a:pPr>
              <a:t>‹#›</a:t>
            </a:fld>
            <a:endParaRPr lang="el-GR" dirty="0"/>
          </a:p>
        </p:txBody>
      </p:sp>
      <p:sp>
        <p:nvSpPr>
          <p:cNvPr id="5" name="Rectangle 4"/>
          <p:cNvSpPr>
            <a:spLocks noChangeArrowheads="1"/>
          </p:cNvSpPr>
          <p:nvPr userDrawn="1"/>
        </p:nvSpPr>
        <p:spPr bwMode="auto">
          <a:xfrm>
            <a:off x="0" y="1159828"/>
            <a:ext cx="9906000" cy="49480"/>
          </a:xfrm>
          <a:prstGeom prst="rect">
            <a:avLst/>
          </a:prstGeom>
          <a:solidFill>
            <a:srgbClr val="CF4901"/>
          </a:solidFill>
          <a:ln w="9525">
            <a:noFill/>
            <a:miter lim="800000"/>
            <a:headEnd/>
            <a:tailEnd/>
          </a:ln>
          <a:effectLst/>
        </p:spPr>
        <p:txBody>
          <a:bodyPr lIns="95785" tIns="47892" rIns="95785" bIns="47892"/>
          <a:lstStyle/>
          <a:p>
            <a:pPr algn="ctr" defTabSz="958850" eaLnBrk="0" hangingPunct="0">
              <a:spcBef>
                <a:spcPct val="0"/>
              </a:spcBef>
              <a:defRPr/>
            </a:pPr>
            <a:endParaRPr lang="el-GR" sz="1300" b="0">
              <a:solidFill>
                <a:schemeClr val="bg1"/>
              </a:solidFill>
            </a:endParaRPr>
          </a:p>
        </p:txBody>
      </p:sp>
      <p:sp>
        <p:nvSpPr>
          <p:cNvPr id="6" name="Rectangle 9"/>
          <p:cNvSpPr>
            <a:spLocks noChangeArrowheads="1"/>
          </p:cNvSpPr>
          <p:nvPr userDrawn="1"/>
        </p:nvSpPr>
        <p:spPr bwMode="auto">
          <a:xfrm>
            <a:off x="0" y="1114301"/>
            <a:ext cx="9906000" cy="49480"/>
          </a:xfrm>
          <a:prstGeom prst="rect">
            <a:avLst/>
          </a:prstGeom>
          <a:solidFill>
            <a:schemeClr val="accent5">
              <a:lumMod val="75000"/>
            </a:schemeClr>
          </a:solidFill>
          <a:ln w="9525">
            <a:noFill/>
            <a:miter lim="800000"/>
            <a:headEnd/>
            <a:tailEnd/>
          </a:ln>
          <a:effectLst/>
        </p:spPr>
        <p:txBody>
          <a:bodyPr lIns="95785" tIns="47892" rIns="95785" bIns="47892"/>
          <a:lstStyle/>
          <a:p>
            <a:pPr algn="ctr" defTabSz="958850" eaLnBrk="0" hangingPunct="0">
              <a:spcBef>
                <a:spcPct val="0"/>
              </a:spcBef>
              <a:defRPr/>
            </a:pPr>
            <a:endParaRPr lang="el-GR" sz="1300" b="0">
              <a:solidFill>
                <a:schemeClr val="bg1"/>
              </a:solidFill>
            </a:endParaRP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1" r:id="rId5"/>
    <p:sldLayoutId id="2147483699" r:id="rId6"/>
    <p:sldLayoutId id="2147483692" r:id="rId7"/>
    <p:sldLayoutId id="2147483693" r:id="rId8"/>
    <p:sldLayoutId id="2147483700" r:id="rId9"/>
    <p:sldLayoutId id="2147483701" r:id="rId10"/>
    <p:sldLayoutId id="2147483694" r:id="rId11"/>
  </p:sldLayoutIdLst>
  <p:hf hdr="0" dt="0"/>
  <p:txStyles>
    <p:titleStyle>
      <a:lvl1pPr algn="r" defTabSz="958850" rtl="0" eaLnBrk="0" fontAlgn="base" hangingPunct="0">
        <a:spcBef>
          <a:spcPct val="0"/>
        </a:spcBef>
        <a:spcAft>
          <a:spcPct val="0"/>
        </a:spcAft>
        <a:defRPr sz="3800" b="1">
          <a:solidFill>
            <a:schemeClr val="bg1"/>
          </a:solidFill>
          <a:latin typeface="Arial Unicode MS" pitchFamily="34" charset="-128"/>
          <a:ea typeface="Arial Unicode MS" pitchFamily="34" charset="-128"/>
          <a:cs typeface="Arial Unicode MS" pitchFamily="34" charset="-128"/>
        </a:defRPr>
      </a:lvl1pPr>
      <a:lvl2pPr algn="r" defTabSz="958850" rtl="0" eaLnBrk="0" fontAlgn="base" hangingPunct="0">
        <a:spcBef>
          <a:spcPct val="0"/>
        </a:spcBef>
        <a:spcAft>
          <a:spcPct val="0"/>
        </a:spcAft>
        <a:defRPr sz="3800" b="1">
          <a:solidFill>
            <a:schemeClr val="bg1"/>
          </a:solidFill>
          <a:latin typeface="Verdana" pitchFamily="34" charset="0"/>
          <a:cs typeface="Arial" charset="0"/>
        </a:defRPr>
      </a:lvl2pPr>
      <a:lvl3pPr algn="r" defTabSz="958850" rtl="0" eaLnBrk="0" fontAlgn="base" hangingPunct="0">
        <a:spcBef>
          <a:spcPct val="0"/>
        </a:spcBef>
        <a:spcAft>
          <a:spcPct val="0"/>
        </a:spcAft>
        <a:defRPr sz="3800" b="1">
          <a:solidFill>
            <a:schemeClr val="bg1"/>
          </a:solidFill>
          <a:latin typeface="Verdana" pitchFamily="34" charset="0"/>
          <a:cs typeface="Arial" charset="0"/>
        </a:defRPr>
      </a:lvl3pPr>
      <a:lvl4pPr algn="r" defTabSz="958850" rtl="0" eaLnBrk="0" fontAlgn="base" hangingPunct="0">
        <a:spcBef>
          <a:spcPct val="0"/>
        </a:spcBef>
        <a:spcAft>
          <a:spcPct val="0"/>
        </a:spcAft>
        <a:defRPr sz="3800" b="1">
          <a:solidFill>
            <a:schemeClr val="bg1"/>
          </a:solidFill>
          <a:latin typeface="Verdana" pitchFamily="34" charset="0"/>
          <a:cs typeface="Arial" charset="0"/>
        </a:defRPr>
      </a:lvl4pPr>
      <a:lvl5pPr algn="r" defTabSz="958850" rtl="0" eaLnBrk="0" fontAlgn="base" hangingPunct="0">
        <a:spcBef>
          <a:spcPct val="0"/>
        </a:spcBef>
        <a:spcAft>
          <a:spcPct val="0"/>
        </a:spcAft>
        <a:defRPr sz="3800" b="1">
          <a:solidFill>
            <a:schemeClr val="bg1"/>
          </a:solidFill>
          <a:latin typeface="Verdana" pitchFamily="34" charset="0"/>
          <a:cs typeface="Arial" charset="0"/>
        </a:defRPr>
      </a:lvl5pPr>
      <a:lvl6pPr marL="457200" algn="r" defTabSz="958850" rtl="0" fontAlgn="base">
        <a:spcBef>
          <a:spcPct val="0"/>
        </a:spcBef>
        <a:spcAft>
          <a:spcPct val="0"/>
        </a:spcAft>
        <a:defRPr sz="3800" b="1">
          <a:solidFill>
            <a:schemeClr val="bg1"/>
          </a:solidFill>
          <a:latin typeface="Arial" charset="0"/>
          <a:cs typeface="Arial" charset="0"/>
        </a:defRPr>
      </a:lvl6pPr>
      <a:lvl7pPr marL="914400" algn="r" defTabSz="958850" rtl="0" fontAlgn="base">
        <a:spcBef>
          <a:spcPct val="0"/>
        </a:spcBef>
        <a:spcAft>
          <a:spcPct val="0"/>
        </a:spcAft>
        <a:defRPr sz="3800" b="1">
          <a:solidFill>
            <a:schemeClr val="bg1"/>
          </a:solidFill>
          <a:latin typeface="Arial" charset="0"/>
          <a:cs typeface="Arial" charset="0"/>
        </a:defRPr>
      </a:lvl7pPr>
      <a:lvl8pPr marL="1371600" algn="r" defTabSz="958850" rtl="0" fontAlgn="base">
        <a:spcBef>
          <a:spcPct val="0"/>
        </a:spcBef>
        <a:spcAft>
          <a:spcPct val="0"/>
        </a:spcAft>
        <a:defRPr sz="3800" b="1">
          <a:solidFill>
            <a:schemeClr val="bg1"/>
          </a:solidFill>
          <a:latin typeface="Arial" charset="0"/>
          <a:cs typeface="Arial" charset="0"/>
        </a:defRPr>
      </a:lvl8pPr>
      <a:lvl9pPr marL="1828800" algn="r" defTabSz="958850" rtl="0" fontAlgn="base">
        <a:spcBef>
          <a:spcPct val="0"/>
        </a:spcBef>
        <a:spcAft>
          <a:spcPct val="0"/>
        </a:spcAft>
        <a:defRPr sz="3800" b="1">
          <a:solidFill>
            <a:schemeClr val="bg1"/>
          </a:solidFill>
          <a:latin typeface="Arial" charset="0"/>
          <a:cs typeface="Arial" charset="0"/>
        </a:defRPr>
      </a:lvl9pPr>
    </p:titleStyle>
    <p:bodyStyle>
      <a:lvl1pPr marL="358775" indent="-358775" algn="l" defTabSz="958850" rtl="0" eaLnBrk="0" fontAlgn="base" hangingPunct="0">
        <a:lnSpc>
          <a:spcPct val="90000"/>
        </a:lnSpc>
        <a:spcBef>
          <a:spcPct val="20000"/>
        </a:spcBef>
        <a:spcAft>
          <a:spcPct val="0"/>
        </a:spcAft>
        <a:buClr>
          <a:srgbClr val="2164A8"/>
        </a:buClr>
        <a:buSzPct val="75000"/>
        <a:buFont typeface="Wingdings" pitchFamily="2" charset="2"/>
        <a:buChar char="q"/>
        <a:defRPr sz="2400">
          <a:solidFill>
            <a:schemeClr val="tx1"/>
          </a:solidFill>
          <a:latin typeface="+mn-lt"/>
          <a:ea typeface="+mn-ea"/>
          <a:cs typeface="+mn-cs"/>
        </a:defRPr>
      </a:lvl1pPr>
      <a:lvl2pPr marL="777875" indent="-300038" algn="l" defTabSz="958850" rtl="0" eaLnBrk="0" fontAlgn="base" hangingPunct="0">
        <a:spcBef>
          <a:spcPct val="20000"/>
        </a:spcBef>
        <a:spcAft>
          <a:spcPct val="0"/>
        </a:spcAft>
        <a:buClr>
          <a:srgbClr val="2164A8"/>
        </a:buClr>
        <a:buSzPct val="75000"/>
        <a:buFont typeface="Wingdings" pitchFamily="2" charset="2"/>
        <a:buChar char="q"/>
        <a:defRPr sz="2000">
          <a:solidFill>
            <a:schemeClr val="tx1"/>
          </a:solidFill>
          <a:latin typeface="+mn-lt"/>
          <a:cs typeface="+mn-cs"/>
        </a:defRPr>
      </a:lvl2pPr>
      <a:lvl3pPr marL="1196975" indent="-238125" algn="l" defTabSz="958850" rtl="0" eaLnBrk="0" fontAlgn="base" hangingPunct="0">
        <a:spcBef>
          <a:spcPct val="20000"/>
        </a:spcBef>
        <a:spcAft>
          <a:spcPct val="0"/>
        </a:spcAft>
        <a:buClr>
          <a:srgbClr val="2164A8"/>
        </a:buClr>
        <a:buSzPct val="75000"/>
        <a:buFont typeface="Wingdings" pitchFamily="2" charset="2"/>
        <a:buChar char="q"/>
        <a:defRPr>
          <a:solidFill>
            <a:schemeClr val="tx1"/>
          </a:solidFill>
          <a:latin typeface="+mn-lt"/>
          <a:cs typeface="+mn-cs"/>
        </a:defRPr>
      </a:lvl3pPr>
      <a:lvl4pPr marL="1674813" indent="-238125" algn="l" defTabSz="958850" rtl="0" eaLnBrk="0" fontAlgn="base" hangingPunct="0">
        <a:spcBef>
          <a:spcPct val="20000"/>
        </a:spcBef>
        <a:spcAft>
          <a:spcPct val="0"/>
        </a:spcAft>
        <a:buChar char="–"/>
        <a:defRPr sz="1600">
          <a:solidFill>
            <a:schemeClr val="tx1"/>
          </a:solidFill>
          <a:latin typeface="+mn-lt"/>
          <a:cs typeface="+mn-cs"/>
        </a:defRPr>
      </a:lvl4pPr>
      <a:lvl5pPr marL="2155825" indent="-239713" algn="l" defTabSz="958850" rtl="0" eaLnBrk="0" fontAlgn="base" hangingPunct="0">
        <a:spcBef>
          <a:spcPct val="20000"/>
        </a:spcBef>
        <a:spcAft>
          <a:spcPct val="0"/>
        </a:spcAft>
        <a:buChar char="»"/>
        <a:defRPr sz="1400">
          <a:solidFill>
            <a:schemeClr val="tx1"/>
          </a:solidFill>
          <a:latin typeface="+mn-lt"/>
          <a:cs typeface="+mn-cs"/>
        </a:defRPr>
      </a:lvl5pPr>
      <a:lvl6pPr marL="2613025" indent="-239713" algn="l" defTabSz="958850" rtl="0" fontAlgn="base">
        <a:spcBef>
          <a:spcPct val="20000"/>
        </a:spcBef>
        <a:spcAft>
          <a:spcPct val="0"/>
        </a:spcAft>
        <a:buChar char="»"/>
        <a:defRPr sz="1400">
          <a:solidFill>
            <a:schemeClr val="tx1"/>
          </a:solidFill>
          <a:latin typeface="+mn-lt"/>
          <a:cs typeface="+mn-cs"/>
        </a:defRPr>
      </a:lvl6pPr>
      <a:lvl7pPr marL="3070225" indent="-239713" algn="l" defTabSz="958850" rtl="0" fontAlgn="base">
        <a:spcBef>
          <a:spcPct val="20000"/>
        </a:spcBef>
        <a:spcAft>
          <a:spcPct val="0"/>
        </a:spcAft>
        <a:buChar char="»"/>
        <a:defRPr sz="1400">
          <a:solidFill>
            <a:schemeClr val="tx1"/>
          </a:solidFill>
          <a:latin typeface="+mn-lt"/>
          <a:cs typeface="+mn-cs"/>
        </a:defRPr>
      </a:lvl7pPr>
      <a:lvl8pPr marL="3527425" indent="-239713" algn="l" defTabSz="958850" rtl="0" fontAlgn="base">
        <a:spcBef>
          <a:spcPct val="20000"/>
        </a:spcBef>
        <a:spcAft>
          <a:spcPct val="0"/>
        </a:spcAft>
        <a:buChar char="»"/>
        <a:defRPr sz="1400">
          <a:solidFill>
            <a:schemeClr val="tx1"/>
          </a:solidFill>
          <a:latin typeface="+mn-lt"/>
          <a:cs typeface="+mn-cs"/>
        </a:defRPr>
      </a:lvl8pPr>
      <a:lvl9pPr marL="3984625" indent="-239713" algn="l" defTabSz="958850" rtl="0" fontAlgn="base">
        <a:spcBef>
          <a:spcPct val="20000"/>
        </a:spcBef>
        <a:spcAft>
          <a:spcPct val="0"/>
        </a:spcAft>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9.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5" Type="http://schemas.openxmlformats.org/officeDocument/2006/relationships/image" Target="../media/image13.jpeg"/><Relationship Id="rId6" Type="http://schemas.openxmlformats.org/officeDocument/2006/relationships/image" Target="../media/image14.jpg"/><Relationship Id="rId1" Type="http://schemas.microsoft.com/office/2007/relationships/media" Target="../media/media1.mp4"/><Relationship Id="rId2" Type="http://schemas.openxmlformats.org/officeDocument/2006/relationships/video" Target="../media/media1.mp4"/></Relationships>
</file>

<file path=ppt/slides/_rels/slide18.xml.rels><?xml version="1.0" encoding="UTF-8" standalone="yes"?>
<Relationships xmlns="http://schemas.openxmlformats.org/package/2006/relationships"><Relationship Id="rId11" Type="http://schemas.openxmlformats.org/officeDocument/2006/relationships/image" Target="../media/image24.png"/><Relationship Id="rId12" Type="http://schemas.openxmlformats.org/officeDocument/2006/relationships/image" Target="../media/image25.png"/><Relationship Id="rId13"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Word_Document2.docx"/><Relationship Id="rId4" Type="http://schemas.openxmlformats.org/officeDocument/2006/relationships/image" Target="../media/image27.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package" Target="../embeddings/Microsoft_Word_Document3.docx"/><Relationship Id="rId4" Type="http://schemas.openxmlformats.org/officeDocument/2006/relationships/image" Target="../media/image29.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ioserver-3.bioacademy.gr/Bioserver/ChemBioServer/"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Word_Document4.docx"/><Relationship Id="rId4" Type="http://schemas.openxmlformats.org/officeDocument/2006/relationships/image" Target="../media/image33.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sz="quarter"/>
          </p:nvPr>
        </p:nvSpPr>
        <p:spPr>
          <a:noFill/>
          <a:ln>
            <a:noFill/>
          </a:ln>
        </p:spPr>
        <p:txBody>
          <a:bodyPr/>
          <a:lstStyle/>
          <a:p>
            <a:pPr eaLnBrk="1" hangingPunct="1"/>
            <a:r>
              <a:rPr lang="en-US" dirty="0" smtClean="0"/>
              <a:t>Life Sciences </a:t>
            </a:r>
            <a:r>
              <a:rPr lang="en-US" dirty="0" smtClean="0"/>
              <a:t>Community</a:t>
            </a:r>
            <a:br>
              <a:rPr lang="en-US" dirty="0" smtClean="0"/>
            </a:br>
            <a:r>
              <a:rPr lang="en-US" dirty="0" smtClean="0"/>
              <a:t>PSC Meeting, 19 October 2016 </a:t>
            </a:r>
            <a:endParaRPr lang="en-US" dirty="0" smtClean="0"/>
          </a:p>
        </p:txBody>
      </p:sp>
      <p:sp>
        <p:nvSpPr>
          <p:cNvPr id="9219" name="Subtitle 2"/>
          <p:cNvSpPr>
            <a:spLocks noGrp="1"/>
          </p:cNvSpPr>
          <p:nvPr>
            <p:ph type="subTitle" sz="quarter" idx="1"/>
          </p:nvPr>
        </p:nvSpPr>
        <p:spPr/>
        <p:txBody>
          <a:bodyPr/>
          <a:lstStyle/>
          <a:p>
            <a:pPr eaLnBrk="1" hangingPunct="1"/>
            <a:r>
              <a:rPr lang="en-US" dirty="0" smtClean="0"/>
              <a:t>Zoe Cournia</a:t>
            </a:r>
          </a:p>
          <a:p>
            <a:pPr eaLnBrk="1" hangingPunct="1"/>
            <a:r>
              <a:rPr lang="en-US" dirty="0" smtClean="0"/>
              <a:t>Investigator C’</a:t>
            </a:r>
          </a:p>
          <a:p>
            <a:pPr eaLnBrk="1" hangingPunct="1"/>
            <a:r>
              <a:rPr lang="en-US" dirty="0" smtClean="0"/>
              <a:t>Biomedical Research Foundatio</a:t>
            </a:r>
            <a:r>
              <a:rPr lang="en-US" dirty="0"/>
              <a:t>n</a:t>
            </a:r>
            <a:r>
              <a:rPr lang="en-US" dirty="0" smtClean="0"/>
              <a:t> </a:t>
            </a:r>
          </a:p>
          <a:p>
            <a:pPr eaLnBrk="1" hangingPunct="1"/>
            <a:r>
              <a:rPr lang="en-US" dirty="0" smtClean="0"/>
              <a:t>Academy of Athens, Greece</a:t>
            </a:r>
          </a:p>
          <a:p>
            <a:pPr eaLnBrk="1" hangingPunct="1"/>
            <a:r>
              <a:rPr lang="en-US" dirty="0" err="1" smtClean="0"/>
              <a:t>zcournia@bioacademy.gr</a:t>
            </a:r>
            <a:endParaRPr lang="en-US" dirty="0" smtClean="0"/>
          </a:p>
        </p:txBody>
      </p:sp>
      <p:sp>
        <p:nvSpPr>
          <p:cNvPr id="9220" name="Rectangle 7"/>
          <p:cNvSpPr>
            <a:spLocks noGrp="1" noChangeArrowheads="1"/>
          </p:cNvSpPr>
          <p:nvPr>
            <p:ph type="ftr" sz="quarter" idx="10"/>
          </p:nvPr>
        </p:nvSpPr>
        <p:spPr/>
        <p:txBody>
          <a:bodyPr/>
          <a:lstStyle/>
          <a:p>
            <a:pPr defTabSz="958850"/>
            <a:r>
              <a:rPr lang="en-US" dirty="0"/>
              <a:t>The </a:t>
            </a:r>
            <a:r>
              <a:rPr lang="en-US" dirty="0" smtClean="0"/>
              <a:t>VI-SEEM project initiative </a:t>
            </a:r>
            <a:r>
              <a:rPr lang="en-US" dirty="0"/>
              <a:t>is co-funded by the European Commission under the </a:t>
            </a:r>
            <a:r>
              <a:rPr lang="en-US" dirty="0" smtClean="0"/>
              <a:t>H2020 Research </a:t>
            </a:r>
            <a:r>
              <a:rPr lang="en-US" dirty="0"/>
              <a:t>Infrastructures contract no. </a:t>
            </a:r>
            <a:r>
              <a:rPr lang="en-US" b="1" dirty="0"/>
              <a:t>675121 </a:t>
            </a:r>
            <a:endParaRPr lang="en-US" dirty="0"/>
          </a:p>
          <a:p>
            <a:pPr defTabSz="958850"/>
            <a:endParaRPr lang="el-GR" dirty="0"/>
          </a:p>
        </p:txBody>
      </p:sp>
    </p:spTree>
    <p:extLst>
      <p:ext uri="{BB962C8B-B14F-4D97-AF65-F5344CB8AC3E}">
        <p14:creationId xmlns:p14="http://schemas.microsoft.com/office/powerpoint/2010/main" val="366313642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Sciences </a:t>
            </a:r>
            <a:r>
              <a:rPr lang="en-US" dirty="0" smtClean="0"/>
              <a:t>VRE Services</a:t>
            </a:r>
            <a:endParaRPr lang="en-US" dirty="0"/>
          </a:p>
        </p:txBody>
      </p:sp>
      <p:sp>
        <p:nvSpPr>
          <p:cNvPr id="5" name="Content Placeholder 2"/>
          <p:cNvSpPr>
            <a:spLocks noGrp="1"/>
          </p:cNvSpPr>
          <p:nvPr>
            <p:ph idx="1"/>
          </p:nvPr>
        </p:nvSpPr>
        <p:spPr>
          <a:xfrm>
            <a:off x="192088" y="1353804"/>
            <a:ext cx="9518650" cy="4921250"/>
          </a:xfrm>
        </p:spPr>
        <p:txBody>
          <a:bodyPr/>
          <a:lstStyle/>
          <a:p>
            <a:r>
              <a:rPr lang="en-US" b="1" dirty="0" smtClean="0">
                <a:solidFill>
                  <a:srgbClr val="1594F2"/>
                </a:solidFill>
              </a:rPr>
              <a:t>VI</a:t>
            </a:r>
            <a:r>
              <a:rPr lang="en-US" b="1" dirty="0">
                <a:solidFill>
                  <a:srgbClr val="1594F2"/>
                </a:solidFill>
              </a:rPr>
              <a:t>-SEEM scientific application environment: </a:t>
            </a:r>
            <a:r>
              <a:rPr lang="en-US" dirty="0">
                <a:solidFill>
                  <a:srgbClr val="1594F2"/>
                </a:solidFill>
              </a:rPr>
              <a:t>P</a:t>
            </a:r>
            <a:r>
              <a:rPr lang="en-US" dirty="0" smtClean="0">
                <a:solidFill>
                  <a:srgbClr val="1594F2"/>
                </a:solidFill>
              </a:rPr>
              <a:t>rovides </a:t>
            </a:r>
            <a:r>
              <a:rPr lang="en-US" dirty="0">
                <a:solidFill>
                  <a:srgbClr val="1594F2"/>
                </a:solidFill>
              </a:rPr>
              <a:t>several modules such as optimized applications and libraries, VM images and list of codes, relevant for the work of the regional scientific communities of interest. </a:t>
            </a:r>
          </a:p>
          <a:p>
            <a:r>
              <a:rPr lang="en-US" b="1" dirty="0" smtClean="0">
                <a:solidFill>
                  <a:srgbClr val="FF0000"/>
                </a:solidFill>
              </a:rPr>
              <a:t>Workflow</a:t>
            </a:r>
            <a:r>
              <a:rPr lang="en-US" b="1" dirty="0">
                <a:solidFill>
                  <a:srgbClr val="FF0000"/>
                </a:solidFill>
              </a:rPr>
              <a:t>, pipeline and software tools repository: </a:t>
            </a:r>
            <a:r>
              <a:rPr lang="en-US" dirty="0">
                <a:solidFill>
                  <a:srgbClr val="FF0000"/>
                </a:solidFill>
              </a:rPr>
              <a:t>P</a:t>
            </a:r>
            <a:r>
              <a:rPr lang="en-US" dirty="0" smtClean="0">
                <a:solidFill>
                  <a:srgbClr val="FF0000"/>
                </a:solidFill>
              </a:rPr>
              <a:t>rovides </a:t>
            </a:r>
            <a:r>
              <a:rPr lang="en-US" dirty="0">
                <a:solidFill>
                  <a:srgbClr val="FF0000"/>
                </a:solidFill>
              </a:rPr>
              <a:t>several modules such as documents containing best practice procedures and workflows for the production of scientific results relevant to the application categories identified in the SEEM region. </a:t>
            </a:r>
          </a:p>
          <a:p>
            <a:r>
              <a:rPr lang="en-US" b="1" dirty="0" smtClean="0">
                <a:solidFill>
                  <a:srgbClr val="008000"/>
                </a:solidFill>
              </a:rPr>
              <a:t>Regional </a:t>
            </a:r>
            <a:r>
              <a:rPr lang="en-US" b="1" dirty="0">
                <a:solidFill>
                  <a:srgbClr val="008000"/>
                </a:solidFill>
              </a:rPr>
              <a:t>Community Datasets: </a:t>
            </a:r>
            <a:r>
              <a:rPr lang="en-US" dirty="0" err="1">
                <a:solidFill>
                  <a:srgbClr val="008000"/>
                </a:solidFill>
              </a:rPr>
              <a:t>P</a:t>
            </a:r>
            <a:r>
              <a:rPr lang="en-US" dirty="0" err="1" smtClean="0">
                <a:solidFill>
                  <a:srgbClr val="008000"/>
                </a:solidFill>
              </a:rPr>
              <a:t>provides</a:t>
            </a:r>
            <a:r>
              <a:rPr lang="en-US" dirty="0" smtClean="0">
                <a:solidFill>
                  <a:srgbClr val="008000"/>
                </a:solidFill>
              </a:rPr>
              <a:t> </a:t>
            </a:r>
            <a:r>
              <a:rPr lang="en-US" dirty="0">
                <a:solidFill>
                  <a:srgbClr val="008000"/>
                </a:solidFill>
              </a:rPr>
              <a:t>datasets of regional importance for the scientific communities of interest. </a:t>
            </a:r>
          </a:p>
          <a:p>
            <a:r>
              <a:rPr lang="en-US" b="1" dirty="0" smtClean="0">
                <a:solidFill>
                  <a:schemeClr val="accent3"/>
                </a:solidFill>
              </a:rPr>
              <a:t>Application</a:t>
            </a:r>
            <a:r>
              <a:rPr lang="en-US" b="1" dirty="0">
                <a:solidFill>
                  <a:schemeClr val="accent3"/>
                </a:solidFill>
              </a:rPr>
              <a:t>-Level Services for the regional communities: </a:t>
            </a:r>
            <a:r>
              <a:rPr lang="en-US" dirty="0">
                <a:solidFill>
                  <a:schemeClr val="accent3"/>
                </a:solidFill>
              </a:rPr>
              <a:t>C</a:t>
            </a:r>
            <a:r>
              <a:rPr lang="en-US" dirty="0" smtClean="0">
                <a:solidFill>
                  <a:schemeClr val="accent3"/>
                </a:solidFill>
              </a:rPr>
              <a:t>ontains </a:t>
            </a:r>
            <a:r>
              <a:rPr lang="en-US" dirty="0">
                <a:solidFill>
                  <a:schemeClr val="accent3"/>
                </a:solidFill>
              </a:rPr>
              <a:t>Web-based or visualization services providing easy access to underlying workflows, applications, and resources. </a:t>
            </a:r>
            <a:endParaRPr lang="en-US" dirty="0" smtClean="0">
              <a:solidFill>
                <a:schemeClr val="accent3"/>
              </a:solidFill>
            </a:endParaRPr>
          </a:p>
          <a:p>
            <a:r>
              <a:rPr lang="en-US" b="1" dirty="0" smtClean="0">
                <a:solidFill>
                  <a:schemeClr val="tx1"/>
                </a:solidFill>
              </a:rPr>
              <a:t>Training Material: </a:t>
            </a:r>
            <a:r>
              <a:rPr lang="en-US" dirty="0" smtClean="0">
                <a:solidFill>
                  <a:schemeClr val="tx1"/>
                </a:solidFill>
              </a:rPr>
              <a:t>Contains training documentation for several LS areas</a:t>
            </a:r>
            <a:endParaRPr lang="en-US" dirty="0">
              <a:solidFill>
                <a:schemeClr val="tx1"/>
              </a:solidFill>
            </a:endParaRPr>
          </a:p>
          <a:p>
            <a:endParaRPr lang="en-US" dirty="0"/>
          </a:p>
        </p:txBody>
      </p:sp>
      <p:sp>
        <p:nvSpPr>
          <p:cNvPr id="6" name="Footer Placeholder 3"/>
          <p:cNvSpPr>
            <a:spLocks noGrp="1"/>
          </p:cNvSpPr>
          <p:nvPr>
            <p:ph type="ftr" sz="quarter" idx="10"/>
          </p:nvPr>
        </p:nvSpPr>
        <p:spPr>
          <a:xfrm>
            <a:off x="0" y="6564313"/>
            <a:ext cx="9906000" cy="293687"/>
          </a:xfrm>
        </p:spPr>
        <p:txBody>
          <a:bodyPr/>
          <a:lstStyle/>
          <a:p>
            <a:pPr>
              <a:defRPr/>
            </a:pPr>
            <a:r>
              <a:rPr lang="en-US" dirty="0" smtClean="0"/>
              <a:t>PSC Meeting</a:t>
            </a:r>
            <a:r>
              <a:rPr lang="en-US" dirty="0" smtClean="0"/>
              <a:t> </a:t>
            </a:r>
            <a:r>
              <a:rPr lang="en-US" dirty="0" smtClean="0"/>
              <a:t>– </a:t>
            </a:r>
            <a:r>
              <a:rPr lang="en-US" dirty="0" smtClean="0"/>
              <a:t>Belgrade 19 October 2016</a:t>
            </a:r>
            <a:r>
              <a:rPr lang="en-US" dirty="0" smtClean="0"/>
              <a:t>					</a:t>
            </a:r>
            <a:fld id="{70F2B333-24EA-4DE2-9D5F-F92EB537375C}" type="slidenum">
              <a:rPr lang="el-GR" smtClean="0"/>
              <a:pPr>
                <a:defRPr/>
              </a:pPr>
              <a:t>10</a:t>
            </a:fld>
            <a:endParaRPr lang="el-GR" dirty="0"/>
          </a:p>
        </p:txBody>
      </p:sp>
    </p:spTree>
    <p:extLst>
      <p:ext uri="{BB962C8B-B14F-4D97-AF65-F5344CB8AC3E}">
        <p14:creationId xmlns:p14="http://schemas.microsoft.com/office/powerpoint/2010/main" val="415264985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VI-SEEM LS services to be offered: 1. Codes</a:t>
            </a:r>
            <a:endParaRPr lang="en-US" dirty="0"/>
          </a:p>
        </p:txBody>
      </p:sp>
      <p:pic>
        <p:nvPicPr>
          <p:cNvPr id="5" name="Picture 4"/>
          <p:cNvPicPr>
            <a:picLocks noChangeAspect="1"/>
          </p:cNvPicPr>
          <p:nvPr/>
        </p:nvPicPr>
        <p:blipFill>
          <a:blip r:embed="rId2"/>
          <a:stretch>
            <a:fillRect/>
          </a:stretch>
        </p:blipFill>
        <p:spPr>
          <a:xfrm>
            <a:off x="0" y="1297687"/>
            <a:ext cx="8781143" cy="5244628"/>
          </a:xfrm>
          <a:prstGeom prst="rect">
            <a:avLst/>
          </a:prstGeom>
        </p:spPr>
      </p:pic>
      <p:sp>
        <p:nvSpPr>
          <p:cNvPr id="7" name="Footer Placeholder 3"/>
          <p:cNvSpPr>
            <a:spLocks noGrp="1"/>
          </p:cNvSpPr>
          <p:nvPr>
            <p:ph type="ftr" sz="quarter" idx="10"/>
          </p:nvPr>
        </p:nvSpPr>
        <p:spPr>
          <a:xfrm>
            <a:off x="0" y="6564313"/>
            <a:ext cx="9906000" cy="293687"/>
          </a:xfrm>
        </p:spPr>
        <p:txBody>
          <a:bodyPr/>
          <a:lstStyle/>
          <a:p>
            <a:pPr>
              <a:defRPr/>
            </a:pPr>
            <a:r>
              <a:rPr lang="en-US" dirty="0" smtClean="0"/>
              <a:t>PSC Meeting</a:t>
            </a:r>
            <a:r>
              <a:rPr lang="en-US" dirty="0" smtClean="0"/>
              <a:t> </a:t>
            </a:r>
            <a:r>
              <a:rPr lang="en-US" dirty="0" smtClean="0"/>
              <a:t>– </a:t>
            </a:r>
            <a:r>
              <a:rPr lang="en-US" dirty="0" smtClean="0"/>
              <a:t>Belgrade 19 October 2016</a:t>
            </a:r>
            <a:r>
              <a:rPr lang="en-US" dirty="0" smtClean="0"/>
              <a:t>					</a:t>
            </a:r>
            <a:fld id="{70F2B333-24EA-4DE2-9D5F-F92EB537375C}" type="slidenum">
              <a:rPr lang="el-GR" smtClean="0"/>
              <a:pPr>
                <a:defRPr/>
              </a:pPr>
              <a:t>11</a:t>
            </a:fld>
            <a:endParaRPr lang="el-GR" dirty="0"/>
          </a:p>
        </p:txBody>
      </p:sp>
    </p:spTree>
    <p:extLst>
      <p:ext uri="{BB962C8B-B14F-4D97-AF65-F5344CB8AC3E}">
        <p14:creationId xmlns:p14="http://schemas.microsoft.com/office/powerpoint/2010/main" val="337768786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163286" y="1263678"/>
            <a:ext cx="7583714" cy="4455560"/>
          </a:xfrm>
          <a:prstGeom prst="rect">
            <a:avLst/>
          </a:prstGeom>
        </p:spPr>
      </p:pic>
      <p:pic>
        <p:nvPicPr>
          <p:cNvPr id="6" name="Picture 5"/>
          <p:cNvPicPr>
            <a:picLocks noChangeAspect="1"/>
          </p:cNvPicPr>
          <p:nvPr/>
        </p:nvPicPr>
        <p:blipFill>
          <a:blip r:embed="rId3"/>
          <a:stretch>
            <a:fillRect/>
          </a:stretch>
        </p:blipFill>
        <p:spPr>
          <a:xfrm>
            <a:off x="215900" y="5651500"/>
            <a:ext cx="7494814" cy="712317"/>
          </a:xfrm>
          <a:prstGeom prst="rect">
            <a:avLst/>
          </a:prstGeom>
        </p:spPr>
      </p:pic>
      <p:sp>
        <p:nvSpPr>
          <p:cNvPr id="7" name="Footer Placeholder 3"/>
          <p:cNvSpPr>
            <a:spLocks noGrp="1"/>
          </p:cNvSpPr>
          <p:nvPr>
            <p:ph type="ftr" sz="quarter" idx="10"/>
          </p:nvPr>
        </p:nvSpPr>
        <p:spPr>
          <a:xfrm>
            <a:off x="0" y="6564313"/>
            <a:ext cx="9906000" cy="293687"/>
          </a:xfrm>
        </p:spPr>
        <p:txBody>
          <a:bodyPr/>
          <a:lstStyle/>
          <a:p>
            <a:pPr>
              <a:defRPr/>
            </a:pPr>
            <a:r>
              <a:rPr lang="en-US" dirty="0" smtClean="0"/>
              <a:t>PSC Meeting</a:t>
            </a:r>
            <a:r>
              <a:rPr lang="en-US" dirty="0" smtClean="0"/>
              <a:t> </a:t>
            </a:r>
            <a:r>
              <a:rPr lang="en-US" dirty="0" smtClean="0"/>
              <a:t>– </a:t>
            </a:r>
            <a:r>
              <a:rPr lang="en-US" dirty="0" smtClean="0"/>
              <a:t>Belgrade 19 October 2016</a:t>
            </a:r>
            <a:r>
              <a:rPr lang="en-US" dirty="0" smtClean="0"/>
              <a:t>					</a:t>
            </a:r>
            <a:fld id="{70F2B333-24EA-4DE2-9D5F-F92EB537375C}" type="slidenum">
              <a:rPr lang="el-GR" smtClean="0"/>
              <a:pPr>
                <a:defRPr/>
              </a:pPr>
              <a:t>12</a:t>
            </a:fld>
            <a:endParaRPr lang="el-GR" dirty="0"/>
          </a:p>
        </p:txBody>
      </p:sp>
    </p:spTree>
    <p:extLst>
      <p:ext uri="{BB962C8B-B14F-4D97-AF65-F5344CB8AC3E}">
        <p14:creationId xmlns:p14="http://schemas.microsoft.com/office/powerpoint/2010/main" val="235988314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Codes currently installed + available</a:t>
            </a:r>
            <a:endParaRPr lang="en-US" dirty="0"/>
          </a:p>
        </p:txBody>
      </p:sp>
      <p:pic>
        <p:nvPicPr>
          <p:cNvPr id="3" name="Picture 2" descr="Screen Shot 2016-10-18 at 12.05.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54200"/>
            <a:ext cx="9906000" cy="3132855"/>
          </a:xfrm>
          <a:prstGeom prst="rect">
            <a:avLst/>
          </a:prstGeom>
        </p:spPr>
      </p:pic>
      <p:sp>
        <p:nvSpPr>
          <p:cNvPr id="8" name="TextBox 7"/>
          <p:cNvSpPr txBox="1"/>
          <p:nvPr/>
        </p:nvSpPr>
        <p:spPr>
          <a:xfrm>
            <a:off x="784450" y="5228700"/>
            <a:ext cx="5640559" cy="400110"/>
          </a:xfrm>
          <a:prstGeom prst="rect">
            <a:avLst/>
          </a:prstGeom>
          <a:noFill/>
        </p:spPr>
        <p:txBody>
          <a:bodyPr wrap="square" rtlCol="0">
            <a:spAutoFit/>
          </a:bodyPr>
          <a:lstStyle/>
          <a:p>
            <a:pPr algn="l"/>
            <a:r>
              <a:rPr lang="en-US" sz="2000" dirty="0" smtClean="0">
                <a:solidFill>
                  <a:srgbClr val="000000"/>
                </a:solidFill>
              </a:rPr>
              <a:t>All requested codes have been </a:t>
            </a:r>
            <a:r>
              <a:rPr lang="en-US" sz="2000" dirty="0" smtClean="0">
                <a:solidFill>
                  <a:srgbClr val="000000"/>
                </a:solidFill>
              </a:rPr>
              <a:t>installed</a:t>
            </a:r>
            <a:endParaRPr lang="en-US" sz="2000" dirty="0" smtClean="0">
              <a:solidFill>
                <a:srgbClr val="000000"/>
              </a:solidFill>
            </a:endParaRPr>
          </a:p>
        </p:txBody>
      </p:sp>
      <p:sp>
        <p:nvSpPr>
          <p:cNvPr id="6" name="Footer Placeholder 3"/>
          <p:cNvSpPr>
            <a:spLocks noGrp="1"/>
          </p:cNvSpPr>
          <p:nvPr>
            <p:ph type="ftr" sz="quarter" idx="10"/>
          </p:nvPr>
        </p:nvSpPr>
        <p:spPr>
          <a:xfrm>
            <a:off x="0" y="6564313"/>
            <a:ext cx="9906000" cy="293687"/>
          </a:xfrm>
        </p:spPr>
        <p:txBody>
          <a:bodyPr/>
          <a:lstStyle/>
          <a:p>
            <a:pPr>
              <a:defRPr/>
            </a:pPr>
            <a:r>
              <a:rPr lang="en-US" dirty="0" smtClean="0"/>
              <a:t>PSC Meeting</a:t>
            </a:r>
            <a:r>
              <a:rPr lang="en-US" dirty="0" smtClean="0"/>
              <a:t> </a:t>
            </a:r>
            <a:r>
              <a:rPr lang="en-US" dirty="0" smtClean="0"/>
              <a:t>– </a:t>
            </a:r>
            <a:r>
              <a:rPr lang="en-US" dirty="0" smtClean="0"/>
              <a:t>Belgrade 19 October 2016</a:t>
            </a:r>
            <a:r>
              <a:rPr lang="en-US" dirty="0" smtClean="0"/>
              <a:t>					</a:t>
            </a:r>
            <a:fld id="{70F2B333-24EA-4DE2-9D5F-F92EB537375C}" type="slidenum">
              <a:rPr lang="el-GR" smtClean="0"/>
              <a:pPr>
                <a:defRPr/>
              </a:pPr>
              <a:t>13</a:t>
            </a:fld>
            <a:endParaRPr lang="el-GR" dirty="0"/>
          </a:p>
        </p:txBody>
      </p:sp>
    </p:spTree>
    <p:extLst>
      <p:ext uri="{BB962C8B-B14F-4D97-AF65-F5344CB8AC3E}">
        <p14:creationId xmlns:p14="http://schemas.microsoft.com/office/powerpoint/2010/main" val="24015890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VI-SEEM LS services to be offered: 2. Workflows, pipelines, tools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060906381"/>
              </p:ext>
            </p:extLst>
          </p:nvPr>
        </p:nvGraphicFramePr>
        <p:xfrm>
          <a:off x="2271591" y="1262420"/>
          <a:ext cx="3407876" cy="5384637"/>
        </p:xfrm>
        <a:graphic>
          <a:graphicData uri="http://schemas.openxmlformats.org/presentationml/2006/ole">
            <mc:AlternateContent xmlns:mc="http://schemas.openxmlformats.org/markup-compatibility/2006">
              <mc:Choice xmlns:v="urn:schemas-microsoft-com:vml" Requires="v">
                <p:oleObj spid="_x0000_s7306" name="Document" r:id="rId3" imgW="6134100" imgH="9690100" progId="Word.Document.12">
                  <p:embed/>
                </p:oleObj>
              </mc:Choice>
              <mc:Fallback>
                <p:oleObj name="Document" r:id="rId3" imgW="6134100" imgH="9690100" progId="Word.Document.12">
                  <p:embed/>
                  <p:pic>
                    <p:nvPicPr>
                      <p:cNvPr id="0" name=""/>
                      <p:cNvPicPr/>
                      <p:nvPr/>
                    </p:nvPicPr>
                    <p:blipFill>
                      <a:blip r:embed="rId4"/>
                      <a:stretch>
                        <a:fillRect/>
                      </a:stretch>
                    </p:blipFill>
                    <p:spPr>
                      <a:xfrm>
                        <a:off x="2271591" y="1262420"/>
                        <a:ext cx="3407876" cy="5384637"/>
                      </a:xfrm>
                      <a:prstGeom prst="rect">
                        <a:avLst/>
                      </a:prstGeom>
                    </p:spPr>
                  </p:pic>
                </p:oleObj>
              </mc:Fallback>
            </mc:AlternateContent>
          </a:graphicData>
        </a:graphic>
      </p:graphicFrame>
      <p:sp>
        <p:nvSpPr>
          <p:cNvPr id="9" name="Footer Placeholder 3"/>
          <p:cNvSpPr>
            <a:spLocks noGrp="1"/>
          </p:cNvSpPr>
          <p:nvPr>
            <p:ph type="ftr" sz="quarter" idx="10"/>
          </p:nvPr>
        </p:nvSpPr>
        <p:spPr>
          <a:xfrm>
            <a:off x="0" y="6564313"/>
            <a:ext cx="9906000" cy="293687"/>
          </a:xfrm>
        </p:spPr>
        <p:txBody>
          <a:bodyPr/>
          <a:lstStyle/>
          <a:p>
            <a:pPr>
              <a:defRPr/>
            </a:pPr>
            <a:r>
              <a:rPr lang="en-US" dirty="0" smtClean="0"/>
              <a:t>PSC Meeting</a:t>
            </a:r>
            <a:r>
              <a:rPr lang="en-US" dirty="0" smtClean="0"/>
              <a:t> </a:t>
            </a:r>
            <a:r>
              <a:rPr lang="en-US" dirty="0" smtClean="0"/>
              <a:t>– </a:t>
            </a:r>
            <a:r>
              <a:rPr lang="en-US" dirty="0" smtClean="0"/>
              <a:t>Belgrade 19 October 2016</a:t>
            </a:r>
            <a:r>
              <a:rPr lang="en-US" dirty="0" smtClean="0"/>
              <a:t>					</a:t>
            </a:r>
            <a:fld id="{70F2B333-24EA-4DE2-9D5F-F92EB537375C}" type="slidenum">
              <a:rPr lang="el-GR" smtClean="0"/>
              <a:pPr>
                <a:defRPr/>
              </a:pPr>
              <a:t>14</a:t>
            </a:fld>
            <a:endParaRPr lang="el-GR" dirty="0"/>
          </a:p>
        </p:txBody>
      </p:sp>
      <p:sp>
        <p:nvSpPr>
          <p:cNvPr id="6" name="TextBox 5"/>
          <p:cNvSpPr txBox="1"/>
          <p:nvPr/>
        </p:nvSpPr>
        <p:spPr>
          <a:xfrm>
            <a:off x="5905134" y="1622987"/>
            <a:ext cx="2199039" cy="338554"/>
          </a:xfrm>
          <a:prstGeom prst="rect">
            <a:avLst/>
          </a:prstGeom>
          <a:noFill/>
        </p:spPr>
        <p:txBody>
          <a:bodyPr wrap="none" rtlCol="0">
            <a:spAutoFit/>
          </a:bodyPr>
          <a:lstStyle/>
          <a:p>
            <a:r>
              <a:rPr lang="en-US" sz="1600" dirty="0" smtClean="0">
                <a:solidFill>
                  <a:srgbClr val="FF0000"/>
                </a:solidFill>
              </a:rPr>
              <a:t>1</a:t>
            </a:r>
            <a:r>
              <a:rPr lang="en-US" sz="1600" baseline="30000" dirty="0" smtClean="0">
                <a:solidFill>
                  <a:srgbClr val="FF0000"/>
                </a:solidFill>
              </a:rPr>
              <a:t>st</a:t>
            </a:r>
            <a:r>
              <a:rPr lang="en-US" sz="1600" dirty="0" smtClean="0">
                <a:solidFill>
                  <a:srgbClr val="FF0000"/>
                </a:solidFill>
              </a:rPr>
              <a:t> </a:t>
            </a:r>
            <a:r>
              <a:rPr lang="en-US" sz="1600" dirty="0">
                <a:solidFill>
                  <a:srgbClr val="FF0000"/>
                </a:solidFill>
              </a:rPr>
              <a:t>I</a:t>
            </a:r>
            <a:r>
              <a:rPr lang="en-US" sz="1600" dirty="0" smtClean="0">
                <a:solidFill>
                  <a:srgbClr val="FF0000"/>
                </a:solidFill>
              </a:rPr>
              <a:t>ntegration Phase</a:t>
            </a:r>
            <a:endParaRPr lang="en-US" sz="1600" dirty="0">
              <a:solidFill>
                <a:srgbClr val="FF0000"/>
              </a:solidFill>
            </a:endParaRPr>
          </a:p>
        </p:txBody>
      </p:sp>
      <p:sp>
        <p:nvSpPr>
          <p:cNvPr id="10" name="TextBox 9"/>
          <p:cNvSpPr txBox="1"/>
          <p:nvPr/>
        </p:nvSpPr>
        <p:spPr>
          <a:xfrm>
            <a:off x="5927384" y="3380728"/>
            <a:ext cx="2244524" cy="338554"/>
          </a:xfrm>
          <a:prstGeom prst="rect">
            <a:avLst/>
          </a:prstGeom>
          <a:noFill/>
        </p:spPr>
        <p:txBody>
          <a:bodyPr wrap="none" rtlCol="0">
            <a:spAutoFit/>
          </a:bodyPr>
          <a:lstStyle/>
          <a:p>
            <a:r>
              <a:rPr lang="en-US" sz="1600" dirty="0" smtClean="0">
                <a:solidFill>
                  <a:srgbClr val="E85E15"/>
                </a:solidFill>
              </a:rPr>
              <a:t>2</a:t>
            </a:r>
            <a:r>
              <a:rPr lang="en-US" sz="1600" baseline="30000" dirty="0" smtClean="0">
                <a:solidFill>
                  <a:srgbClr val="E85E15"/>
                </a:solidFill>
              </a:rPr>
              <a:t>nd</a:t>
            </a:r>
            <a:r>
              <a:rPr lang="en-US" sz="1600" dirty="0" smtClean="0">
                <a:solidFill>
                  <a:srgbClr val="E85E15"/>
                </a:solidFill>
              </a:rPr>
              <a:t> Integration Phase</a:t>
            </a:r>
            <a:endParaRPr lang="en-US" sz="1600" dirty="0">
              <a:solidFill>
                <a:srgbClr val="E85E15"/>
              </a:solidFill>
            </a:endParaRPr>
          </a:p>
        </p:txBody>
      </p:sp>
      <p:sp>
        <p:nvSpPr>
          <p:cNvPr id="11" name="TextBox 10"/>
          <p:cNvSpPr txBox="1"/>
          <p:nvPr/>
        </p:nvSpPr>
        <p:spPr>
          <a:xfrm>
            <a:off x="5869445" y="5258386"/>
            <a:ext cx="2271208" cy="338554"/>
          </a:xfrm>
          <a:prstGeom prst="rect">
            <a:avLst/>
          </a:prstGeom>
          <a:noFill/>
        </p:spPr>
        <p:txBody>
          <a:bodyPr wrap="none" rtlCol="0">
            <a:spAutoFit/>
          </a:bodyPr>
          <a:lstStyle/>
          <a:p>
            <a:r>
              <a:rPr lang="en-US" sz="1600" dirty="0" smtClean="0">
                <a:solidFill>
                  <a:srgbClr val="008000"/>
                </a:solidFill>
              </a:rPr>
              <a:t>3</a:t>
            </a:r>
            <a:r>
              <a:rPr lang="en-US" sz="1600" baseline="30000" dirty="0" smtClean="0">
                <a:solidFill>
                  <a:srgbClr val="008000"/>
                </a:solidFill>
              </a:rPr>
              <a:t>rd</a:t>
            </a:r>
            <a:r>
              <a:rPr lang="en-US" sz="1600" dirty="0" smtClean="0">
                <a:solidFill>
                  <a:srgbClr val="008000"/>
                </a:solidFill>
              </a:rPr>
              <a:t> Integration Phase</a:t>
            </a:r>
            <a:endParaRPr lang="en-US" sz="1600" dirty="0">
              <a:solidFill>
                <a:srgbClr val="008000"/>
              </a:solidFill>
            </a:endParaRPr>
          </a:p>
        </p:txBody>
      </p:sp>
    </p:spTree>
    <p:extLst>
      <p:ext uri="{BB962C8B-B14F-4D97-AF65-F5344CB8AC3E}">
        <p14:creationId xmlns:p14="http://schemas.microsoft.com/office/powerpoint/2010/main" val="165130314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Workflows, pipelines, software tools currently available in VI-SEEM repo</a:t>
            </a:r>
            <a:endParaRPr lang="en-US" dirty="0"/>
          </a:p>
        </p:txBody>
      </p:sp>
      <p:sp>
        <p:nvSpPr>
          <p:cNvPr id="5" name="Footer Placeholder 3"/>
          <p:cNvSpPr>
            <a:spLocks noGrp="1"/>
          </p:cNvSpPr>
          <p:nvPr>
            <p:ph type="ftr" sz="quarter" idx="10"/>
          </p:nvPr>
        </p:nvSpPr>
        <p:spPr>
          <a:xfrm>
            <a:off x="0" y="6564313"/>
            <a:ext cx="9906000" cy="293687"/>
          </a:xfrm>
        </p:spPr>
        <p:txBody>
          <a:bodyPr/>
          <a:lstStyle/>
          <a:p>
            <a:pPr>
              <a:defRPr/>
            </a:pPr>
            <a:r>
              <a:rPr lang="en-US" dirty="0" smtClean="0"/>
              <a:t>PSC Meeting</a:t>
            </a:r>
            <a:r>
              <a:rPr lang="en-US" dirty="0" smtClean="0"/>
              <a:t> </a:t>
            </a:r>
            <a:r>
              <a:rPr lang="en-US" dirty="0" smtClean="0"/>
              <a:t>– </a:t>
            </a:r>
            <a:r>
              <a:rPr lang="en-US" dirty="0" smtClean="0"/>
              <a:t>Belgrade 19 October 2016</a:t>
            </a:r>
            <a:r>
              <a:rPr lang="en-US" dirty="0" smtClean="0"/>
              <a:t>					</a:t>
            </a:r>
            <a:fld id="{70F2B333-24EA-4DE2-9D5F-F92EB537375C}" type="slidenum">
              <a:rPr lang="el-GR" smtClean="0"/>
              <a:pPr>
                <a:defRPr/>
              </a:pPr>
              <a:t>15</a:t>
            </a:fld>
            <a:endParaRPr lang="el-GR" dirty="0"/>
          </a:p>
        </p:txBody>
      </p:sp>
      <p:pic>
        <p:nvPicPr>
          <p:cNvPr id="3" name="Picture 2"/>
          <p:cNvPicPr>
            <a:picLocks noChangeAspect="1"/>
          </p:cNvPicPr>
          <p:nvPr/>
        </p:nvPicPr>
        <p:blipFill>
          <a:blip r:embed="rId2"/>
          <a:stretch>
            <a:fillRect/>
          </a:stretch>
        </p:blipFill>
        <p:spPr>
          <a:xfrm>
            <a:off x="511506" y="1235891"/>
            <a:ext cx="7682344" cy="5308977"/>
          </a:xfrm>
          <a:prstGeom prst="rect">
            <a:avLst/>
          </a:prstGeom>
        </p:spPr>
      </p:pic>
    </p:spTree>
    <p:extLst>
      <p:ext uri="{BB962C8B-B14F-4D97-AF65-F5344CB8AC3E}">
        <p14:creationId xmlns:p14="http://schemas.microsoft.com/office/powerpoint/2010/main" val="118082503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Workflows, pipelines, software tools currently available in VI-SEEM repo</a:t>
            </a:r>
            <a:endParaRPr lang="en-US" dirty="0"/>
          </a:p>
        </p:txBody>
      </p:sp>
      <p:sp>
        <p:nvSpPr>
          <p:cNvPr id="7" name="Footer Placeholder 3"/>
          <p:cNvSpPr>
            <a:spLocks noGrp="1"/>
          </p:cNvSpPr>
          <p:nvPr>
            <p:ph type="ftr" sz="quarter" idx="10"/>
          </p:nvPr>
        </p:nvSpPr>
        <p:spPr>
          <a:xfrm>
            <a:off x="0" y="6564313"/>
            <a:ext cx="9906000" cy="293687"/>
          </a:xfrm>
        </p:spPr>
        <p:txBody>
          <a:bodyPr/>
          <a:lstStyle/>
          <a:p>
            <a:pPr>
              <a:defRPr/>
            </a:pPr>
            <a:r>
              <a:rPr lang="en-US" dirty="0" smtClean="0"/>
              <a:t>PSC Meeting</a:t>
            </a:r>
            <a:r>
              <a:rPr lang="en-US" dirty="0" smtClean="0"/>
              <a:t> </a:t>
            </a:r>
            <a:r>
              <a:rPr lang="en-US" dirty="0" smtClean="0"/>
              <a:t>– </a:t>
            </a:r>
            <a:r>
              <a:rPr lang="en-US" dirty="0" smtClean="0"/>
              <a:t>Belgrade 19 October 2016</a:t>
            </a:r>
            <a:r>
              <a:rPr lang="en-US" dirty="0" smtClean="0"/>
              <a:t>					</a:t>
            </a:r>
            <a:fld id="{70F2B333-24EA-4DE2-9D5F-F92EB537375C}" type="slidenum">
              <a:rPr lang="el-GR" smtClean="0"/>
              <a:pPr>
                <a:defRPr/>
              </a:pPr>
              <a:t>16</a:t>
            </a:fld>
            <a:endParaRPr lang="el-GR" dirty="0"/>
          </a:p>
        </p:txBody>
      </p:sp>
      <p:pic>
        <p:nvPicPr>
          <p:cNvPr id="3" name="Picture 2"/>
          <p:cNvPicPr>
            <a:picLocks noChangeAspect="1"/>
          </p:cNvPicPr>
          <p:nvPr/>
        </p:nvPicPr>
        <p:blipFill>
          <a:blip r:embed="rId2"/>
          <a:stretch>
            <a:fillRect/>
          </a:stretch>
        </p:blipFill>
        <p:spPr>
          <a:xfrm>
            <a:off x="923569" y="1199599"/>
            <a:ext cx="6439627" cy="5327630"/>
          </a:xfrm>
          <a:prstGeom prst="rect">
            <a:avLst/>
          </a:prstGeom>
        </p:spPr>
      </p:pic>
      <p:sp>
        <p:nvSpPr>
          <p:cNvPr id="4" name="TextBox 3"/>
          <p:cNvSpPr txBox="1"/>
          <p:nvPr/>
        </p:nvSpPr>
        <p:spPr>
          <a:xfrm>
            <a:off x="7496193" y="2116937"/>
            <a:ext cx="2363505" cy="1938992"/>
          </a:xfrm>
          <a:prstGeom prst="rect">
            <a:avLst/>
          </a:prstGeom>
          <a:noFill/>
        </p:spPr>
        <p:txBody>
          <a:bodyPr wrap="square" rtlCol="0">
            <a:spAutoFit/>
          </a:bodyPr>
          <a:lstStyle/>
          <a:p>
            <a:pPr algn="l"/>
            <a:r>
              <a:rPr lang="en-US" sz="2000" b="0" dirty="0" smtClean="0"/>
              <a:t>Workflows from participants of the 1</a:t>
            </a:r>
            <a:r>
              <a:rPr lang="en-US" sz="2000" b="0" baseline="30000" dirty="0" smtClean="0"/>
              <a:t>st</a:t>
            </a:r>
            <a:r>
              <a:rPr lang="en-US" sz="2000" b="0" dirty="0" smtClean="0"/>
              <a:t> integration phase are also currently being uploaded</a:t>
            </a:r>
            <a:endParaRPr lang="en-US" sz="2000" b="0" dirty="0"/>
          </a:p>
        </p:txBody>
      </p:sp>
    </p:spTree>
    <p:extLst>
      <p:ext uri="{BB962C8B-B14F-4D97-AF65-F5344CB8AC3E}">
        <p14:creationId xmlns:p14="http://schemas.microsoft.com/office/powerpoint/2010/main" val="200352544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Automating Workflows </a:t>
            </a:r>
            <a:r>
              <a:rPr lang="en-US" dirty="0" smtClean="0"/>
              <a:t>in VI-</a:t>
            </a:r>
            <a:r>
              <a:rPr lang="en-US" dirty="0" smtClean="0"/>
              <a:t>SEEM: Molecular Dynamics Simulations</a:t>
            </a:r>
            <a:endParaRPr lang="en-US" dirty="0"/>
          </a:p>
        </p:txBody>
      </p:sp>
      <p:sp>
        <p:nvSpPr>
          <p:cNvPr id="7" name="Footer Placeholder 3"/>
          <p:cNvSpPr>
            <a:spLocks noGrp="1"/>
          </p:cNvSpPr>
          <p:nvPr>
            <p:ph type="ftr" sz="quarter" idx="10"/>
          </p:nvPr>
        </p:nvSpPr>
        <p:spPr>
          <a:xfrm>
            <a:off x="0" y="6564313"/>
            <a:ext cx="9906000" cy="293687"/>
          </a:xfrm>
        </p:spPr>
        <p:txBody>
          <a:bodyPr/>
          <a:lstStyle/>
          <a:p>
            <a:pPr>
              <a:defRPr/>
            </a:pPr>
            <a:r>
              <a:rPr lang="en-US" dirty="0" smtClean="0"/>
              <a:t>PSC Meeting</a:t>
            </a:r>
            <a:r>
              <a:rPr lang="en-US" dirty="0" smtClean="0"/>
              <a:t> </a:t>
            </a:r>
            <a:r>
              <a:rPr lang="en-US" dirty="0" smtClean="0"/>
              <a:t>– </a:t>
            </a:r>
            <a:r>
              <a:rPr lang="en-US" dirty="0" smtClean="0"/>
              <a:t>Belgrade 19 October 2016</a:t>
            </a:r>
            <a:r>
              <a:rPr lang="en-US" dirty="0" smtClean="0"/>
              <a:t>					</a:t>
            </a:r>
            <a:fld id="{70F2B333-24EA-4DE2-9D5F-F92EB537375C}" type="slidenum">
              <a:rPr lang="el-GR" smtClean="0"/>
              <a:pPr>
                <a:defRPr/>
              </a:pPr>
              <a:t>17</a:t>
            </a:fld>
            <a:endParaRPr lang="el-GR" dirty="0"/>
          </a:p>
        </p:txBody>
      </p:sp>
      <p:pic>
        <p:nvPicPr>
          <p:cNvPr id="8" name="NIHMS336335-supplement-1_s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484" y="1252546"/>
            <a:ext cx="3827470" cy="3827470"/>
          </a:xfrm>
          <a:prstGeom prst="rect">
            <a:avLst/>
          </a:prstGeom>
        </p:spPr>
      </p:pic>
      <p:pic>
        <p:nvPicPr>
          <p:cNvPr id="9" name="Picture 8" descr="Anton_supercomputer.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3453" y="5462410"/>
            <a:ext cx="1527872" cy="1011893"/>
          </a:xfrm>
          <a:prstGeom prst="rect">
            <a:avLst/>
          </a:prstGeom>
        </p:spPr>
      </p:pic>
      <p:sp>
        <p:nvSpPr>
          <p:cNvPr id="10" name="TextBox 9"/>
          <p:cNvSpPr txBox="1"/>
          <p:nvPr/>
        </p:nvSpPr>
        <p:spPr>
          <a:xfrm>
            <a:off x="1181751" y="4617853"/>
            <a:ext cx="2257676" cy="781752"/>
          </a:xfrm>
          <a:prstGeom prst="rect">
            <a:avLst/>
          </a:prstGeom>
          <a:noFill/>
        </p:spPr>
        <p:txBody>
          <a:bodyPr wrap="square" rtlCol="0">
            <a:spAutoFit/>
          </a:bodyPr>
          <a:lstStyle/>
          <a:p>
            <a:pPr algn="l"/>
            <a:r>
              <a:rPr lang="en-US" sz="1400" b="0" dirty="0" smtClean="0">
                <a:solidFill>
                  <a:srgbClr val="000000"/>
                </a:solidFill>
              </a:rPr>
              <a:t>Shan et al (2011)</a:t>
            </a:r>
          </a:p>
          <a:p>
            <a:pPr algn="l"/>
            <a:r>
              <a:rPr lang="en-US" sz="1400" b="0" dirty="0" smtClean="0">
                <a:solidFill>
                  <a:srgbClr val="000000"/>
                </a:solidFill>
              </a:rPr>
              <a:t>Cancer </a:t>
            </a:r>
            <a:r>
              <a:rPr lang="en-US" sz="1400" b="0" dirty="0">
                <a:solidFill>
                  <a:srgbClr val="000000"/>
                </a:solidFill>
              </a:rPr>
              <a:t>drug </a:t>
            </a:r>
            <a:r>
              <a:rPr lang="en-US" sz="1400" b="0" dirty="0" err="1">
                <a:solidFill>
                  <a:srgbClr val="000000"/>
                </a:solidFill>
              </a:rPr>
              <a:t>dasatinib</a:t>
            </a:r>
            <a:r>
              <a:rPr lang="en-US" sz="1400" b="0" dirty="0">
                <a:solidFill>
                  <a:srgbClr val="000000"/>
                </a:solidFill>
              </a:rPr>
              <a:t> </a:t>
            </a:r>
            <a:r>
              <a:rPr lang="en-US" sz="1400" b="0" dirty="0" smtClean="0">
                <a:solidFill>
                  <a:srgbClr val="000000"/>
                </a:solidFill>
              </a:rPr>
              <a:t> binding on </a:t>
            </a:r>
            <a:r>
              <a:rPr lang="en-US" sz="1400" b="0" dirty="0" err="1" smtClean="0">
                <a:solidFill>
                  <a:srgbClr val="000000"/>
                </a:solidFill>
              </a:rPr>
              <a:t>Src</a:t>
            </a:r>
            <a:r>
              <a:rPr lang="en-US" sz="1400" b="0" dirty="0" smtClean="0">
                <a:solidFill>
                  <a:srgbClr val="000000"/>
                </a:solidFill>
              </a:rPr>
              <a:t> kinase</a:t>
            </a:r>
            <a:endParaRPr lang="en-US" sz="1400" b="0" dirty="0">
              <a:solidFill>
                <a:srgbClr val="000000"/>
              </a:solidFill>
            </a:endParaRPr>
          </a:p>
        </p:txBody>
      </p:sp>
      <p:pic>
        <p:nvPicPr>
          <p:cNvPr id="11" name="Picture 10" descr="automated-MD-workflow.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5821" y="1214216"/>
            <a:ext cx="3986278" cy="5277729"/>
          </a:xfrm>
          <a:prstGeom prst="rect">
            <a:avLst/>
          </a:prstGeom>
        </p:spPr>
      </p:pic>
    </p:spTree>
    <p:extLst>
      <p:ext uri="{BB962C8B-B14F-4D97-AF65-F5344CB8AC3E}">
        <p14:creationId xmlns:p14="http://schemas.microsoft.com/office/powerpoint/2010/main" val="255020643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Automating Workflows </a:t>
            </a:r>
            <a:r>
              <a:rPr lang="en-US" dirty="0" smtClean="0"/>
              <a:t>in VI-</a:t>
            </a:r>
            <a:r>
              <a:rPr lang="en-US" dirty="0" smtClean="0"/>
              <a:t>SEEM: Virtual Screening for Drug Discovery</a:t>
            </a:r>
            <a:endParaRPr lang="en-US" dirty="0"/>
          </a:p>
        </p:txBody>
      </p:sp>
      <p:sp>
        <p:nvSpPr>
          <p:cNvPr id="7" name="Footer Placeholder 3"/>
          <p:cNvSpPr>
            <a:spLocks noGrp="1"/>
          </p:cNvSpPr>
          <p:nvPr>
            <p:ph type="ftr" sz="quarter" idx="10"/>
          </p:nvPr>
        </p:nvSpPr>
        <p:spPr>
          <a:xfrm>
            <a:off x="0" y="6564313"/>
            <a:ext cx="9906000" cy="293687"/>
          </a:xfrm>
        </p:spPr>
        <p:txBody>
          <a:bodyPr/>
          <a:lstStyle/>
          <a:p>
            <a:pPr>
              <a:defRPr/>
            </a:pPr>
            <a:r>
              <a:rPr lang="en-US" dirty="0" smtClean="0"/>
              <a:t>PSC Meeting</a:t>
            </a:r>
            <a:r>
              <a:rPr lang="en-US" dirty="0" smtClean="0"/>
              <a:t> </a:t>
            </a:r>
            <a:r>
              <a:rPr lang="en-US" dirty="0" smtClean="0"/>
              <a:t>– </a:t>
            </a:r>
            <a:r>
              <a:rPr lang="en-US" dirty="0" smtClean="0"/>
              <a:t>Belgrade 19 October 2016</a:t>
            </a:r>
            <a:r>
              <a:rPr lang="en-US" dirty="0" smtClean="0"/>
              <a:t>					</a:t>
            </a:r>
            <a:fld id="{70F2B333-24EA-4DE2-9D5F-F92EB537375C}" type="slidenum">
              <a:rPr lang="el-GR" smtClean="0"/>
              <a:pPr>
                <a:defRPr/>
              </a:pPr>
              <a:t>18</a:t>
            </a:fld>
            <a:endParaRPr lang="el-GR" dirty="0"/>
          </a:p>
        </p:txBody>
      </p:sp>
      <p:pic>
        <p:nvPicPr>
          <p:cNvPr id="59" name="Picture 58"/>
          <p:cNvPicPr>
            <a:picLocks noChangeAspect="1" noChangeArrowheads="1"/>
          </p:cNvPicPr>
          <p:nvPr/>
        </p:nvPicPr>
        <p:blipFill>
          <a:blip r:embed="rId2" cstate="print"/>
          <a:srcRect/>
          <a:stretch>
            <a:fillRect/>
          </a:stretch>
        </p:blipFill>
        <p:spPr bwMode="auto">
          <a:xfrm>
            <a:off x="5599524" y="3351275"/>
            <a:ext cx="2835440" cy="2223509"/>
          </a:xfrm>
          <a:prstGeom prst="rect">
            <a:avLst/>
          </a:prstGeom>
          <a:noFill/>
        </p:spPr>
      </p:pic>
      <p:pic>
        <p:nvPicPr>
          <p:cNvPr id="60" name="Picture 59"/>
          <p:cNvPicPr>
            <a:picLocks noChangeAspect="1" noChangeArrowheads="1"/>
          </p:cNvPicPr>
          <p:nvPr/>
        </p:nvPicPr>
        <p:blipFill>
          <a:blip r:embed="rId3" cstate="print"/>
          <a:srcRect/>
          <a:stretch>
            <a:fillRect/>
          </a:stretch>
        </p:blipFill>
        <p:spPr bwMode="auto">
          <a:xfrm>
            <a:off x="7456639" y="5903270"/>
            <a:ext cx="904462" cy="590250"/>
          </a:xfrm>
          <a:prstGeom prst="rect">
            <a:avLst/>
          </a:prstGeom>
          <a:noFill/>
        </p:spPr>
      </p:pic>
      <p:pic>
        <p:nvPicPr>
          <p:cNvPr id="61" name="Picture 60"/>
          <p:cNvPicPr>
            <a:picLocks noChangeAspect="1" noChangeArrowheads="1"/>
          </p:cNvPicPr>
          <p:nvPr/>
        </p:nvPicPr>
        <p:blipFill>
          <a:blip r:embed="rId4" cstate="print"/>
          <a:srcRect/>
          <a:stretch>
            <a:fillRect/>
          </a:stretch>
        </p:blipFill>
        <p:spPr bwMode="auto">
          <a:xfrm>
            <a:off x="5954419" y="6007431"/>
            <a:ext cx="821527" cy="434703"/>
          </a:xfrm>
          <a:prstGeom prst="rect">
            <a:avLst/>
          </a:prstGeom>
          <a:noFill/>
        </p:spPr>
      </p:pic>
      <p:pic>
        <p:nvPicPr>
          <p:cNvPr id="62" name="Picture 61"/>
          <p:cNvPicPr>
            <a:picLocks noChangeAspect="1" noChangeArrowheads="1"/>
          </p:cNvPicPr>
          <p:nvPr/>
        </p:nvPicPr>
        <p:blipFill>
          <a:blip r:embed="rId5" cstate="print"/>
          <a:srcRect/>
          <a:stretch>
            <a:fillRect/>
          </a:stretch>
        </p:blipFill>
        <p:spPr bwMode="auto">
          <a:xfrm>
            <a:off x="6896436" y="6193534"/>
            <a:ext cx="502305" cy="151382"/>
          </a:xfrm>
          <a:prstGeom prst="rect">
            <a:avLst/>
          </a:prstGeom>
          <a:noFill/>
        </p:spPr>
      </p:pic>
      <p:sp>
        <p:nvSpPr>
          <p:cNvPr id="63" name="TextBox 62"/>
          <p:cNvSpPr txBox="1"/>
          <p:nvPr/>
        </p:nvSpPr>
        <p:spPr>
          <a:xfrm>
            <a:off x="5475764" y="5502920"/>
            <a:ext cx="3313584" cy="296184"/>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153" algn="l" rtl="0" fontAlgn="base">
              <a:spcBef>
                <a:spcPct val="0"/>
              </a:spcBef>
              <a:spcAft>
                <a:spcPct val="0"/>
              </a:spcAft>
              <a:defRPr kern="1200">
                <a:solidFill>
                  <a:schemeClr val="tx1"/>
                </a:solidFill>
                <a:latin typeface="Arial" charset="0"/>
                <a:ea typeface="+mn-ea"/>
                <a:cs typeface="+mn-cs"/>
              </a:defRPr>
            </a:lvl2pPr>
            <a:lvl3pPr marL="914305" algn="l" rtl="0" fontAlgn="base">
              <a:spcBef>
                <a:spcPct val="0"/>
              </a:spcBef>
              <a:spcAft>
                <a:spcPct val="0"/>
              </a:spcAft>
              <a:defRPr kern="1200">
                <a:solidFill>
                  <a:schemeClr val="tx1"/>
                </a:solidFill>
                <a:latin typeface="Arial" charset="0"/>
                <a:ea typeface="+mn-ea"/>
                <a:cs typeface="+mn-cs"/>
              </a:defRPr>
            </a:lvl3pPr>
            <a:lvl4pPr marL="1371458" algn="l" rtl="0" fontAlgn="base">
              <a:spcBef>
                <a:spcPct val="0"/>
              </a:spcBef>
              <a:spcAft>
                <a:spcPct val="0"/>
              </a:spcAft>
              <a:defRPr kern="1200">
                <a:solidFill>
                  <a:schemeClr val="tx1"/>
                </a:solidFill>
                <a:latin typeface="Arial" charset="0"/>
                <a:ea typeface="+mn-ea"/>
                <a:cs typeface="+mn-cs"/>
              </a:defRPr>
            </a:lvl4pPr>
            <a:lvl5pPr marL="1828610" algn="l" rtl="0" fontAlgn="base">
              <a:spcBef>
                <a:spcPct val="0"/>
              </a:spcBef>
              <a:spcAft>
                <a:spcPct val="0"/>
              </a:spcAft>
              <a:defRPr kern="1200">
                <a:solidFill>
                  <a:schemeClr val="tx1"/>
                </a:solidFill>
                <a:latin typeface="Arial" charset="0"/>
                <a:ea typeface="+mn-ea"/>
                <a:cs typeface="+mn-cs"/>
              </a:defRPr>
            </a:lvl5pPr>
            <a:lvl6pPr marL="2285763" algn="l" defTabSz="914305" rtl="0" eaLnBrk="1" latinLnBrk="0" hangingPunct="1">
              <a:defRPr kern="1200">
                <a:solidFill>
                  <a:schemeClr val="tx1"/>
                </a:solidFill>
                <a:latin typeface="Arial" charset="0"/>
                <a:ea typeface="+mn-ea"/>
                <a:cs typeface="+mn-cs"/>
              </a:defRPr>
            </a:lvl6pPr>
            <a:lvl7pPr marL="2742915" algn="l" defTabSz="914305" rtl="0" eaLnBrk="1" latinLnBrk="0" hangingPunct="1">
              <a:defRPr kern="1200">
                <a:solidFill>
                  <a:schemeClr val="tx1"/>
                </a:solidFill>
                <a:latin typeface="Arial" charset="0"/>
                <a:ea typeface="+mn-ea"/>
                <a:cs typeface="+mn-cs"/>
              </a:defRPr>
            </a:lvl7pPr>
            <a:lvl8pPr marL="3200068" algn="l" defTabSz="914305" rtl="0" eaLnBrk="1" latinLnBrk="0" hangingPunct="1">
              <a:defRPr kern="1200">
                <a:solidFill>
                  <a:schemeClr val="tx1"/>
                </a:solidFill>
                <a:latin typeface="Arial" charset="0"/>
                <a:ea typeface="+mn-ea"/>
                <a:cs typeface="+mn-cs"/>
              </a:defRPr>
            </a:lvl8pPr>
            <a:lvl9pPr marL="3657220" algn="l" defTabSz="914305" rtl="0" eaLnBrk="1" latinLnBrk="0" hangingPunct="1">
              <a:defRPr kern="1200">
                <a:solidFill>
                  <a:schemeClr val="tx1"/>
                </a:solidFill>
                <a:latin typeface="Arial" charset="0"/>
                <a:ea typeface="+mn-ea"/>
                <a:cs typeface="+mn-cs"/>
              </a:defRPr>
            </a:lvl9pPr>
          </a:lstStyle>
          <a:p>
            <a:r>
              <a:rPr lang="en-US" sz="1600" b="1" dirty="0" smtClean="0"/>
              <a:t>Compound selection &amp; </a:t>
            </a:r>
            <a:r>
              <a:rPr lang="en-US" sz="1600" b="1" i="1" dirty="0" smtClean="0"/>
              <a:t>in vitro </a:t>
            </a:r>
            <a:r>
              <a:rPr lang="en-US" sz="1600" b="1" dirty="0" smtClean="0"/>
              <a:t>assays</a:t>
            </a:r>
            <a:endParaRPr lang="en-US" sz="1600" b="1" dirty="0"/>
          </a:p>
        </p:txBody>
      </p:sp>
      <p:grpSp>
        <p:nvGrpSpPr>
          <p:cNvPr id="64" name="Group 63"/>
          <p:cNvGrpSpPr/>
          <p:nvPr/>
        </p:nvGrpSpPr>
        <p:grpSpPr>
          <a:xfrm>
            <a:off x="5883440" y="1914940"/>
            <a:ext cx="1370776" cy="1156891"/>
            <a:chOff x="3090863" y="3348038"/>
            <a:chExt cx="1390650" cy="1322387"/>
          </a:xfrm>
        </p:grpSpPr>
        <p:pic>
          <p:nvPicPr>
            <p:cNvPr id="95" name="Picture 94"/>
            <p:cNvPicPr>
              <a:picLocks noChangeAspect="1" noChangeArrowheads="1"/>
            </p:cNvPicPr>
            <p:nvPr/>
          </p:nvPicPr>
          <p:blipFill>
            <a:blip r:embed="rId6" cstate="print"/>
            <a:srcRect/>
            <a:stretch>
              <a:fillRect/>
            </a:stretch>
          </p:blipFill>
          <p:spPr bwMode="auto">
            <a:xfrm>
              <a:off x="3090863" y="3348038"/>
              <a:ext cx="1390650" cy="1322387"/>
            </a:xfrm>
            <a:prstGeom prst="rect">
              <a:avLst/>
            </a:prstGeom>
            <a:noFill/>
          </p:spPr>
        </p:pic>
        <p:pic>
          <p:nvPicPr>
            <p:cNvPr id="96" name="Picture 95"/>
            <p:cNvPicPr>
              <a:picLocks noChangeAspect="1" noChangeArrowheads="1"/>
            </p:cNvPicPr>
            <p:nvPr/>
          </p:nvPicPr>
          <p:blipFill>
            <a:blip r:embed="rId7" cstate="print"/>
            <a:srcRect/>
            <a:stretch>
              <a:fillRect/>
            </a:stretch>
          </p:blipFill>
          <p:spPr bwMode="auto">
            <a:xfrm>
              <a:off x="3844925" y="3762375"/>
              <a:ext cx="382588" cy="287338"/>
            </a:xfrm>
            <a:prstGeom prst="rect">
              <a:avLst/>
            </a:prstGeom>
            <a:noFill/>
          </p:spPr>
        </p:pic>
      </p:grpSp>
      <p:sp>
        <p:nvSpPr>
          <p:cNvPr id="66" name="TextBox 65"/>
          <p:cNvSpPr txBox="1"/>
          <p:nvPr/>
        </p:nvSpPr>
        <p:spPr>
          <a:xfrm>
            <a:off x="5990831" y="1304818"/>
            <a:ext cx="2669478" cy="58477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153" algn="l" rtl="0" fontAlgn="base">
              <a:spcBef>
                <a:spcPct val="0"/>
              </a:spcBef>
              <a:spcAft>
                <a:spcPct val="0"/>
              </a:spcAft>
              <a:defRPr kern="1200">
                <a:solidFill>
                  <a:schemeClr val="tx1"/>
                </a:solidFill>
                <a:latin typeface="Arial" charset="0"/>
                <a:ea typeface="+mn-ea"/>
                <a:cs typeface="+mn-cs"/>
              </a:defRPr>
            </a:lvl2pPr>
            <a:lvl3pPr marL="914305" algn="l" rtl="0" fontAlgn="base">
              <a:spcBef>
                <a:spcPct val="0"/>
              </a:spcBef>
              <a:spcAft>
                <a:spcPct val="0"/>
              </a:spcAft>
              <a:defRPr kern="1200">
                <a:solidFill>
                  <a:schemeClr val="tx1"/>
                </a:solidFill>
                <a:latin typeface="Arial" charset="0"/>
                <a:ea typeface="+mn-ea"/>
                <a:cs typeface="+mn-cs"/>
              </a:defRPr>
            </a:lvl3pPr>
            <a:lvl4pPr marL="1371458" algn="l" rtl="0" fontAlgn="base">
              <a:spcBef>
                <a:spcPct val="0"/>
              </a:spcBef>
              <a:spcAft>
                <a:spcPct val="0"/>
              </a:spcAft>
              <a:defRPr kern="1200">
                <a:solidFill>
                  <a:schemeClr val="tx1"/>
                </a:solidFill>
                <a:latin typeface="Arial" charset="0"/>
                <a:ea typeface="+mn-ea"/>
                <a:cs typeface="+mn-cs"/>
              </a:defRPr>
            </a:lvl4pPr>
            <a:lvl5pPr marL="1828610" algn="l" rtl="0" fontAlgn="base">
              <a:spcBef>
                <a:spcPct val="0"/>
              </a:spcBef>
              <a:spcAft>
                <a:spcPct val="0"/>
              </a:spcAft>
              <a:defRPr kern="1200">
                <a:solidFill>
                  <a:schemeClr val="tx1"/>
                </a:solidFill>
                <a:latin typeface="Arial" charset="0"/>
                <a:ea typeface="+mn-ea"/>
                <a:cs typeface="+mn-cs"/>
              </a:defRPr>
            </a:lvl5pPr>
            <a:lvl6pPr marL="2285763" algn="l" defTabSz="914305" rtl="0" eaLnBrk="1" latinLnBrk="0" hangingPunct="1">
              <a:defRPr kern="1200">
                <a:solidFill>
                  <a:schemeClr val="tx1"/>
                </a:solidFill>
                <a:latin typeface="Arial" charset="0"/>
                <a:ea typeface="+mn-ea"/>
                <a:cs typeface="+mn-cs"/>
              </a:defRPr>
            </a:lvl6pPr>
            <a:lvl7pPr marL="2742915" algn="l" defTabSz="914305" rtl="0" eaLnBrk="1" latinLnBrk="0" hangingPunct="1">
              <a:defRPr kern="1200">
                <a:solidFill>
                  <a:schemeClr val="tx1"/>
                </a:solidFill>
                <a:latin typeface="Arial" charset="0"/>
                <a:ea typeface="+mn-ea"/>
                <a:cs typeface="+mn-cs"/>
              </a:defRPr>
            </a:lvl7pPr>
            <a:lvl8pPr marL="3200068" algn="l" defTabSz="914305" rtl="0" eaLnBrk="1" latinLnBrk="0" hangingPunct="1">
              <a:defRPr kern="1200">
                <a:solidFill>
                  <a:schemeClr val="tx1"/>
                </a:solidFill>
                <a:latin typeface="Arial" charset="0"/>
                <a:ea typeface="+mn-ea"/>
                <a:cs typeface="+mn-cs"/>
              </a:defRPr>
            </a:lvl8pPr>
            <a:lvl9pPr marL="3657220" algn="l" defTabSz="914305" rtl="0" eaLnBrk="1" latinLnBrk="0" hangingPunct="1">
              <a:defRPr kern="1200">
                <a:solidFill>
                  <a:schemeClr val="tx1"/>
                </a:solidFill>
                <a:latin typeface="Arial" charset="0"/>
                <a:ea typeface="+mn-ea"/>
                <a:cs typeface="+mn-cs"/>
              </a:defRPr>
            </a:lvl9pPr>
          </a:lstStyle>
          <a:p>
            <a:pPr algn="ctr"/>
            <a:r>
              <a:rPr lang="en-US" sz="1600" b="1" dirty="0" smtClean="0"/>
              <a:t>Docking &amp; </a:t>
            </a:r>
            <a:r>
              <a:rPr lang="en-US" sz="1600" b="1" dirty="0" smtClean="0"/>
              <a:t>Scoring of compound libraries</a:t>
            </a:r>
            <a:endParaRPr lang="en-US" sz="1600" b="1" dirty="0"/>
          </a:p>
        </p:txBody>
      </p:sp>
      <p:pic>
        <p:nvPicPr>
          <p:cNvPr id="68" name="Picture 67"/>
          <p:cNvPicPr>
            <a:picLocks noChangeAspect="1" noChangeArrowheads="1"/>
          </p:cNvPicPr>
          <p:nvPr/>
        </p:nvPicPr>
        <p:blipFill>
          <a:blip r:embed="rId8" cstate="print"/>
          <a:srcRect/>
          <a:stretch>
            <a:fillRect/>
          </a:stretch>
        </p:blipFill>
        <p:spPr bwMode="auto">
          <a:xfrm>
            <a:off x="7417103" y="2103929"/>
            <a:ext cx="1411461" cy="679135"/>
          </a:xfrm>
          <a:prstGeom prst="rect">
            <a:avLst/>
          </a:prstGeom>
          <a:noFill/>
        </p:spPr>
      </p:pic>
      <p:sp>
        <p:nvSpPr>
          <p:cNvPr id="70" name="TextBox 69"/>
          <p:cNvSpPr txBox="1"/>
          <p:nvPr/>
        </p:nvSpPr>
        <p:spPr>
          <a:xfrm>
            <a:off x="522764" y="5667407"/>
            <a:ext cx="4191000" cy="584775"/>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153" algn="l" rtl="0" fontAlgn="base">
              <a:spcBef>
                <a:spcPct val="0"/>
              </a:spcBef>
              <a:spcAft>
                <a:spcPct val="0"/>
              </a:spcAft>
              <a:defRPr kern="1200">
                <a:solidFill>
                  <a:schemeClr val="tx1"/>
                </a:solidFill>
                <a:latin typeface="Arial" charset="0"/>
                <a:ea typeface="+mn-ea"/>
                <a:cs typeface="+mn-cs"/>
              </a:defRPr>
            </a:lvl2pPr>
            <a:lvl3pPr marL="914305" algn="l" rtl="0" fontAlgn="base">
              <a:spcBef>
                <a:spcPct val="0"/>
              </a:spcBef>
              <a:spcAft>
                <a:spcPct val="0"/>
              </a:spcAft>
              <a:defRPr kern="1200">
                <a:solidFill>
                  <a:schemeClr val="tx1"/>
                </a:solidFill>
                <a:latin typeface="Arial" charset="0"/>
                <a:ea typeface="+mn-ea"/>
                <a:cs typeface="+mn-cs"/>
              </a:defRPr>
            </a:lvl3pPr>
            <a:lvl4pPr marL="1371458" algn="l" rtl="0" fontAlgn="base">
              <a:spcBef>
                <a:spcPct val="0"/>
              </a:spcBef>
              <a:spcAft>
                <a:spcPct val="0"/>
              </a:spcAft>
              <a:defRPr kern="1200">
                <a:solidFill>
                  <a:schemeClr val="tx1"/>
                </a:solidFill>
                <a:latin typeface="Arial" charset="0"/>
                <a:ea typeface="+mn-ea"/>
                <a:cs typeface="+mn-cs"/>
              </a:defRPr>
            </a:lvl4pPr>
            <a:lvl5pPr marL="1828610" algn="l" rtl="0" fontAlgn="base">
              <a:spcBef>
                <a:spcPct val="0"/>
              </a:spcBef>
              <a:spcAft>
                <a:spcPct val="0"/>
              </a:spcAft>
              <a:defRPr kern="1200">
                <a:solidFill>
                  <a:schemeClr val="tx1"/>
                </a:solidFill>
                <a:latin typeface="Arial" charset="0"/>
                <a:ea typeface="+mn-ea"/>
                <a:cs typeface="+mn-cs"/>
              </a:defRPr>
            </a:lvl5pPr>
            <a:lvl6pPr marL="2285763" algn="l" defTabSz="914305" rtl="0" eaLnBrk="1" latinLnBrk="0" hangingPunct="1">
              <a:defRPr kern="1200">
                <a:solidFill>
                  <a:schemeClr val="tx1"/>
                </a:solidFill>
                <a:latin typeface="Arial" charset="0"/>
                <a:ea typeface="+mn-ea"/>
                <a:cs typeface="+mn-cs"/>
              </a:defRPr>
            </a:lvl6pPr>
            <a:lvl7pPr marL="2742915" algn="l" defTabSz="914305" rtl="0" eaLnBrk="1" latinLnBrk="0" hangingPunct="1">
              <a:defRPr kern="1200">
                <a:solidFill>
                  <a:schemeClr val="tx1"/>
                </a:solidFill>
                <a:latin typeface="Arial" charset="0"/>
                <a:ea typeface="+mn-ea"/>
                <a:cs typeface="+mn-cs"/>
              </a:defRPr>
            </a:lvl7pPr>
            <a:lvl8pPr marL="3200068" algn="l" defTabSz="914305" rtl="0" eaLnBrk="1" latinLnBrk="0" hangingPunct="1">
              <a:defRPr kern="1200">
                <a:solidFill>
                  <a:schemeClr val="tx1"/>
                </a:solidFill>
                <a:latin typeface="Arial" charset="0"/>
                <a:ea typeface="+mn-ea"/>
                <a:cs typeface="+mn-cs"/>
              </a:defRPr>
            </a:lvl8pPr>
            <a:lvl9pPr marL="3657220" algn="l" defTabSz="914305" rtl="0" eaLnBrk="1" latinLnBrk="0" hangingPunct="1">
              <a:defRPr kern="1200">
                <a:solidFill>
                  <a:schemeClr val="tx1"/>
                </a:solidFill>
                <a:latin typeface="Arial" charset="0"/>
                <a:ea typeface="+mn-ea"/>
                <a:cs typeface="+mn-cs"/>
              </a:defRPr>
            </a:lvl9pPr>
          </a:lstStyle>
          <a:p>
            <a:pPr algn="ctr"/>
            <a:r>
              <a:rPr lang="en-US" sz="1600" b="1" dirty="0" smtClean="0"/>
              <a:t>Binding Site implication in large scale motions (PCA)</a:t>
            </a:r>
            <a:endParaRPr lang="en-US" sz="1600" b="1" dirty="0"/>
          </a:p>
        </p:txBody>
      </p:sp>
      <p:grpSp>
        <p:nvGrpSpPr>
          <p:cNvPr id="71" name="Group 70"/>
          <p:cNvGrpSpPr/>
          <p:nvPr/>
        </p:nvGrpSpPr>
        <p:grpSpPr>
          <a:xfrm>
            <a:off x="606321" y="1493071"/>
            <a:ext cx="4080756" cy="1099546"/>
            <a:chOff x="467544" y="841494"/>
            <a:chExt cx="4139922" cy="1256838"/>
          </a:xfrm>
        </p:grpSpPr>
        <p:pic>
          <p:nvPicPr>
            <p:cNvPr id="92" name="Picture 91"/>
            <p:cNvPicPr>
              <a:picLocks noChangeAspect="1" noChangeArrowheads="1"/>
            </p:cNvPicPr>
            <p:nvPr/>
          </p:nvPicPr>
          <p:blipFill>
            <a:blip r:embed="rId9" cstate="print"/>
            <a:srcRect/>
            <a:stretch>
              <a:fillRect/>
            </a:stretch>
          </p:blipFill>
          <p:spPr bwMode="auto">
            <a:xfrm>
              <a:off x="467544" y="908720"/>
              <a:ext cx="1296144" cy="1189612"/>
            </a:xfrm>
            <a:prstGeom prst="rect">
              <a:avLst/>
            </a:prstGeom>
            <a:noFill/>
            <a:ln w="9525">
              <a:noFill/>
              <a:miter lim="800000"/>
              <a:headEnd/>
              <a:tailEnd/>
            </a:ln>
            <a:effectLst/>
          </p:spPr>
        </p:pic>
        <p:pic>
          <p:nvPicPr>
            <p:cNvPr id="93" name="Picture 92"/>
            <p:cNvPicPr>
              <a:picLocks noChangeAspect="1" noChangeArrowheads="1"/>
            </p:cNvPicPr>
            <p:nvPr/>
          </p:nvPicPr>
          <p:blipFill>
            <a:blip r:embed="rId10" cstate="print"/>
            <a:srcRect/>
            <a:stretch>
              <a:fillRect/>
            </a:stretch>
          </p:blipFill>
          <p:spPr bwMode="auto">
            <a:xfrm rot="20506180">
              <a:off x="1981942" y="929371"/>
              <a:ext cx="1234517" cy="1133050"/>
            </a:xfrm>
            <a:prstGeom prst="rect">
              <a:avLst/>
            </a:prstGeom>
            <a:noFill/>
            <a:ln w="9525">
              <a:noFill/>
              <a:miter lim="800000"/>
              <a:headEnd/>
              <a:tailEnd/>
            </a:ln>
            <a:effectLst/>
          </p:spPr>
        </p:pic>
        <p:pic>
          <p:nvPicPr>
            <p:cNvPr id="94" name="Picture 93"/>
            <p:cNvPicPr>
              <a:picLocks noChangeAspect="1" noChangeArrowheads="1"/>
            </p:cNvPicPr>
            <p:nvPr/>
          </p:nvPicPr>
          <p:blipFill>
            <a:blip r:embed="rId11" cstate="print"/>
            <a:srcRect/>
            <a:stretch>
              <a:fillRect/>
            </a:stretch>
          </p:blipFill>
          <p:spPr bwMode="auto">
            <a:xfrm rot="2988461">
              <a:off x="3418613" y="892445"/>
              <a:ext cx="1239803" cy="1137902"/>
            </a:xfrm>
            <a:prstGeom prst="rect">
              <a:avLst/>
            </a:prstGeom>
            <a:noFill/>
            <a:ln w="9525">
              <a:noFill/>
              <a:miter lim="800000"/>
              <a:headEnd/>
              <a:tailEnd/>
            </a:ln>
            <a:effectLst/>
          </p:spPr>
        </p:pic>
      </p:grpSp>
      <p:sp>
        <p:nvSpPr>
          <p:cNvPr id="72" name="TextBox 71"/>
          <p:cNvSpPr txBox="1"/>
          <p:nvPr/>
        </p:nvSpPr>
        <p:spPr>
          <a:xfrm>
            <a:off x="1316110" y="2608013"/>
            <a:ext cx="3456796" cy="584776"/>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153" algn="l" rtl="0" fontAlgn="base">
              <a:spcBef>
                <a:spcPct val="0"/>
              </a:spcBef>
              <a:spcAft>
                <a:spcPct val="0"/>
              </a:spcAft>
              <a:defRPr kern="1200">
                <a:solidFill>
                  <a:schemeClr val="tx1"/>
                </a:solidFill>
                <a:latin typeface="Arial" charset="0"/>
                <a:ea typeface="+mn-ea"/>
                <a:cs typeface="+mn-cs"/>
              </a:defRPr>
            </a:lvl2pPr>
            <a:lvl3pPr marL="914305" algn="l" rtl="0" fontAlgn="base">
              <a:spcBef>
                <a:spcPct val="0"/>
              </a:spcBef>
              <a:spcAft>
                <a:spcPct val="0"/>
              </a:spcAft>
              <a:defRPr kern="1200">
                <a:solidFill>
                  <a:schemeClr val="tx1"/>
                </a:solidFill>
                <a:latin typeface="Arial" charset="0"/>
                <a:ea typeface="+mn-ea"/>
                <a:cs typeface="+mn-cs"/>
              </a:defRPr>
            </a:lvl3pPr>
            <a:lvl4pPr marL="1371458" algn="l" rtl="0" fontAlgn="base">
              <a:spcBef>
                <a:spcPct val="0"/>
              </a:spcBef>
              <a:spcAft>
                <a:spcPct val="0"/>
              </a:spcAft>
              <a:defRPr kern="1200">
                <a:solidFill>
                  <a:schemeClr val="tx1"/>
                </a:solidFill>
                <a:latin typeface="Arial" charset="0"/>
                <a:ea typeface="+mn-ea"/>
                <a:cs typeface="+mn-cs"/>
              </a:defRPr>
            </a:lvl4pPr>
            <a:lvl5pPr marL="1828610" algn="l" rtl="0" fontAlgn="base">
              <a:spcBef>
                <a:spcPct val="0"/>
              </a:spcBef>
              <a:spcAft>
                <a:spcPct val="0"/>
              </a:spcAft>
              <a:defRPr kern="1200">
                <a:solidFill>
                  <a:schemeClr val="tx1"/>
                </a:solidFill>
                <a:latin typeface="Arial" charset="0"/>
                <a:ea typeface="+mn-ea"/>
                <a:cs typeface="+mn-cs"/>
              </a:defRPr>
            </a:lvl5pPr>
            <a:lvl6pPr marL="2285763" algn="l" defTabSz="914305" rtl="0" eaLnBrk="1" latinLnBrk="0" hangingPunct="1">
              <a:defRPr kern="1200">
                <a:solidFill>
                  <a:schemeClr val="tx1"/>
                </a:solidFill>
                <a:latin typeface="Arial" charset="0"/>
                <a:ea typeface="+mn-ea"/>
                <a:cs typeface="+mn-cs"/>
              </a:defRPr>
            </a:lvl6pPr>
            <a:lvl7pPr marL="2742915" algn="l" defTabSz="914305" rtl="0" eaLnBrk="1" latinLnBrk="0" hangingPunct="1">
              <a:defRPr kern="1200">
                <a:solidFill>
                  <a:schemeClr val="tx1"/>
                </a:solidFill>
                <a:latin typeface="Arial" charset="0"/>
                <a:ea typeface="+mn-ea"/>
                <a:cs typeface="+mn-cs"/>
              </a:defRPr>
            </a:lvl7pPr>
            <a:lvl8pPr marL="3200068" algn="l" defTabSz="914305" rtl="0" eaLnBrk="1" latinLnBrk="0" hangingPunct="1">
              <a:defRPr kern="1200">
                <a:solidFill>
                  <a:schemeClr val="tx1"/>
                </a:solidFill>
                <a:latin typeface="Arial" charset="0"/>
                <a:ea typeface="+mn-ea"/>
                <a:cs typeface="+mn-cs"/>
              </a:defRPr>
            </a:lvl8pPr>
            <a:lvl9pPr marL="3657220" algn="l" defTabSz="914305" rtl="0" eaLnBrk="1" latinLnBrk="0" hangingPunct="1">
              <a:defRPr kern="1200">
                <a:solidFill>
                  <a:schemeClr val="tx1"/>
                </a:solidFill>
                <a:latin typeface="Arial" charset="0"/>
                <a:ea typeface="+mn-ea"/>
                <a:cs typeface="+mn-cs"/>
              </a:defRPr>
            </a:lvl9pPr>
          </a:lstStyle>
          <a:p>
            <a:r>
              <a:rPr lang="en-US" sz="1600" b="1" dirty="0" smtClean="0"/>
              <a:t>Protein conformational </a:t>
            </a:r>
            <a:r>
              <a:rPr lang="en-US" sz="1600" b="1" dirty="0" smtClean="0"/>
              <a:t>Ensemble</a:t>
            </a:r>
          </a:p>
          <a:p>
            <a:r>
              <a:rPr lang="en-US" sz="1600" dirty="0" smtClean="0"/>
              <a:t>Protein Preparation</a:t>
            </a:r>
            <a:endParaRPr lang="en-US" sz="1600" b="1" dirty="0" smtClean="0"/>
          </a:p>
        </p:txBody>
      </p:sp>
      <p:grpSp>
        <p:nvGrpSpPr>
          <p:cNvPr id="74" name="Group 73"/>
          <p:cNvGrpSpPr/>
          <p:nvPr/>
        </p:nvGrpSpPr>
        <p:grpSpPr>
          <a:xfrm>
            <a:off x="1775570" y="4055433"/>
            <a:ext cx="2343314" cy="1144391"/>
            <a:chOff x="1403648" y="3212976"/>
            <a:chExt cx="2377288" cy="1308100"/>
          </a:xfrm>
        </p:grpSpPr>
        <p:sp>
          <p:nvSpPr>
            <p:cNvPr id="82" name="TextBox 81"/>
            <p:cNvSpPr txBox="1"/>
            <p:nvPr/>
          </p:nvSpPr>
          <p:spPr>
            <a:xfrm>
              <a:off x="2915816" y="3717032"/>
              <a:ext cx="865120" cy="598068"/>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153" algn="l" rtl="0" fontAlgn="base">
                <a:spcBef>
                  <a:spcPct val="0"/>
                </a:spcBef>
                <a:spcAft>
                  <a:spcPct val="0"/>
                </a:spcAft>
                <a:defRPr kern="1200">
                  <a:solidFill>
                    <a:schemeClr val="tx1"/>
                  </a:solidFill>
                  <a:latin typeface="Arial" charset="0"/>
                  <a:ea typeface="+mn-ea"/>
                  <a:cs typeface="+mn-cs"/>
                </a:defRPr>
              </a:lvl2pPr>
              <a:lvl3pPr marL="914305" algn="l" rtl="0" fontAlgn="base">
                <a:spcBef>
                  <a:spcPct val="0"/>
                </a:spcBef>
                <a:spcAft>
                  <a:spcPct val="0"/>
                </a:spcAft>
                <a:defRPr kern="1200">
                  <a:solidFill>
                    <a:schemeClr val="tx1"/>
                  </a:solidFill>
                  <a:latin typeface="Arial" charset="0"/>
                  <a:ea typeface="+mn-ea"/>
                  <a:cs typeface="+mn-cs"/>
                </a:defRPr>
              </a:lvl3pPr>
              <a:lvl4pPr marL="1371458" algn="l" rtl="0" fontAlgn="base">
                <a:spcBef>
                  <a:spcPct val="0"/>
                </a:spcBef>
                <a:spcAft>
                  <a:spcPct val="0"/>
                </a:spcAft>
                <a:defRPr kern="1200">
                  <a:solidFill>
                    <a:schemeClr val="tx1"/>
                  </a:solidFill>
                  <a:latin typeface="Arial" charset="0"/>
                  <a:ea typeface="+mn-ea"/>
                  <a:cs typeface="+mn-cs"/>
                </a:defRPr>
              </a:lvl4pPr>
              <a:lvl5pPr marL="1828610" algn="l" rtl="0" fontAlgn="base">
                <a:spcBef>
                  <a:spcPct val="0"/>
                </a:spcBef>
                <a:spcAft>
                  <a:spcPct val="0"/>
                </a:spcAft>
                <a:defRPr kern="1200">
                  <a:solidFill>
                    <a:schemeClr val="tx1"/>
                  </a:solidFill>
                  <a:latin typeface="Arial" charset="0"/>
                  <a:ea typeface="+mn-ea"/>
                  <a:cs typeface="+mn-cs"/>
                </a:defRPr>
              </a:lvl5pPr>
              <a:lvl6pPr marL="2285763" algn="l" defTabSz="914305" rtl="0" eaLnBrk="1" latinLnBrk="0" hangingPunct="1">
                <a:defRPr kern="1200">
                  <a:solidFill>
                    <a:schemeClr val="tx1"/>
                  </a:solidFill>
                  <a:latin typeface="Arial" charset="0"/>
                  <a:ea typeface="+mn-ea"/>
                  <a:cs typeface="+mn-cs"/>
                </a:defRPr>
              </a:lvl6pPr>
              <a:lvl7pPr marL="2742915" algn="l" defTabSz="914305" rtl="0" eaLnBrk="1" latinLnBrk="0" hangingPunct="1">
                <a:defRPr kern="1200">
                  <a:solidFill>
                    <a:schemeClr val="tx1"/>
                  </a:solidFill>
                  <a:latin typeface="Arial" charset="0"/>
                  <a:ea typeface="+mn-ea"/>
                  <a:cs typeface="+mn-cs"/>
                </a:defRPr>
              </a:lvl7pPr>
              <a:lvl8pPr marL="3200068" algn="l" defTabSz="914305" rtl="0" eaLnBrk="1" latinLnBrk="0" hangingPunct="1">
                <a:defRPr kern="1200">
                  <a:solidFill>
                    <a:schemeClr val="tx1"/>
                  </a:solidFill>
                  <a:latin typeface="Arial" charset="0"/>
                  <a:ea typeface="+mn-ea"/>
                  <a:cs typeface="+mn-cs"/>
                </a:defRPr>
              </a:lvl8pPr>
              <a:lvl9pPr marL="3657220" algn="l" defTabSz="914305" rtl="0" eaLnBrk="1" latinLnBrk="0" hangingPunct="1">
                <a:defRPr kern="1200">
                  <a:solidFill>
                    <a:schemeClr val="tx1"/>
                  </a:solidFill>
                  <a:latin typeface="Arial" charset="0"/>
                  <a:ea typeface="+mn-ea"/>
                  <a:cs typeface="+mn-cs"/>
                </a:defRPr>
              </a:lvl9pPr>
            </a:lstStyle>
            <a:p>
              <a:r>
                <a:rPr lang="en-US" sz="1400" dirty="0"/>
                <a:t>B</a:t>
              </a:r>
              <a:r>
                <a:rPr lang="en-US" sz="1400" dirty="0" smtClean="0"/>
                <a:t>inding </a:t>
              </a:r>
              <a:endParaRPr lang="en-US" sz="1400" dirty="0" smtClean="0"/>
            </a:p>
            <a:p>
              <a:pPr algn="ctr"/>
              <a:r>
                <a:rPr lang="en-US" sz="1400" dirty="0" smtClean="0"/>
                <a:t>sites</a:t>
              </a:r>
              <a:endParaRPr lang="en-US" sz="1400" dirty="0"/>
            </a:p>
          </p:txBody>
        </p:sp>
        <p:grpSp>
          <p:nvGrpSpPr>
            <p:cNvPr id="83" name="Group 82"/>
            <p:cNvGrpSpPr/>
            <p:nvPr/>
          </p:nvGrpSpPr>
          <p:grpSpPr>
            <a:xfrm>
              <a:off x="1403648" y="3212976"/>
              <a:ext cx="1470025" cy="1308100"/>
              <a:chOff x="1331640" y="3140968"/>
              <a:chExt cx="1470025" cy="1308100"/>
            </a:xfrm>
          </p:grpSpPr>
          <p:pic>
            <p:nvPicPr>
              <p:cNvPr id="85" name="Picture 84"/>
              <p:cNvPicPr>
                <a:picLocks noChangeAspect="1" noChangeArrowheads="1"/>
              </p:cNvPicPr>
              <p:nvPr/>
            </p:nvPicPr>
            <p:blipFill>
              <a:blip r:embed="rId12" cstate="print"/>
              <a:srcRect/>
              <a:stretch>
                <a:fillRect/>
              </a:stretch>
            </p:blipFill>
            <p:spPr bwMode="auto">
              <a:xfrm>
                <a:off x="1331640" y="3140968"/>
                <a:ext cx="1470025" cy="1308100"/>
              </a:xfrm>
              <a:prstGeom prst="rect">
                <a:avLst/>
              </a:prstGeom>
              <a:noFill/>
            </p:spPr>
          </p:pic>
          <p:sp>
            <p:nvSpPr>
              <p:cNvPr id="86" name="Freeform 85"/>
              <p:cNvSpPr/>
              <p:nvPr/>
            </p:nvSpPr>
            <p:spPr>
              <a:xfrm>
                <a:off x="1994553" y="3462331"/>
                <a:ext cx="248929" cy="272374"/>
              </a:xfrm>
              <a:custGeom>
                <a:avLst/>
                <a:gdLst>
                  <a:gd name="connsiteX0" fmla="*/ 38911 w 248929"/>
                  <a:gd name="connsiteY0" fmla="*/ 9727 h 272374"/>
                  <a:gd name="connsiteX1" fmla="*/ 38911 w 248929"/>
                  <a:gd name="connsiteY1" fmla="*/ 9727 h 272374"/>
                  <a:gd name="connsiteX2" fmla="*/ 82685 w 248929"/>
                  <a:gd name="connsiteY2" fmla="*/ 53502 h 272374"/>
                  <a:gd name="connsiteX3" fmla="*/ 97277 w 248929"/>
                  <a:gd name="connsiteY3" fmla="*/ 58366 h 272374"/>
                  <a:gd name="connsiteX4" fmla="*/ 126460 w 248929"/>
                  <a:gd name="connsiteY4" fmla="*/ 48638 h 272374"/>
                  <a:gd name="connsiteX5" fmla="*/ 141051 w 248929"/>
                  <a:gd name="connsiteY5" fmla="*/ 43774 h 272374"/>
                  <a:gd name="connsiteX6" fmla="*/ 184826 w 248929"/>
                  <a:gd name="connsiteY6" fmla="*/ 58366 h 272374"/>
                  <a:gd name="connsiteX7" fmla="*/ 204281 w 248929"/>
                  <a:gd name="connsiteY7" fmla="*/ 87548 h 272374"/>
                  <a:gd name="connsiteX8" fmla="*/ 233464 w 248929"/>
                  <a:gd name="connsiteY8" fmla="*/ 97276 h 272374"/>
                  <a:gd name="connsiteX9" fmla="*/ 238328 w 248929"/>
                  <a:gd name="connsiteY9" fmla="*/ 116731 h 272374"/>
                  <a:gd name="connsiteX10" fmla="*/ 238328 w 248929"/>
                  <a:gd name="connsiteY10" fmla="*/ 150778 h 272374"/>
                  <a:gd name="connsiteX11" fmla="*/ 223737 w 248929"/>
                  <a:gd name="connsiteY11" fmla="*/ 155642 h 272374"/>
                  <a:gd name="connsiteX12" fmla="*/ 209145 w 248929"/>
                  <a:gd name="connsiteY12" fmla="*/ 165370 h 272374"/>
                  <a:gd name="connsiteX13" fmla="*/ 223737 w 248929"/>
                  <a:gd name="connsiteY13" fmla="*/ 170234 h 272374"/>
                  <a:gd name="connsiteX14" fmla="*/ 179962 w 248929"/>
                  <a:gd name="connsiteY14" fmla="*/ 194553 h 272374"/>
                  <a:gd name="connsiteX15" fmla="*/ 165371 w 248929"/>
                  <a:gd name="connsiteY15" fmla="*/ 199417 h 272374"/>
                  <a:gd name="connsiteX16" fmla="*/ 155643 w 248929"/>
                  <a:gd name="connsiteY16" fmla="*/ 214008 h 272374"/>
                  <a:gd name="connsiteX17" fmla="*/ 141051 w 248929"/>
                  <a:gd name="connsiteY17" fmla="*/ 243191 h 272374"/>
                  <a:gd name="connsiteX18" fmla="*/ 126460 w 248929"/>
                  <a:gd name="connsiteY18" fmla="*/ 248055 h 272374"/>
                  <a:gd name="connsiteX19" fmla="*/ 116732 w 248929"/>
                  <a:gd name="connsiteY19" fmla="*/ 262646 h 272374"/>
                  <a:gd name="connsiteX20" fmla="*/ 87549 w 248929"/>
                  <a:gd name="connsiteY20" fmla="*/ 272374 h 272374"/>
                  <a:gd name="connsiteX21" fmla="*/ 58366 w 248929"/>
                  <a:gd name="connsiteY21" fmla="*/ 257783 h 272374"/>
                  <a:gd name="connsiteX22" fmla="*/ 53502 w 248929"/>
                  <a:gd name="connsiteY22" fmla="*/ 243191 h 272374"/>
                  <a:gd name="connsiteX23" fmla="*/ 38911 w 248929"/>
                  <a:gd name="connsiteY23" fmla="*/ 214008 h 272374"/>
                  <a:gd name="connsiteX24" fmla="*/ 43775 w 248929"/>
                  <a:gd name="connsiteY24" fmla="*/ 199417 h 272374"/>
                  <a:gd name="connsiteX25" fmla="*/ 58366 w 248929"/>
                  <a:gd name="connsiteY25" fmla="*/ 184825 h 272374"/>
                  <a:gd name="connsiteX26" fmla="*/ 43775 w 248929"/>
                  <a:gd name="connsiteY26" fmla="*/ 136187 h 272374"/>
                  <a:gd name="connsiteX27" fmla="*/ 38911 w 248929"/>
                  <a:gd name="connsiteY27" fmla="*/ 92412 h 272374"/>
                  <a:gd name="connsiteX28" fmla="*/ 24320 w 248929"/>
                  <a:gd name="connsiteY28" fmla="*/ 87548 h 272374"/>
                  <a:gd name="connsiteX29" fmla="*/ 19456 w 248929"/>
                  <a:gd name="connsiteY29" fmla="*/ 72957 h 272374"/>
                  <a:gd name="connsiteX30" fmla="*/ 9728 w 248929"/>
                  <a:gd name="connsiteY30" fmla="*/ 58366 h 272374"/>
                  <a:gd name="connsiteX31" fmla="*/ 0 w 248929"/>
                  <a:gd name="connsiteY31" fmla="*/ 14591 h 272374"/>
                  <a:gd name="connsiteX32" fmla="*/ 4864 w 248929"/>
                  <a:gd name="connsiteY32" fmla="*/ 0 h 272374"/>
                  <a:gd name="connsiteX33" fmla="*/ 19456 w 248929"/>
                  <a:gd name="connsiteY33" fmla="*/ 4863 h 272374"/>
                  <a:gd name="connsiteX34" fmla="*/ 34047 w 248929"/>
                  <a:gd name="connsiteY34" fmla="*/ 14591 h 272374"/>
                  <a:gd name="connsiteX35" fmla="*/ 38911 w 248929"/>
                  <a:gd name="connsiteY35" fmla="*/ 9727 h 27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8929" h="272374">
                    <a:moveTo>
                      <a:pt x="38911" y="9727"/>
                    </a:moveTo>
                    <a:lnTo>
                      <a:pt x="38911" y="9727"/>
                    </a:lnTo>
                    <a:cubicBezTo>
                      <a:pt x="54617" y="28051"/>
                      <a:pt x="62415" y="43367"/>
                      <a:pt x="82685" y="53502"/>
                    </a:cubicBezTo>
                    <a:cubicBezTo>
                      <a:pt x="87271" y="55795"/>
                      <a:pt x="92413" y="56745"/>
                      <a:pt x="97277" y="58366"/>
                    </a:cubicBezTo>
                    <a:lnTo>
                      <a:pt x="126460" y="48638"/>
                    </a:lnTo>
                    <a:lnTo>
                      <a:pt x="141051" y="43774"/>
                    </a:lnTo>
                    <a:cubicBezTo>
                      <a:pt x="157240" y="46472"/>
                      <a:pt x="173149" y="45021"/>
                      <a:pt x="184826" y="58366"/>
                    </a:cubicBezTo>
                    <a:cubicBezTo>
                      <a:pt x="192525" y="67164"/>
                      <a:pt x="193190" y="83851"/>
                      <a:pt x="204281" y="87548"/>
                    </a:cubicBezTo>
                    <a:lnTo>
                      <a:pt x="233464" y="97276"/>
                    </a:lnTo>
                    <a:cubicBezTo>
                      <a:pt x="235085" y="103761"/>
                      <a:pt x="236492" y="110304"/>
                      <a:pt x="238328" y="116731"/>
                    </a:cubicBezTo>
                    <a:cubicBezTo>
                      <a:pt x="241860" y="129091"/>
                      <a:pt x="248929" y="137527"/>
                      <a:pt x="238328" y="150778"/>
                    </a:cubicBezTo>
                    <a:cubicBezTo>
                      <a:pt x="235125" y="154781"/>
                      <a:pt x="228323" y="153349"/>
                      <a:pt x="223737" y="155642"/>
                    </a:cubicBezTo>
                    <a:cubicBezTo>
                      <a:pt x="218508" y="158256"/>
                      <a:pt x="214009" y="162127"/>
                      <a:pt x="209145" y="165370"/>
                    </a:cubicBezTo>
                    <a:cubicBezTo>
                      <a:pt x="214009" y="166991"/>
                      <a:pt x="223737" y="165107"/>
                      <a:pt x="223737" y="170234"/>
                    </a:cubicBezTo>
                    <a:cubicBezTo>
                      <a:pt x="223737" y="184794"/>
                      <a:pt x="183109" y="193504"/>
                      <a:pt x="179962" y="194553"/>
                    </a:cubicBezTo>
                    <a:lnTo>
                      <a:pt x="165371" y="199417"/>
                    </a:lnTo>
                    <a:cubicBezTo>
                      <a:pt x="162128" y="204281"/>
                      <a:pt x="158257" y="208780"/>
                      <a:pt x="155643" y="214008"/>
                    </a:cubicBezTo>
                    <a:cubicBezTo>
                      <a:pt x="149768" y="225758"/>
                      <a:pt x="152668" y="233897"/>
                      <a:pt x="141051" y="243191"/>
                    </a:cubicBezTo>
                    <a:cubicBezTo>
                      <a:pt x="137048" y="246394"/>
                      <a:pt x="131324" y="246434"/>
                      <a:pt x="126460" y="248055"/>
                    </a:cubicBezTo>
                    <a:cubicBezTo>
                      <a:pt x="123217" y="252919"/>
                      <a:pt x="121689" y="259548"/>
                      <a:pt x="116732" y="262646"/>
                    </a:cubicBezTo>
                    <a:cubicBezTo>
                      <a:pt x="108037" y="268080"/>
                      <a:pt x="87549" y="272374"/>
                      <a:pt x="87549" y="272374"/>
                    </a:cubicBezTo>
                    <a:cubicBezTo>
                      <a:pt x="77938" y="269170"/>
                      <a:pt x="65222" y="266353"/>
                      <a:pt x="58366" y="257783"/>
                    </a:cubicBezTo>
                    <a:cubicBezTo>
                      <a:pt x="55163" y="253779"/>
                      <a:pt x="55795" y="247777"/>
                      <a:pt x="53502" y="243191"/>
                    </a:cubicBezTo>
                    <a:cubicBezTo>
                      <a:pt x="34645" y="205476"/>
                      <a:pt x="51137" y="250687"/>
                      <a:pt x="38911" y="214008"/>
                    </a:cubicBezTo>
                    <a:cubicBezTo>
                      <a:pt x="40532" y="209144"/>
                      <a:pt x="40931" y="203683"/>
                      <a:pt x="43775" y="199417"/>
                    </a:cubicBezTo>
                    <a:cubicBezTo>
                      <a:pt x="47590" y="193694"/>
                      <a:pt x="57017" y="191570"/>
                      <a:pt x="58366" y="184825"/>
                    </a:cubicBezTo>
                    <a:cubicBezTo>
                      <a:pt x="63181" y="160750"/>
                      <a:pt x="54505" y="152282"/>
                      <a:pt x="43775" y="136187"/>
                    </a:cubicBezTo>
                    <a:cubicBezTo>
                      <a:pt x="42154" y="121595"/>
                      <a:pt x="44363" y="106043"/>
                      <a:pt x="38911" y="92412"/>
                    </a:cubicBezTo>
                    <a:cubicBezTo>
                      <a:pt x="37007" y="87652"/>
                      <a:pt x="27945" y="91173"/>
                      <a:pt x="24320" y="87548"/>
                    </a:cubicBezTo>
                    <a:cubicBezTo>
                      <a:pt x="20695" y="83923"/>
                      <a:pt x="21749" y="77542"/>
                      <a:pt x="19456" y="72957"/>
                    </a:cubicBezTo>
                    <a:cubicBezTo>
                      <a:pt x="16842" y="67729"/>
                      <a:pt x="12971" y="63230"/>
                      <a:pt x="9728" y="58366"/>
                    </a:cubicBezTo>
                    <a:cubicBezTo>
                      <a:pt x="4712" y="43319"/>
                      <a:pt x="0" y="31711"/>
                      <a:pt x="0" y="14591"/>
                    </a:cubicBezTo>
                    <a:cubicBezTo>
                      <a:pt x="0" y="9464"/>
                      <a:pt x="3243" y="4864"/>
                      <a:pt x="4864" y="0"/>
                    </a:cubicBezTo>
                    <a:cubicBezTo>
                      <a:pt x="9728" y="1621"/>
                      <a:pt x="14870" y="2570"/>
                      <a:pt x="19456" y="4863"/>
                    </a:cubicBezTo>
                    <a:cubicBezTo>
                      <a:pt x="24684" y="7477"/>
                      <a:pt x="28819" y="11977"/>
                      <a:pt x="34047" y="14591"/>
                    </a:cubicBezTo>
                    <a:cubicBezTo>
                      <a:pt x="44800" y="19968"/>
                      <a:pt x="38100" y="10538"/>
                      <a:pt x="38911" y="9727"/>
                    </a:cubicBezTo>
                    <a:close/>
                  </a:path>
                </a:pathLst>
              </a:custGeom>
              <a:solidFill>
                <a:srgbClr val="00B05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153" algn="l" rtl="0" fontAlgn="base">
                  <a:spcBef>
                    <a:spcPct val="0"/>
                  </a:spcBef>
                  <a:spcAft>
                    <a:spcPct val="0"/>
                  </a:spcAft>
                  <a:defRPr kern="1200">
                    <a:solidFill>
                      <a:schemeClr val="lt1"/>
                    </a:solidFill>
                    <a:latin typeface="+mn-lt"/>
                    <a:ea typeface="+mn-ea"/>
                    <a:cs typeface="+mn-cs"/>
                  </a:defRPr>
                </a:lvl2pPr>
                <a:lvl3pPr marL="914305" algn="l" rtl="0" fontAlgn="base">
                  <a:spcBef>
                    <a:spcPct val="0"/>
                  </a:spcBef>
                  <a:spcAft>
                    <a:spcPct val="0"/>
                  </a:spcAft>
                  <a:defRPr kern="1200">
                    <a:solidFill>
                      <a:schemeClr val="lt1"/>
                    </a:solidFill>
                    <a:latin typeface="+mn-lt"/>
                    <a:ea typeface="+mn-ea"/>
                    <a:cs typeface="+mn-cs"/>
                  </a:defRPr>
                </a:lvl3pPr>
                <a:lvl4pPr marL="1371458" algn="l" rtl="0" fontAlgn="base">
                  <a:spcBef>
                    <a:spcPct val="0"/>
                  </a:spcBef>
                  <a:spcAft>
                    <a:spcPct val="0"/>
                  </a:spcAft>
                  <a:defRPr kern="1200">
                    <a:solidFill>
                      <a:schemeClr val="lt1"/>
                    </a:solidFill>
                    <a:latin typeface="+mn-lt"/>
                    <a:ea typeface="+mn-ea"/>
                    <a:cs typeface="+mn-cs"/>
                  </a:defRPr>
                </a:lvl4pPr>
                <a:lvl5pPr marL="1828610" algn="l" rtl="0" fontAlgn="base">
                  <a:spcBef>
                    <a:spcPct val="0"/>
                  </a:spcBef>
                  <a:spcAft>
                    <a:spcPct val="0"/>
                  </a:spcAft>
                  <a:defRPr kern="1200">
                    <a:solidFill>
                      <a:schemeClr val="lt1"/>
                    </a:solidFill>
                    <a:latin typeface="+mn-lt"/>
                    <a:ea typeface="+mn-ea"/>
                    <a:cs typeface="+mn-cs"/>
                  </a:defRPr>
                </a:lvl5pPr>
                <a:lvl6pPr marL="2285763" algn="l" defTabSz="914305" rtl="0" eaLnBrk="1" latinLnBrk="0" hangingPunct="1">
                  <a:defRPr kern="1200">
                    <a:solidFill>
                      <a:schemeClr val="lt1"/>
                    </a:solidFill>
                    <a:latin typeface="+mn-lt"/>
                    <a:ea typeface="+mn-ea"/>
                    <a:cs typeface="+mn-cs"/>
                  </a:defRPr>
                </a:lvl6pPr>
                <a:lvl7pPr marL="2742915" algn="l" defTabSz="914305" rtl="0" eaLnBrk="1" latinLnBrk="0" hangingPunct="1">
                  <a:defRPr kern="1200">
                    <a:solidFill>
                      <a:schemeClr val="lt1"/>
                    </a:solidFill>
                    <a:latin typeface="+mn-lt"/>
                    <a:ea typeface="+mn-ea"/>
                    <a:cs typeface="+mn-cs"/>
                  </a:defRPr>
                </a:lvl7pPr>
                <a:lvl8pPr marL="3200068" algn="l" defTabSz="914305" rtl="0" eaLnBrk="1" latinLnBrk="0" hangingPunct="1">
                  <a:defRPr kern="1200">
                    <a:solidFill>
                      <a:schemeClr val="lt1"/>
                    </a:solidFill>
                    <a:latin typeface="+mn-lt"/>
                    <a:ea typeface="+mn-ea"/>
                    <a:cs typeface="+mn-cs"/>
                  </a:defRPr>
                </a:lvl8pPr>
                <a:lvl9pPr marL="3657220" algn="l" defTabSz="914305" rtl="0" eaLnBrk="1" latinLnBrk="0" hangingPunct="1">
                  <a:defRPr kern="1200">
                    <a:solidFill>
                      <a:schemeClr val="lt1"/>
                    </a:solidFill>
                    <a:latin typeface="+mn-lt"/>
                    <a:ea typeface="+mn-ea"/>
                    <a:cs typeface="+mn-cs"/>
                  </a:defRPr>
                </a:lvl9pPr>
              </a:lstStyle>
              <a:p>
                <a:pPr algn="ctr"/>
                <a:endParaRPr lang="en-US"/>
              </a:p>
            </p:txBody>
          </p:sp>
          <p:sp>
            <p:nvSpPr>
              <p:cNvPr id="87" name="Freeform 86"/>
              <p:cNvSpPr/>
              <p:nvPr/>
            </p:nvSpPr>
            <p:spPr>
              <a:xfrm>
                <a:off x="2191547" y="3559607"/>
                <a:ext cx="402500" cy="578796"/>
              </a:xfrm>
              <a:custGeom>
                <a:avLst/>
                <a:gdLst>
                  <a:gd name="connsiteX0" fmla="*/ 192113 w 402500"/>
                  <a:gd name="connsiteY0" fmla="*/ 4864 h 578796"/>
                  <a:gd name="connsiteX1" fmla="*/ 192113 w 402500"/>
                  <a:gd name="connsiteY1" fmla="*/ 4864 h 578796"/>
                  <a:gd name="connsiteX2" fmla="*/ 153202 w 402500"/>
                  <a:gd name="connsiteY2" fmla="*/ 29183 h 578796"/>
                  <a:gd name="connsiteX3" fmla="*/ 143474 w 402500"/>
                  <a:gd name="connsiteY3" fmla="*/ 58366 h 578796"/>
                  <a:gd name="connsiteX4" fmla="*/ 124019 w 402500"/>
                  <a:gd name="connsiteY4" fmla="*/ 87549 h 578796"/>
                  <a:gd name="connsiteX5" fmla="*/ 114291 w 402500"/>
                  <a:gd name="connsiteY5" fmla="*/ 102141 h 578796"/>
                  <a:gd name="connsiteX6" fmla="*/ 99700 w 402500"/>
                  <a:gd name="connsiteY6" fmla="*/ 107004 h 578796"/>
                  <a:gd name="connsiteX7" fmla="*/ 75381 w 402500"/>
                  <a:gd name="connsiteY7" fmla="*/ 145915 h 578796"/>
                  <a:gd name="connsiteX8" fmla="*/ 70517 w 402500"/>
                  <a:gd name="connsiteY8" fmla="*/ 160507 h 578796"/>
                  <a:gd name="connsiteX9" fmla="*/ 65653 w 402500"/>
                  <a:gd name="connsiteY9" fmla="*/ 175098 h 578796"/>
                  <a:gd name="connsiteX10" fmla="*/ 51062 w 402500"/>
                  <a:gd name="connsiteY10" fmla="*/ 184826 h 578796"/>
                  <a:gd name="connsiteX11" fmla="*/ 21879 w 402500"/>
                  <a:gd name="connsiteY11" fmla="*/ 194553 h 578796"/>
                  <a:gd name="connsiteX12" fmla="*/ 12151 w 402500"/>
                  <a:gd name="connsiteY12" fmla="*/ 209145 h 578796"/>
                  <a:gd name="connsiteX13" fmla="*/ 2423 w 402500"/>
                  <a:gd name="connsiteY13" fmla="*/ 238328 h 578796"/>
                  <a:gd name="connsiteX14" fmla="*/ 7287 w 402500"/>
                  <a:gd name="connsiteY14" fmla="*/ 286966 h 578796"/>
                  <a:gd name="connsiteX15" fmla="*/ 36470 w 402500"/>
                  <a:gd name="connsiteY15" fmla="*/ 306421 h 578796"/>
                  <a:gd name="connsiteX16" fmla="*/ 51062 w 402500"/>
                  <a:gd name="connsiteY16" fmla="*/ 316149 h 578796"/>
                  <a:gd name="connsiteX17" fmla="*/ 55926 w 402500"/>
                  <a:gd name="connsiteY17" fmla="*/ 330741 h 578796"/>
                  <a:gd name="connsiteX18" fmla="*/ 85108 w 402500"/>
                  <a:gd name="connsiteY18" fmla="*/ 340468 h 578796"/>
                  <a:gd name="connsiteX19" fmla="*/ 124019 w 402500"/>
                  <a:gd name="connsiteY19" fmla="*/ 335604 h 578796"/>
                  <a:gd name="connsiteX20" fmla="*/ 153202 w 402500"/>
                  <a:gd name="connsiteY20" fmla="*/ 325877 h 578796"/>
                  <a:gd name="connsiteX21" fmla="*/ 177521 w 402500"/>
                  <a:gd name="connsiteY21" fmla="*/ 330741 h 578796"/>
                  <a:gd name="connsiteX22" fmla="*/ 182385 w 402500"/>
                  <a:gd name="connsiteY22" fmla="*/ 369651 h 578796"/>
                  <a:gd name="connsiteX23" fmla="*/ 196977 w 402500"/>
                  <a:gd name="connsiteY23" fmla="*/ 398834 h 578796"/>
                  <a:gd name="connsiteX24" fmla="*/ 201840 w 402500"/>
                  <a:gd name="connsiteY24" fmla="*/ 510702 h 578796"/>
                  <a:gd name="connsiteX25" fmla="*/ 206704 w 402500"/>
                  <a:gd name="connsiteY25" fmla="*/ 525294 h 578796"/>
                  <a:gd name="connsiteX26" fmla="*/ 221296 w 402500"/>
                  <a:gd name="connsiteY26" fmla="*/ 535021 h 578796"/>
                  <a:gd name="connsiteX27" fmla="*/ 245615 w 402500"/>
                  <a:gd name="connsiteY27" fmla="*/ 554477 h 578796"/>
                  <a:gd name="connsiteX28" fmla="*/ 260206 w 402500"/>
                  <a:gd name="connsiteY28" fmla="*/ 569068 h 578796"/>
                  <a:gd name="connsiteX29" fmla="*/ 274798 w 402500"/>
                  <a:gd name="connsiteY29" fmla="*/ 578796 h 578796"/>
                  <a:gd name="connsiteX30" fmla="*/ 299117 w 402500"/>
                  <a:gd name="connsiteY30" fmla="*/ 573932 h 578796"/>
                  <a:gd name="connsiteX31" fmla="*/ 303981 w 402500"/>
                  <a:gd name="connsiteY31" fmla="*/ 559341 h 578796"/>
                  <a:gd name="connsiteX32" fmla="*/ 342891 w 402500"/>
                  <a:gd name="connsiteY32" fmla="*/ 515566 h 578796"/>
                  <a:gd name="connsiteX33" fmla="*/ 372074 w 402500"/>
                  <a:gd name="connsiteY33" fmla="*/ 505838 h 578796"/>
                  <a:gd name="connsiteX34" fmla="*/ 386666 w 402500"/>
                  <a:gd name="connsiteY34" fmla="*/ 500975 h 578796"/>
                  <a:gd name="connsiteX35" fmla="*/ 401257 w 402500"/>
                  <a:gd name="connsiteY35" fmla="*/ 486383 h 578796"/>
                  <a:gd name="connsiteX36" fmla="*/ 391530 w 402500"/>
                  <a:gd name="connsiteY36" fmla="*/ 418290 h 578796"/>
                  <a:gd name="connsiteX37" fmla="*/ 381802 w 402500"/>
                  <a:gd name="connsiteY37" fmla="*/ 403698 h 578796"/>
                  <a:gd name="connsiteX38" fmla="*/ 352619 w 402500"/>
                  <a:gd name="connsiteY38" fmla="*/ 389107 h 578796"/>
                  <a:gd name="connsiteX39" fmla="*/ 338028 w 402500"/>
                  <a:gd name="connsiteY39" fmla="*/ 379379 h 578796"/>
                  <a:gd name="connsiteX40" fmla="*/ 323436 w 402500"/>
                  <a:gd name="connsiteY40" fmla="*/ 374515 h 578796"/>
                  <a:gd name="connsiteX41" fmla="*/ 318572 w 402500"/>
                  <a:gd name="connsiteY41" fmla="*/ 359924 h 578796"/>
                  <a:gd name="connsiteX42" fmla="*/ 323436 w 402500"/>
                  <a:gd name="connsiteY42" fmla="*/ 321013 h 578796"/>
                  <a:gd name="connsiteX43" fmla="*/ 333164 w 402500"/>
                  <a:gd name="connsiteY43" fmla="*/ 306421 h 578796"/>
                  <a:gd name="connsiteX44" fmla="*/ 347755 w 402500"/>
                  <a:gd name="connsiteY44" fmla="*/ 277238 h 578796"/>
                  <a:gd name="connsiteX45" fmla="*/ 333164 w 402500"/>
                  <a:gd name="connsiteY45" fmla="*/ 214009 h 578796"/>
                  <a:gd name="connsiteX46" fmla="*/ 318572 w 402500"/>
                  <a:gd name="connsiteY46" fmla="*/ 209145 h 578796"/>
                  <a:gd name="connsiteX47" fmla="*/ 303981 w 402500"/>
                  <a:gd name="connsiteY47" fmla="*/ 199417 h 578796"/>
                  <a:gd name="connsiteX48" fmla="*/ 289389 w 402500"/>
                  <a:gd name="connsiteY48" fmla="*/ 170234 h 578796"/>
                  <a:gd name="connsiteX49" fmla="*/ 294253 w 402500"/>
                  <a:gd name="connsiteY49" fmla="*/ 150779 h 578796"/>
                  <a:gd name="connsiteX50" fmla="*/ 303981 w 402500"/>
                  <a:gd name="connsiteY50" fmla="*/ 121596 h 578796"/>
                  <a:gd name="connsiteX51" fmla="*/ 289389 w 402500"/>
                  <a:gd name="connsiteY51" fmla="*/ 48638 h 578796"/>
                  <a:gd name="connsiteX52" fmla="*/ 269934 w 402500"/>
                  <a:gd name="connsiteY52" fmla="*/ 19455 h 578796"/>
                  <a:gd name="connsiteX53" fmla="*/ 240751 w 402500"/>
                  <a:gd name="connsiteY53" fmla="*/ 0 h 578796"/>
                  <a:gd name="connsiteX54" fmla="*/ 192113 w 402500"/>
                  <a:gd name="connsiteY54" fmla="*/ 4864 h 578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02500" h="578796">
                    <a:moveTo>
                      <a:pt x="192113" y="4864"/>
                    </a:moveTo>
                    <a:lnTo>
                      <a:pt x="192113" y="4864"/>
                    </a:lnTo>
                    <a:cubicBezTo>
                      <a:pt x="179143" y="12970"/>
                      <a:pt x="163491" y="17866"/>
                      <a:pt x="153202" y="29183"/>
                    </a:cubicBezTo>
                    <a:cubicBezTo>
                      <a:pt x="146304" y="36770"/>
                      <a:pt x="149162" y="49834"/>
                      <a:pt x="143474" y="58366"/>
                    </a:cubicBezTo>
                    <a:lnTo>
                      <a:pt x="124019" y="87549"/>
                    </a:lnTo>
                    <a:cubicBezTo>
                      <a:pt x="120776" y="92413"/>
                      <a:pt x="119837" y="100293"/>
                      <a:pt x="114291" y="102141"/>
                    </a:cubicBezTo>
                    <a:lnTo>
                      <a:pt x="99700" y="107004"/>
                    </a:lnTo>
                    <a:cubicBezTo>
                      <a:pt x="76576" y="122420"/>
                      <a:pt x="86957" y="111186"/>
                      <a:pt x="75381" y="145915"/>
                    </a:cubicBezTo>
                    <a:lnTo>
                      <a:pt x="70517" y="160507"/>
                    </a:lnTo>
                    <a:cubicBezTo>
                      <a:pt x="68896" y="165371"/>
                      <a:pt x="69919" y="172254"/>
                      <a:pt x="65653" y="175098"/>
                    </a:cubicBezTo>
                    <a:cubicBezTo>
                      <a:pt x="60789" y="178341"/>
                      <a:pt x="56404" y="182452"/>
                      <a:pt x="51062" y="184826"/>
                    </a:cubicBezTo>
                    <a:cubicBezTo>
                      <a:pt x="41692" y="188990"/>
                      <a:pt x="21879" y="194553"/>
                      <a:pt x="21879" y="194553"/>
                    </a:cubicBezTo>
                    <a:cubicBezTo>
                      <a:pt x="18636" y="199417"/>
                      <a:pt x="14525" y="203803"/>
                      <a:pt x="12151" y="209145"/>
                    </a:cubicBezTo>
                    <a:cubicBezTo>
                      <a:pt x="7986" y="218515"/>
                      <a:pt x="2423" y="238328"/>
                      <a:pt x="2423" y="238328"/>
                    </a:cubicBezTo>
                    <a:cubicBezTo>
                      <a:pt x="4044" y="254541"/>
                      <a:pt x="0" y="272393"/>
                      <a:pt x="7287" y="286966"/>
                    </a:cubicBezTo>
                    <a:cubicBezTo>
                      <a:pt x="12515" y="297423"/>
                      <a:pt x="26742" y="299936"/>
                      <a:pt x="36470" y="306421"/>
                    </a:cubicBezTo>
                    <a:lnTo>
                      <a:pt x="51062" y="316149"/>
                    </a:lnTo>
                    <a:cubicBezTo>
                      <a:pt x="52683" y="321013"/>
                      <a:pt x="51754" y="327761"/>
                      <a:pt x="55926" y="330741"/>
                    </a:cubicBezTo>
                    <a:cubicBezTo>
                      <a:pt x="64270" y="336701"/>
                      <a:pt x="85108" y="340468"/>
                      <a:pt x="85108" y="340468"/>
                    </a:cubicBezTo>
                    <a:cubicBezTo>
                      <a:pt x="98078" y="338847"/>
                      <a:pt x="111238" y="338343"/>
                      <a:pt x="124019" y="335604"/>
                    </a:cubicBezTo>
                    <a:cubicBezTo>
                      <a:pt x="134045" y="333456"/>
                      <a:pt x="153202" y="325877"/>
                      <a:pt x="153202" y="325877"/>
                    </a:cubicBezTo>
                    <a:cubicBezTo>
                      <a:pt x="161308" y="327498"/>
                      <a:pt x="172935" y="323863"/>
                      <a:pt x="177521" y="330741"/>
                    </a:cubicBezTo>
                    <a:cubicBezTo>
                      <a:pt x="184772" y="341617"/>
                      <a:pt x="180047" y="356791"/>
                      <a:pt x="182385" y="369651"/>
                    </a:cubicBezTo>
                    <a:cubicBezTo>
                      <a:pt x="184902" y="383496"/>
                      <a:pt x="189188" y="387151"/>
                      <a:pt x="196977" y="398834"/>
                    </a:cubicBezTo>
                    <a:cubicBezTo>
                      <a:pt x="198598" y="436123"/>
                      <a:pt x="198978" y="473487"/>
                      <a:pt x="201840" y="510702"/>
                    </a:cubicBezTo>
                    <a:cubicBezTo>
                      <a:pt x="202233" y="515814"/>
                      <a:pt x="203501" y="521290"/>
                      <a:pt x="206704" y="525294"/>
                    </a:cubicBezTo>
                    <a:cubicBezTo>
                      <a:pt x="210356" y="529859"/>
                      <a:pt x="216432" y="531779"/>
                      <a:pt x="221296" y="535021"/>
                    </a:cubicBezTo>
                    <a:cubicBezTo>
                      <a:pt x="243049" y="567653"/>
                      <a:pt x="217424" y="535683"/>
                      <a:pt x="245615" y="554477"/>
                    </a:cubicBezTo>
                    <a:cubicBezTo>
                      <a:pt x="251338" y="558292"/>
                      <a:pt x="254922" y="564665"/>
                      <a:pt x="260206" y="569068"/>
                    </a:cubicBezTo>
                    <a:cubicBezTo>
                      <a:pt x="264697" y="572810"/>
                      <a:pt x="269934" y="575553"/>
                      <a:pt x="274798" y="578796"/>
                    </a:cubicBezTo>
                    <a:cubicBezTo>
                      <a:pt x="282904" y="577175"/>
                      <a:pt x="292239" y="578518"/>
                      <a:pt x="299117" y="573932"/>
                    </a:cubicBezTo>
                    <a:cubicBezTo>
                      <a:pt x="303383" y="571088"/>
                      <a:pt x="301688" y="563927"/>
                      <a:pt x="303981" y="559341"/>
                    </a:cubicBezTo>
                    <a:cubicBezTo>
                      <a:pt x="310470" y="546363"/>
                      <a:pt x="335153" y="518146"/>
                      <a:pt x="342891" y="515566"/>
                    </a:cubicBezTo>
                    <a:lnTo>
                      <a:pt x="372074" y="505838"/>
                    </a:lnTo>
                    <a:lnTo>
                      <a:pt x="386666" y="500975"/>
                    </a:lnTo>
                    <a:cubicBezTo>
                      <a:pt x="391530" y="496111"/>
                      <a:pt x="400284" y="493192"/>
                      <a:pt x="401257" y="486383"/>
                    </a:cubicBezTo>
                    <a:cubicBezTo>
                      <a:pt x="402500" y="477681"/>
                      <a:pt x="400176" y="435582"/>
                      <a:pt x="391530" y="418290"/>
                    </a:cubicBezTo>
                    <a:cubicBezTo>
                      <a:pt x="388916" y="413061"/>
                      <a:pt x="385936" y="407832"/>
                      <a:pt x="381802" y="403698"/>
                    </a:cubicBezTo>
                    <a:cubicBezTo>
                      <a:pt x="372372" y="394268"/>
                      <a:pt x="364489" y="393063"/>
                      <a:pt x="352619" y="389107"/>
                    </a:cubicBezTo>
                    <a:cubicBezTo>
                      <a:pt x="347755" y="385864"/>
                      <a:pt x="343256" y="381993"/>
                      <a:pt x="338028" y="379379"/>
                    </a:cubicBezTo>
                    <a:cubicBezTo>
                      <a:pt x="333442" y="377086"/>
                      <a:pt x="327062" y="378140"/>
                      <a:pt x="323436" y="374515"/>
                    </a:cubicBezTo>
                    <a:cubicBezTo>
                      <a:pt x="319811" y="370890"/>
                      <a:pt x="320193" y="364788"/>
                      <a:pt x="318572" y="359924"/>
                    </a:cubicBezTo>
                    <a:cubicBezTo>
                      <a:pt x="320193" y="346954"/>
                      <a:pt x="319997" y="333624"/>
                      <a:pt x="323436" y="321013"/>
                    </a:cubicBezTo>
                    <a:cubicBezTo>
                      <a:pt x="324974" y="315373"/>
                      <a:pt x="330550" y="311650"/>
                      <a:pt x="333164" y="306421"/>
                    </a:cubicBezTo>
                    <a:cubicBezTo>
                      <a:pt x="353306" y="266138"/>
                      <a:pt x="319872" y="319067"/>
                      <a:pt x="347755" y="277238"/>
                    </a:cubicBezTo>
                    <a:cubicBezTo>
                      <a:pt x="346290" y="262585"/>
                      <a:pt x="350501" y="227878"/>
                      <a:pt x="333164" y="214009"/>
                    </a:cubicBezTo>
                    <a:cubicBezTo>
                      <a:pt x="329160" y="210806"/>
                      <a:pt x="323436" y="210766"/>
                      <a:pt x="318572" y="209145"/>
                    </a:cubicBezTo>
                    <a:cubicBezTo>
                      <a:pt x="313708" y="205902"/>
                      <a:pt x="308114" y="203550"/>
                      <a:pt x="303981" y="199417"/>
                    </a:cubicBezTo>
                    <a:cubicBezTo>
                      <a:pt x="294551" y="189987"/>
                      <a:pt x="293345" y="182103"/>
                      <a:pt x="289389" y="170234"/>
                    </a:cubicBezTo>
                    <a:cubicBezTo>
                      <a:pt x="291010" y="163749"/>
                      <a:pt x="292332" y="157182"/>
                      <a:pt x="294253" y="150779"/>
                    </a:cubicBezTo>
                    <a:cubicBezTo>
                      <a:pt x="297200" y="140958"/>
                      <a:pt x="303981" y="121596"/>
                      <a:pt x="303981" y="121596"/>
                    </a:cubicBezTo>
                    <a:cubicBezTo>
                      <a:pt x="302100" y="104664"/>
                      <a:pt x="300886" y="65884"/>
                      <a:pt x="289389" y="48638"/>
                    </a:cubicBezTo>
                    <a:cubicBezTo>
                      <a:pt x="282904" y="38910"/>
                      <a:pt x="279662" y="25940"/>
                      <a:pt x="269934" y="19455"/>
                    </a:cubicBezTo>
                    <a:lnTo>
                      <a:pt x="240751" y="0"/>
                    </a:lnTo>
                    <a:cubicBezTo>
                      <a:pt x="166176" y="4972"/>
                      <a:pt x="200219" y="4053"/>
                      <a:pt x="192113" y="4864"/>
                    </a:cubicBezTo>
                    <a:close/>
                  </a:path>
                </a:pathLst>
              </a:custGeom>
              <a:solidFill>
                <a:srgbClr val="00B05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153" algn="l" rtl="0" fontAlgn="base">
                  <a:spcBef>
                    <a:spcPct val="0"/>
                  </a:spcBef>
                  <a:spcAft>
                    <a:spcPct val="0"/>
                  </a:spcAft>
                  <a:defRPr kern="1200">
                    <a:solidFill>
                      <a:schemeClr val="lt1"/>
                    </a:solidFill>
                    <a:latin typeface="+mn-lt"/>
                    <a:ea typeface="+mn-ea"/>
                    <a:cs typeface="+mn-cs"/>
                  </a:defRPr>
                </a:lvl2pPr>
                <a:lvl3pPr marL="914305" algn="l" rtl="0" fontAlgn="base">
                  <a:spcBef>
                    <a:spcPct val="0"/>
                  </a:spcBef>
                  <a:spcAft>
                    <a:spcPct val="0"/>
                  </a:spcAft>
                  <a:defRPr kern="1200">
                    <a:solidFill>
                      <a:schemeClr val="lt1"/>
                    </a:solidFill>
                    <a:latin typeface="+mn-lt"/>
                    <a:ea typeface="+mn-ea"/>
                    <a:cs typeface="+mn-cs"/>
                  </a:defRPr>
                </a:lvl3pPr>
                <a:lvl4pPr marL="1371458" algn="l" rtl="0" fontAlgn="base">
                  <a:spcBef>
                    <a:spcPct val="0"/>
                  </a:spcBef>
                  <a:spcAft>
                    <a:spcPct val="0"/>
                  </a:spcAft>
                  <a:defRPr kern="1200">
                    <a:solidFill>
                      <a:schemeClr val="lt1"/>
                    </a:solidFill>
                    <a:latin typeface="+mn-lt"/>
                    <a:ea typeface="+mn-ea"/>
                    <a:cs typeface="+mn-cs"/>
                  </a:defRPr>
                </a:lvl4pPr>
                <a:lvl5pPr marL="1828610" algn="l" rtl="0" fontAlgn="base">
                  <a:spcBef>
                    <a:spcPct val="0"/>
                  </a:spcBef>
                  <a:spcAft>
                    <a:spcPct val="0"/>
                  </a:spcAft>
                  <a:defRPr kern="1200">
                    <a:solidFill>
                      <a:schemeClr val="lt1"/>
                    </a:solidFill>
                    <a:latin typeface="+mn-lt"/>
                    <a:ea typeface="+mn-ea"/>
                    <a:cs typeface="+mn-cs"/>
                  </a:defRPr>
                </a:lvl5pPr>
                <a:lvl6pPr marL="2285763" algn="l" defTabSz="914305" rtl="0" eaLnBrk="1" latinLnBrk="0" hangingPunct="1">
                  <a:defRPr kern="1200">
                    <a:solidFill>
                      <a:schemeClr val="lt1"/>
                    </a:solidFill>
                    <a:latin typeface="+mn-lt"/>
                    <a:ea typeface="+mn-ea"/>
                    <a:cs typeface="+mn-cs"/>
                  </a:defRPr>
                </a:lvl6pPr>
                <a:lvl7pPr marL="2742915" algn="l" defTabSz="914305" rtl="0" eaLnBrk="1" latinLnBrk="0" hangingPunct="1">
                  <a:defRPr kern="1200">
                    <a:solidFill>
                      <a:schemeClr val="lt1"/>
                    </a:solidFill>
                    <a:latin typeface="+mn-lt"/>
                    <a:ea typeface="+mn-ea"/>
                    <a:cs typeface="+mn-cs"/>
                  </a:defRPr>
                </a:lvl7pPr>
                <a:lvl8pPr marL="3200068" algn="l" defTabSz="914305" rtl="0" eaLnBrk="1" latinLnBrk="0" hangingPunct="1">
                  <a:defRPr kern="1200">
                    <a:solidFill>
                      <a:schemeClr val="lt1"/>
                    </a:solidFill>
                    <a:latin typeface="+mn-lt"/>
                    <a:ea typeface="+mn-ea"/>
                    <a:cs typeface="+mn-cs"/>
                  </a:defRPr>
                </a:lvl8pPr>
                <a:lvl9pPr marL="3657220" algn="l" defTabSz="914305" rtl="0" eaLnBrk="1" latinLnBrk="0" hangingPunct="1">
                  <a:defRPr kern="1200">
                    <a:solidFill>
                      <a:schemeClr val="lt1"/>
                    </a:solidFill>
                    <a:latin typeface="+mn-lt"/>
                    <a:ea typeface="+mn-ea"/>
                    <a:cs typeface="+mn-cs"/>
                  </a:defRPr>
                </a:lvl9pPr>
              </a:lstStyle>
              <a:p>
                <a:pPr algn="ctr"/>
                <a:endParaRPr lang="en-US"/>
              </a:p>
            </p:txBody>
          </p:sp>
          <p:sp>
            <p:nvSpPr>
              <p:cNvPr id="88" name="Freeform 87"/>
              <p:cNvSpPr/>
              <p:nvPr/>
            </p:nvSpPr>
            <p:spPr>
              <a:xfrm>
                <a:off x="1746498" y="3938118"/>
                <a:ext cx="567607" cy="346200"/>
              </a:xfrm>
              <a:custGeom>
                <a:avLst/>
                <a:gdLst>
                  <a:gd name="connsiteX0" fmla="*/ 38911 w 567607"/>
                  <a:gd name="connsiteY0" fmla="*/ 49506 h 346200"/>
                  <a:gd name="connsiteX1" fmla="*/ 38911 w 567607"/>
                  <a:gd name="connsiteY1" fmla="*/ 49506 h 346200"/>
                  <a:gd name="connsiteX2" fmla="*/ 160506 w 567607"/>
                  <a:gd name="connsiteY2" fmla="*/ 49506 h 346200"/>
                  <a:gd name="connsiteX3" fmla="*/ 175098 w 567607"/>
                  <a:gd name="connsiteY3" fmla="*/ 44642 h 346200"/>
                  <a:gd name="connsiteX4" fmla="*/ 179962 w 567607"/>
                  <a:gd name="connsiteY4" fmla="*/ 30051 h 346200"/>
                  <a:gd name="connsiteX5" fmla="*/ 223736 w 567607"/>
                  <a:gd name="connsiteY5" fmla="*/ 10596 h 346200"/>
                  <a:gd name="connsiteX6" fmla="*/ 238328 w 567607"/>
                  <a:gd name="connsiteY6" fmla="*/ 5732 h 346200"/>
                  <a:gd name="connsiteX7" fmla="*/ 252919 w 567607"/>
                  <a:gd name="connsiteY7" fmla="*/ 868 h 346200"/>
                  <a:gd name="connsiteX8" fmla="*/ 282102 w 567607"/>
                  <a:gd name="connsiteY8" fmla="*/ 5732 h 346200"/>
                  <a:gd name="connsiteX9" fmla="*/ 301557 w 567607"/>
                  <a:gd name="connsiteY9" fmla="*/ 34915 h 346200"/>
                  <a:gd name="connsiteX10" fmla="*/ 398834 w 567607"/>
                  <a:gd name="connsiteY10" fmla="*/ 39779 h 346200"/>
                  <a:gd name="connsiteX11" fmla="*/ 423153 w 567607"/>
                  <a:gd name="connsiteY11" fmla="*/ 64098 h 346200"/>
                  <a:gd name="connsiteX12" fmla="*/ 442609 w 567607"/>
                  <a:gd name="connsiteY12" fmla="*/ 107872 h 346200"/>
                  <a:gd name="connsiteX13" fmla="*/ 457200 w 567607"/>
                  <a:gd name="connsiteY13" fmla="*/ 117600 h 346200"/>
                  <a:gd name="connsiteX14" fmla="*/ 471792 w 567607"/>
                  <a:gd name="connsiteY14" fmla="*/ 122464 h 346200"/>
                  <a:gd name="connsiteX15" fmla="*/ 481519 w 567607"/>
                  <a:gd name="connsiteY15" fmla="*/ 137055 h 346200"/>
                  <a:gd name="connsiteX16" fmla="*/ 476655 w 567607"/>
                  <a:gd name="connsiteY16" fmla="*/ 161374 h 346200"/>
                  <a:gd name="connsiteX17" fmla="*/ 457200 w 567607"/>
                  <a:gd name="connsiteY17" fmla="*/ 190557 h 346200"/>
                  <a:gd name="connsiteX18" fmla="*/ 462064 w 567607"/>
                  <a:gd name="connsiteY18" fmla="*/ 205149 h 346200"/>
                  <a:gd name="connsiteX19" fmla="*/ 491247 w 567607"/>
                  <a:gd name="connsiteY19" fmla="*/ 214876 h 346200"/>
                  <a:gd name="connsiteX20" fmla="*/ 510702 w 567607"/>
                  <a:gd name="connsiteY20" fmla="*/ 244059 h 346200"/>
                  <a:gd name="connsiteX21" fmla="*/ 515566 w 567607"/>
                  <a:gd name="connsiteY21" fmla="*/ 258651 h 346200"/>
                  <a:gd name="connsiteX22" fmla="*/ 530157 w 567607"/>
                  <a:gd name="connsiteY22" fmla="*/ 268379 h 346200"/>
                  <a:gd name="connsiteX23" fmla="*/ 559340 w 567607"/>
                  <a:gd name="connsiteY23" fmla="*/ 292698 h 346200"/>
                  <a:gd name="connsiteX24" fmla="*/ 539885 w 567607"/>
                  <a:gd name="connsiteY24" fmla="*/ 331608 h 346200"/>
                  <a:gd name="connsiteX25" fmla="*/ 510702 w 567607"/>
                  <a:gd name="connsiteY25" fmla="*/ 341336 h 346200"/>
                  <a:gd name="connsiteX26" fmla="*/ 496111 w 567607"/>
                  <a:gd name="connsiteY26" fmla="*/ 346200 h 346200"/>
                  <a:gd name="connsiteX27" fmla="*/ 481519 w 567607"/>
                  <a:gd name="connsiteY27" fmla="*/ 341336 h 346200"/>
                  <a:gd name="connsiteX28" fmla="*/ 462064 w 567607"/>
                  <a:gd name="connsiteY28" fmla="*/ 317017 h 346200"/>
                  <a:gd name="connsiteX29" fmla="*/ 423153 w 567607"/>
                  <a:gd name="connsiteY29" fmla="*/ 312153 h 346200"/>
                  <a:gd name="connsiteX30" fmla="*/ 428017 w 567607"/>
                  <a:gd name="connsiteY30" fmla="*/ 273242 h 346200"/>
                  <a:gd name="connsiteX31" fmla="*/ 423153 w 567607"/>
                  <a:gd name="connsiteY31" fmla="*/ 244059 h 346200"/>
                  <a:gd name="connsiteX32" fmla="*/ 398834 w 567607"/>
                  <a:gd name="connsiteY32" fmla="*/ 219740 h 346200"/>
                  <a:gd name="connsiteX33" fmla="*/ 384243 w 567607"/>
                  <a:gd name="connsiteY33" fmla="*/ 214876 h 346200"/>
                  <a:gd name="connsiteX34" fmla="*/ 369651 w 567607"/>
                  <a:gd name="connsiteY34" fmla="*/ 205149 h 346200"/>
                  <a:gd name="connsiteX35" fmla="*/ 345332 w 567607"/>
                  <a:gd name="connsiteY35" fmla="*/ 210013 h 346200"/>
                  <a:gd name="connsiteX36" fmla="*/ 330740 w 567607"/>
                  <a:gd name="connsiteY36" fmla="*/ 219740 h 346200"/>
                  <a:gd name="connsiteX37" fmla="*/ 316149 w 567607"/>
                  <a:gd name="connsiteY37" fmla="*/ 224604 h 346200"/>
                  <a:gd name="connsiteX38" fmla="*/ 301557 w 567607"/>
                  <a:gd name="connsiteY38" fmla="*/ 234332 h 346200"/>
                  <a:gd name="connsiteX39" fmla="*/ 272375 w 567607"/>
                  <a:gd name="connsiteY39" fmla="*/ 248923 h 346200"/>
                  <a:gd name="connsiteX40" fmla="*/ 257783 w 567607"/>
                  <a:gd name="connsiteY40" fmla="*/ 263515 h 346200"/>
                  <a:gd name="connsiteX41" fmla="*/ 238328 w 567607"/>
                  <a:gd name="connsiteY41" fmla="*/ 292698 h 346200"/>
                  <a:gd name="connsiteX42" fmla="*/ 209145 w 567607"/>
                  <a:gd name="connsiteY42" fmla="*/ 307289 h 346200"/>
                  <a:gd name="connsiteX43" fmla="*/ 199417 w 567607"/>
                  <a:gd name="connsiteY43" fmla="*/ 292698 h 346200"/>
                  <a:gd name="connsiteX44" fmla="*/ 194553 w 567607"/>
                  <a:gd name="connsiteY44" fmla="*/ 278106 h 346200"/>
                  <a:gd name="connsiteX45" fmla="*/ 179962 w 567607"/>
                  <a:gd name="connsiteY45" fmla="*/ 268379 h 346200"/>
                  <a:gd name="connsiteX46" fmla="*/ 97277 w 567607"/>
                  <a:gd name="connsiteY46" fmla="*/ 273242 h 346200"/>
                  <a:gd name="connsiteX47" fmla="*/ 82685 w 567607"/>
                  <a:gd name="connsiteY47" fmla="*/ 268379 h 346200"/>
                  <a:gd name="connsiteX48" fmla="*/ 68094 w 567607"/>
                  <a:gd name="connsiteY48" fmla="*/ 239196 h 346200"/>
                  <a:gd name="connsiteX49" fmla="*/ 48638 w 567607"/>
                  <a:gd name="connsiteY49" fmla="*/ 210013 h 346200"/>
                  <a:gd name="connsiteX50" fmla="*/ 38911 w 567607"/>
                  <a:gd name="connsiteY50" fmla="*/ 195421 h 346200"/>
                  <a:gd name="connsiteX51" fmla="*/ 19455 w 567607"/>
                  <a:gd name="connsiteY51" fmla="*/ 137055 h 346200"/>
                  <a:gd name="connsiteX52" fmla="*/ 14592 w 567607"/>
                  <a:gd name="connsiteY52" fmla="*/ 122464 h 346200"/>
                  <a:gd name="connsiteX53" fmla="*/ 0 w 567607"/>
                  <a:gd name="connsiteY53" fmla="*/ 112736 h 346200"/>
                  <a:gd name="connsiteX54" fmla="*/ 4864 w 567607"/>
                  <a:gd name="connsiteY54" fmla="*/ 88417 h 346200"/>
                  <a:gd name="connsiteX55" fmla="*/ 34047 w 567607"/>
                  <a:gd name="connsiteY55" fmla="*/ 68961 h 346200"/>
                  <a:gd name="connsiteX56" fmla="*/ 43775 w 567607"/>
                  <a:gd name="connsiteY56" fmla="*/ 54370 h 346200"/>
                  <a:gd name="connsiteX57" fmla="*/ 38911 w 567607"/>
                  <a:gd name="connsiteY57" fmla="*/ 49506 h 34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67607" h="346200">
                    <a:moveTo>
                      <a:pt x="38911" y="49506"/>
                    </a:moveTo>
                    <a:lnTo>
                      <a:pt x="38911" y="49506"/>
                    </a:lnTo>
                    <a:cubicBezTo>
                      <a:pt x="101577" y="53192"/>
                      <a:pt x="109855" y="58716"/>
                      <a:pt x="160506" y="49506"/>
                    </a:cubicBezTo>
                    <a:cubicBezTo>
                      <a:pt x="165550" y="48589"/>
                      <a:pt x="170234" y="46263"/>
                      <a:pt x="175098" y="44642"/>
                    </a:cubicBezTo>
                    <a:cubicBezTo>
                      <a:pt x="176719" y="39778"/>
                      <a:pt x="176759" y="34054"/>
                      <a:pt x="179962" y="30051"/>
                    </a:cubicBezTo>
                    <a:cubicBezTo>
                      <a:pt x="188372" y="19539"/>
                      <a:pt x="214816" y="13569"/>
                      <a:pt x="223736" y="10596"/>
                    </a:cubicBezTo>
                    <a:lnTo>
                      <a:pt x="238328" y="5732"/>
                    </a:lnTo>
                    <a:lnTo>
                      <a:pt x="252919" y="868"/>
                    </a:lnTo>
                    <a:cubicBezTo>
                      <a:pt x="262647" y="2489"/>
                      <a:pt x="274077" y="0"/>
                      <a:pt x="282102" y="5732"/>
                    </a:cubicBezTo>
                    <a:cubicBezTo>
                      <a:pt x="302566" y="20349"/>
                      <a:pt x="269002" y="30669"/>
                      <a:pt x="301557" y="34915"/>
                    </a:cubicBezTo>
                    <a:cubicBezTo>
                      <a:pt x="333750" y="39114"/>
                      <a:pt x="366408" y="38158"/>
                      <a:pt x="398834" y="39779"/>
                    </a:cubicBezTo>
                    <a:cubicBezTo>
                      <a:pt x="408924" y="46505"/>
                      <a:pt x="419550" y="50885"/>
                      <a:pt x="423153" y="64098"/>
                    </a:cubicBezTo>
                    <a:cubicBezTo>
                      <a:pt x="435802" y="110478"/>
                      <a:pt x="412813" y="97940"/>
                      <a:pt x="442609" y="107872"/>
                    </a:cubicBezTo>
                    <a:cubicBezTo>
                      <a:pt x="447473" y="111115"/>
                      <a:pt x="451972" y="114986"/>
                      <a:pt x="457200" y="117600"/>
                    </a:cubicBezTo>
                    <a:cubicBezTo>
                      <a:pt x="461786" y="119893"/>
                      <a:pt x="467788" y="119261"/>
                      <a:pt x="471792" y="122464"/>
                    </a:cubicBezTo>
                    <a:cubicBezTo>
                      <a:pt x="476356" y="126116"/>
                      <a:pt x="478277" y="132191"/>
                      <a:pt x="481519" y="137055"/>
                    </a:cubicBezTo>
                    <a:cubicBezTo>
                      <a:pt x="479898" y="145161"/>
                      <a:pt x="480076" y="153848"/>
                      <a:pt x="476655" y="161374"/>
                    </a:cubicBezTo>
                    <a:cubicBezTo>
                      <a:pt x="471817" y="172017"/>
                      <a:pt x="457200" y="190557"/>
                      <a:pt x="457200" y="190557"/>
                    </a:cubicBezTo>
                    <a:cubicBezTo>
                      <a:pt x="458821" y="195421"/>
                      <a:pt x="457892" y="202169"/>
                      <a:pt x="462064" y="205149"/>
                    </a:cubicBezTo>
                    <a:cubicBezTo>
                      <a:pt x="470408" y="211109"/>
                      <a:pt x="491247" y="214876"/>
                      <a:pt x="491247" y="214876"/>
                    </a:cubicBezTo>
                    <a:cubicBezTo>
                      <a:pt x="497732" y="224604"/>
                      <a:pt x="507005" y="232968"/>
                      <a:pt x="510702" y="244059"/>
                    </a:cubicBezTo>
                    <a:cubicBezTo>
                      <a:pt x="512323" y="248923"/>
                      <a:pt x="512363" y="254647"/>
                      <a:pt x="515566" y="258651"/>
                    </a:cubicBezTo>
                    <a:cubicBezTo>
                      <a:pt x="519218" y="263216"/>
                      <a:pt x="525666" y="264637"/>
                      <a:pt x="530157" y="268379"/>
                    </a:cubicBezTo>
                    <a:cubicBezTo>
                      <a:pt x="567607" y="299587"/>
                      <a:pt x="523114" y="268545"/>
                      <a:pt x="559340" y="292698"/>
                    </a:cubicBezTo>
                    <a:cubicBezTo>
                      <a:pt x="555054" y="318419"/>
                      <a:pt x="561771" y="321881"/>
                      <a:pt x="539885" y="331608"/>
                    </a:cubicBezTo>
                    <a:cubicBezTo>
                      <a:pt x="530515" y="335772"/>
                      <a:pt x="520430" y="338093"/>
                      <a:pt x="510702" y="341336"/>
                    </a:cubicBezTo>
                    <a:lnTo>
                      <a:pt x="496111" y="346200"/>
                    </a:lnTo>
                    <a:cubicBezTo>
                      <a:pt x="491247" y="344579"/>
                      <a:pt x="485144" y="344961"/>
                      <a:pt x="481519" y="341336"/>
                    </a:cubicBezTo>
                    <a:cubicBezTo>
                      <a:pt x="465306" y="325123"/>
                      <a:pt x="491752" y="325114"/>
                      <a:pt x="462064" y="317017"/>
                    </a:cubicBezTo>
                    <a:cubicBezTo>
                      <a:pt x="449453" y="313578"/>
                      <a:pt x="436123" y="313774"/>
                      <a:pt x="423153" y="312153"/>
                    </a:cubicBezTo>
                    <a:cubicBezTo>
                      <a:pt x="424774" y="299183"/>
                      <a:pt x="428017" y="286313"/>
                      <a:pt x="428017" y="273242"/>
                    </a:cubicBezTo>
                    <a:cubicBezTo>
                      <a:pt x="428017" y="263380"/>
                      <a:pt x="426272" y="253415"/>
                      <a:pt x="423153" y="244059"/>
                    </a:cubicBezTo>
                    <a:cubicBezTo>
                      <a:pt x="419262" y="232385"/>
                      <a:pt x="409210" y="224928"/>
                      <a:pt x="398834" y="219740"/>
                    </a:cubicBezTo>
                    <a:cubicBezTo>
                      <a:pt x="394248" y="217447"/>
                      <a:pt x="388829" y="217169"/>
                      <a:pt x="384243" y="214876"/>
                    </a:cubicBezTo>
                    <a:cubicBezTo>
                      <a:pt x="379014" y="212262"/>
                      <a:pt x="374515" y="208391"/>
                      <a:pt x="369651" y="205149"/>
                    </a:cubicBezTo>
                    <a:cubicBezTo>
                      <a:pt x="361545" y="206770"/>
                      <a:pt x="353073" y="207110"/>
                      <a:pt x="345332" y="210013"/>
                    </a:cubicBezTo>
                    <a:cubicBezTo>
                      <a:pt x="339859" y="212065"/>
                      <a:pt x="335969" y="217126"/>
                      <a:pt x="330740" y="219740"/>
                    </a:cubicBezTo>
                    <a:cubicBezTo>
                      <a:pt x="326154" y="222033"/>
                      <a:pt x="320735" y="222311"/>
                      <a:pt x="316149" y="224604"/>
                    </a:cubicBezTo>
                    <a:cubicBezTo>
                      <a:pt x="310920" y="227218"/>
                      <a:pt x="306786" y="231718"/>
                      <a:pt x="301557" y="234332"/>
                    </a:cubicBezTo>
                    <a:cubicBezTo>
                      <a:pt x="279623" y="245299"/>
                      <a:pt x="293281" y="231501"/>
                      <a:pt x="272375" y="248923"/>
                    </a:cubicBezTo>
                    <a:cubicBezTo>
                      <a:pt x="267091" y="253327"/>
                      <a:pt x="262006" y="258085"/>
                      <a:pt x="257783" y="263515"/>
                    </a:cubicBezTo>
                    <a:cubicBezTo>
                      <a:pt x="250605" y="272743"/>
                      <a:pt x="248056" y="286213"/>
                      <a:pt x="238328" y="292698"/>
                    </a:cubicBezTo>
                    <a:cubicBezTo>
                      <a:pt x="219470" y="305269"/>
                      <a:pt x="229282" y="300576"/>
                      <a:pt x="209145" y="307289"/>
                    </a:cubicBezTo>
                    <a:cubicBezTo>
                      <a:pt x="205902" y="302425"/>
                      <a:pt x="202031" y="297926"/>
                      <a:pt x="199417" y="292698"/>
                    </a:cubicBezTo>
                    <a:cubicBezTo>
                      <a:pt x="197124" y="288112"/>
                      <a:pt x="197756" y="282110"/>
                      <a:pt x="194553" y="278106"/>
                    </a:cubicBezTo>
                    <a:cubicBezTo>
                      <a:pt x="190901" y="273542"/>
                      <a:pt x="184826" y="271621"/>
                      <a:pt x="179962" y="268379"/>
                    </a:cubicBezTo>
                    <a:cubicBezTo>
                      <a:pt x="133790" y="283769"/>
                      <a:pt x="160991" y="279034"/>
                      <a:pt x="97277" y="273242"/>
                    </a:cubicBezTo>
                    <a:cubicBezTo>
                      <a:pt x="92413" y="271621"/>
                      <a:pt x="86689" y="271582"/>
                      <a:pt x="82685" y="268379"/>
                    </a:cubicBezTo>
                    <a:cubicBezTo>
                      <a:pt x="69727" y="258013"/>
                      <a:pt x="75144" y="251885"/>
                      <a:pt x="68094" y="239196"/>
                    </a:cubicBezTo>
                    <a:cubicBezTo>
                      <a:pt x="62416" y="228976"/>
                      <a:pt x="55123" y="219741"/>
                      <a:pt x="48638" y="210013"/>
                    </a:cubicBezTo>
                    <a:cubicBezTo>
                      <a:pt x="45395" y="205149"/>
                      <a:pt x="40760" y="200967"/>
                      <a:pt x="38911" y="195421"/>
                    </a:cubicBezTo>
                    <a:lnTo>
                      <a:pt x="19455" y="137055"/>
                    </a:lnTo>
                    <a:cubicBezTo>
                      <a:pt x="17834" y="132191"/>
                      <a:pt x="18858" y="125308"/>
                      <a:pt x="14592" y="122464"/>
                    </a:cubicBezTo>
                    <a:lnTo>
                      <a:pt x="0" y="112736"/>
                    </a:lnTo>
                    <a:cubicBezTo>
                      <a:pt x="1621" y="104630"/>
                      <a:pt x="1167" y="95811"/>
                      <a:pt x="4864" y="88417"/>
                    </a:cubicBezTo>
                    <a:cubicBezTo>
                      <a:pt x="12151" y="73843"/>
                      <a:pt x="21076" y="73285"/>
                      <a:pt x="34047" y="68961"/>
                    </a:cubicBezTo>
                    <a:cubicBezTo>
                      <a:pt x="37290" y="64097"/>
                      <a:pt x="39642" y="58503"/>
                      <a:pt x="43775" y="54370"/>
                    </a:cubicBezTo>
                    <a:lnTo>
                      <a:pt x="38911" y="49506"/>
                    </a:lnTo>
                    <a:close/>
                  </a:path>
                </a:pathLst>
              </a:custGeom>
              <a:solidFill>
                <a:srgbClr val="00B05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153" algn="l" rtl="0" fontAlgn="base">
                  <a:spcBef>
                    <a:spcPct val="0"/>
                  </a:spcBef>
                  <a:spcAft>
                    <a:spcPct val="0"/>
                  </a:spcAft>
                  <a:defRPr kern="1200">
                    <a:solidFill>
                      <a:schemeClr val="lt1"/>
                    </a:solidFill>
                    <a:latin typeface="+mn-lt"/>
                    <a:ea typeface="+mn-ea"/>
                    <a:cs typeface="+mn-cs"/>
                  </a:defRPr>
                </a:lvl2pPr>
                <a:lvl3pPr marL="914305" algn="l" rtl="0" fontAlgn="base">
                  <a:spcBef>
                    <a:spcPct val="0"/>
                  </a:spcBef>
                  <a:spcAft>
                    <a:spcPct val="0"/>
                  </a:spcAft>
                  <a:defRPr kern="1200">
                    <a:solidFill>
                      <a:schemeClr val="lt1"/>
                    </a:solidFill>
                    <a:latin typeface="+mn-lt"/>
                    <a:ea typeface="+mn-ea"/>
                    <a:cs typeface="+mn-cs"/>
                  </a:defRPr>
                </a:lvl3pPr>
                <a:lvl4pPr marL="1371458" algn="l" rtl="0" fontAlgn="base">
                  <a:spcBef>
                    <a:spcPct val="0"/>
                  </a:spcBef>
                  <a:spcAft>
                    <a:spcPct val="0"/>
                  </a:spcAft>
                  <a:defRPr kern="1200">
                    <a:solidFill>
                      <a:schemeClr val="lt1"/>
                    </a:solidFill>
                    <a:latin typeface="+mn-lt"/>
                    <a:ea typeface="+mn-ea"/>
                    <a:cs typeface="+mn-cs"/>
                  </a:defRPr>
                </a:lvl4pPr>
                <a:lvl5pPr marL="1828610" algn="l" rtl="0" fontAlgn="base">
                  <a:spcBef>
                    <a:spcPct val="0"/>
                  </a:spcBef>
                  <a:spcAft>
                    <a:spcPct val="0"/>
                  </a:spcAft>
                  <a:defRPr kern="1200">
                    <a:solidFill>
                      <a:schemeClr val="lt1"/>
                    </a:solidFill>
                    <a:latin typeface="+mn-lt"/>
                    <a:ea typeface="+mn-ea"/>
                    <a:cs typeface="+mn-cs"/>
                  </a:defRPr>
                </a:lvl5pPr>
                <a:lvl6pPr marL="2285763" algn="l" defTabSz="914305" rtl="0" eaLnBrk="1" latinLnBrk="0" hangingPunct="1">
                  <a:defRPr kern="1200">
                    <a:solidFill>
                      <a:schemeClr val="lt1"/>
                    </a:solidFill>
                    <a:latin typeface="+mn-lt"/>
                    <a:ea typeface="+mn-ea"/>
                    <a:cs typeface="+mn-cs"/>
                  </a:defRPr>
                </a:lvl6pPr>
                <a:lvl7pPr marL="2742915" algn="l" defTabSz="914305" rtl="0" eaLnBrk="1" latinLnBrk="0" hangingPunct="1">
                  <a:defRPr kern="1200">
                    <a:solidFill>
                      <a:schemeClr val="lt1"/>
                    </a:solidFill>
                    <a:latin typeface="+mn-lt"/>
                    <a:ea typeface="+mn-ea"/>
                    <a:cs typeface="+mn-cs"/>
                  </a:defRPr>
                </a:lvl7pPr>
                <a:lvl8pPr marL="3200068" algn="l" defTabSz="914305" rtl="0" eaLnBrk="1" latinLnBrk="0" hangingPunct="1">
                  <a:defRPr kern="1200">
                    <a:solidFill>
                      <a:schemeClr val="lt1"/>
                    </a:solidFill>
                    <a:latin typeface="+mn-lt"/>
                    <a:ea typeface="+mn-ea"/>
                    <a:cs typeface="+mn-cs"/>
                  </a:defRPr>
                </a:lvl8pPr>
                <a:lvl9pPr marL="3657220" algn="l" defTabSz="914305" rtl="0" eaLnBrk="1" latinLnBrk="0" hangingPunct="1">
                  <a:defRPr kern="1200">
                    <a:solidFill>
                      <a:schemeClr val="lt1"/>
                    </a:solidFill>
                    <a:latin typeface="+mn-lt"/>
                    <a:ea typeface="+mn-ea"/>
                    <a:cs typeface="+mn-cs"/>
                  </a:defRPr>
                </a:lvl9pPr>
              </a:lstStyle>
              <a:p>
                <a:pPr algn="ctr"/>
                <a:endParaRPr lang="en-US"/>
              </a:p>
            </p:txBody>
          </p:sp>
        </p:grpSp>
        <p:pic>
          <p:nvPicPr>
            <p:cNvPr id="84" name="Picture 83"/>
            <p:cNvPicPr>
              <a:picLocks noChangeAspect="1" noChangeArrowheads="1"/>
            </p:cNvPicPr>
            <p:nvPr/>
          </p:nvPicPr>
          <p:blipFill>
            <a:blip r:embed="rId13" cstate="print"/>
            <a:srcRect/>
            <a:stretch>
              <a:fillRect/>
            </a:stretch>
          </p:blipFill>
          <p:spPr bwMode="auto">
            <a:xfrm rot="17295564">
              <a:off x="2757134" y="3724734"/>
              <a:ext cx="238125" cy="585784"/>
            </a:xfrm>
            <a:prstGeom prst="rect">
              <a:avLst/>
            </a:prstGeom>
            <a:noFill/>
          </p:spPr>
        </p:pic>
      </p:grpSp>
      <p:sp>
        <p:nvSpPr>
          <p:cNvPr id="75" name="TextBox 74"/>
          <p:cNvSpPr txBox="1"/>
          <p:nvPr/>
        </p:nvSpPr>
        <p:spPr>
          <a:xfrm>
            <a:off x="1477448" y="3483793"/>
            <a:ext cx="2453116" cy="584776"/>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153" algn="l" rtl="0" fontAlgn="base">
              <a:spcBef>
                <a:spcPct val="0"/>
              </a:spcBef>
              <a:spcAft>
                <a:spcPct val="0"/>
              </a:spcAft>
              <a:defRPr kern="1200">
                <a:solidFill>
                  <a:schemeClr val="tx1"/>
                </a:solidFill>
                <a:latin typeface="Arial" charset="0"/>
                <a:ea typeface="+mn-ea"/>
                <a:cs typeface="+mn-cs"/>
              </a:defRPr>
            </a:lvl2pPr>
            <a:lvl3pPr marL="914305" algn="l" rtl="0" fontAlgn="base">
              <a:spcBef>
                <a:spcPct val="0"/>
              </a:spcBef>
              <a:spcAft>
                <a:spcPct val="0"/>
              </a:spcAft>
              <a:defRPr kern="1200">
                <a:solidFill>
                  <a:schemeClr val="tx1"/>
                </a:solidFill>
                <a:latin typeface="Arial" charset="0"/>
                <a:ea typeface="+mn-ea"/>
                <a:cs typeface="+mn-cs"/>
              </a:defRPr>
            </a:lvl3pPr>
            <a:lvl4pPr marL="1371458" algn="l" rtl="0" fontAlgn="base">
              <a:spcBef>
                <a:spcPct val="0"/>
              </a:spcBef>
              <a:spcAft>
                <a:spcPct val="0"/>
              </a:spcAft>
              <a:defRPr kern="1200">
                <a:solidFill>
                  <a:schemeClr val="tx1"/>
                </a:solidFill>
                <a:latin typeface="Arial" charset="0"/>
                <a:ea typeface="+mn-ea"/>
                <a:cs typeface="+mn-cs"/>
              </a:defRPr>
            </a:lvl4pPr>
            <a:lvl5pPr marL="1828610" algn="l" rtl="0" fontAlgn="base">
              <a:spcBef>
                <a:spcPct val="0"/>
              </a:spcBef>
              <a:spcAft>
                <a:spcPct val="0"/>
              </a:spcAft>
              <a:defRPr kern="1200">
                <a:solidFill>
                  <a:schemeClr val="tx1"/>
                </a:solidFill>
                <a:latin typeface="Arial" charset="0"/>
                <a:ea typeface="+mn-ea"/>
                <a:cs typeface="+mn-cs"/>
              </a:defRPr>
            </a:lvl5pPr>
            <a:lvl6pPr marL="2285763" algn="l" defTabSz="914305" rtl="0" eaLnBrk="1" latinLnBrk="0" hangingPunct="1">
              <a:defRPr kern="1200">
                <a:solidFill>
                  <a:schemeClr val="tx1"/>
                </a:solidFill>
                <a:latin typeface="Arial" charset="0"/>
                <a:ea typeface="+mn-ea"/>
                <a:cs typeface="+mn-cs"/>
              </a:defRPr>
            </a:lvl6pPr>
            <a:lvl7pPr marL="2742915" algn="l" defTabSz="914305" rtl="0" eaLnBrk="1" latinLnBrk="0" hangingPunct="1">
              <a:defRPr kern="1200">
                <a:solidFill>
                  <a:schemeClr val="tx1"/>
                </a:solidFill>
                <a:latin typeface="Arial" charset="0"/>
                <a:ea typeface="+mn-ea"/>
                <a:cs typeface="+mn-cs"/>
              </a:defRPr>
            </a:lvl7pPr>
            <a:lvl8pPr marL="3200068" algn="l" defTabSz="914305" rtl="0" eaLnBrk="1" latinLnBrk="0" hangingPunct="1">
              <a:defRPr kern="1200">
                <a:solidFill>
                  <a:schemeClr val="tx1"/>
                </a:solidFill>
                <a:latin typeface="Arial" charset="0"/>
                <a:ea typeface="+mn-ea"/>
                <a:cs typeface="+mn-cs"/>
              </a:defRPr>
            </a:lvl8pPr>
            <a:lvl9pPr marL="3657220" algn="l" defTabSz="914305" rtl="0" eaLnBrk="1" latinLnBrk="0" hangingPunct="1">
              <a:defRPr kern="1200">
                <a:solidFill>
                  <a:schemeClr val="tx1"/>
                </a:solidFill>
                <a:latin typeface="Arial" charset="0"/>
                <a:ea typeface="+mn-ea"/>
                <a:cs typeface="+mn-cs"/>
              </a:defRPr>
            </a:lvl9pPr>
          </a:lstStyle>
          <a:p>
            <a:pPr algn="ctr"/>
            <a:r>
              <a:rPr lang="en-US" sz="1600" dirty="0"/>
              <a:t>B</a:t>
            </a:r>
            <a:r>
              <a:rPr lang="en-US" sz="1600" b="1" dirty="0" smtClean="0"/>
              <a:t>inding site</a:t>
            </a:r>
            <a:endParaRPr lang="en-US" sz="1600" b="1" dirty="0" smtClean="0"/>
          </a:p>
          <a:p>
            <a:pPr algn="ctr"/>
            <a:r>
              <a:rPr lang="en-US" sz="1600" b="1" dirty="0" smtClean="0"/>
              <a:t>identification algorithm</a:t>
            </a:r>
            <a:endParaRPr lang="en-US" sz="1600" b="1" dirty="0"/>
          </a:p>
        </p:txBody>
      </p:sp>
      <p:sp>
        <p:nvSpPr>
          <p:cNvPr id="77" name="Down Arrow 76"/>
          <p:cNvSpPr/>
          <p:nvPr/>
        </p:nvSpPr>
        <p:spPr>
          <a:xfrm>
            <a:off x="2593731" y="3168812"/>
            <a:ext cx="283916" cy="359028"/>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153" algn="l" rtl="0" fontAlgn="base">
              <a:spcBef>
                <a:spcPct val="0"/>
              </a:spcBef>
              <a:spcAft>
                <a:spcPct val="0"/>
              </a:spcAft>
              <a:defRPr kern="1200">
                <a:solidFill>
                  <a:schemeClr val="lt1"/>
                </a:solidFill>
                <a:latin typeface="+mn-lt"/>
                <a:ea typeface="+mn-ea"/>
                <a:cs typeface="+mn-cs"/>
              </a:defRPr>
            </a:lvl2pPr>
            <a:lvl3pPr marL="914305" algn="l" rtl="0" fontAlgn="base">
              <a:spcBef>
                <a:spcPct val="0"/>
              </a:spcBef>
              <a:spcAft>
                <a:spcPct val="0"/>
              </a:spcAft>
              <a:defRPr kern="1200">
                <a:solidFill>
                  <a:schemeClr val="lt1"/>
                </a:solidFill>
                <a:latin typeface="+mn-lt"/>
                <a:ea typeface="+mn-ea"/>
                <a:cs typeface="+mn-cs"/>
              </a:defRPr>
            </a:lvl3pPr>
            <a:lvl4pPr marL="1371458" algn="l" rtl="0" fontAlgn="base">
              <a:spcBef>
                <a:spcPct val="0"/>
              </a:spcBef>
              <a:spcAft>
                <a:spcPct val="0"/>
              </a:spcAft>
              <a:defRPr kern="1200">
                <a:solidFill>
                  <a:schemeClr val="lt1"/>
                </a:solidFill>
                <a:latin typeface="+mn-lt"/>
                <a:ea typeface="+mn-ea"/>
                <a:cs typeface="+mn-cs"/>
              </a:defRPr>
            </a:lvl4pPr>
            <a:lvl5pPr marL="1828610" algn="l" rtl="0" fontAlgn="base">
              <a:spcBef>
                <a:spcPct val="0"/>
              </a:spcBef>
              <a:spcAft>
                <a:spcPct val="0"/>
              </a:spcAft>
              <a:defRPr kern="1200">
                <a:solidFill>
                  <a:schemeClr val="lt1"/>
                </a:solidFill>
                <a:latin typeface="+mn-lt"/>
                <a:ea typeface="+mn-ea"/>
                <a:cs typeface="+mn-cs"/>
              </a:defRPr>
            </a:lvl5pPr>
            <a:lvl6pPr marL="2285763" algn="l" defTabSz="914305" rtl="0" eaLnBrk="1" latinLnBrk="0" hangingPunct="1">
              <a:defRPr kern="1200">
                <a:solidFill>
                  <a:schemeClr val="lt1"/>
                </a:solidFill>
                <a:latin typeface="+mn-lt"/>
                <a:ea typeface="+mn-ea"/>
                <a:cs typeface="+mn-cs"/>
              </a:defRPr>
            </a:lvl6pPr>
            <a:lvl7pPr marL="2742915" algn="l" defTabSz="914305" rtl="0" eaLnBrk="1" latinLnBrk="0" hangingPunct="1">
              <a:defRPr kern="1200">
                <a:solidFill>
                  <a:schemeClr val="lt1"/>
                </a:solidFill>
                <a:latin typeface="+mn-lt"/>
                <a:ea typeface="+mn-ea"/>
                <a:cs typeface="+mn-cs"/>
              </a:defRPr>
            </a:lvl7pPr>
            <a:lvl8pPr marL="3200068" algn="l" defTabSz="914305" rtl="0" eaLnBrk="1" latinLnBrk="0" hangingPunct="1">
              <a:defRPr kern="1200">
                <a:solidFill>
                  <a:schemeClr val="lt1"/>
                </a:solidFill>
                <a:latin typeface="+mn-lt"/>
                <a:ea typeface="+mn-ea"/>
                <a:cs typeface="+mn-cs"/>
              </a:defRPr>
            </a:lvl8pPr>
            <a:lvl9pPr marL="3657220" algn="l" defTabSz="914305" rtl="0" eaLnBrk="1" latinLnBrk="0" hangingPunct="1">
              <a:defRPr kern="1200">
                <a:solidFill>
                  <a:schemeClr val="lt1"/>
                </a:solidFill>
                <a:latin typeface="+mn-lt"/>
                <a:ea typeface="+mn-ea"/>
                <a:cs typeface="+mn-cs"/>
              </a:defRPr>
            </a:lvl9pPr>
          </a:lstStyle>
          <a:p>
            <a:pPr algn="ctr"/>
            <a:endParaRPr lang="el-GR"/>
          </a:p>
        </p:txBody>
      </p:sp>
      <p:sp>
        <p:nvSpPr>
          <p:cNvPr id="81" name="Down Arrow 80"/>
          <p:cNvSpPr/>
          <p:nvPr/>
        </p:nvSpPr>
        <p:spPr>
          <a:xfrm>
            <a:off x="2580164" y="5337782"/>
            <a:ext cx="283916" cy="359028"/>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153" algn="l" rtl="0" fontAlgn="base">
              <a:spcBef>
                <a:spcPct val="0"/>
              </a:spcBef>
              <a:spcAft>
                <a:spcPct val="0"/>
              </a:spcAft>
              <a:defRPr kern="1200">
                <a:solidFill>
                  <a:schemeClr val="lt1"/>
                </a:solidFill>
                <a:latin typeface="+mn-lt"/>
                <a:ea typeface="+mn-ea"/>
                <a:cs typeface="+mn-cs"/>
              </a:defRPr>
            </a:lvl2pPr>
            <a:lvl3pPr marL="914305" algn="l" rtl="0" fontAlgn="base">
              <a:spcBef>
                <a:spcPct val="0"/>
              </a:spcBef>
              <a:spcAft>
                <a:spcPct val="0"/>
              </a:spcAft>
              <a:defRPr kern="1200">
                <a:solidFill>
                  <a:schemeClr val="lt1"/>
                </a:solidFill>
                <a:latin typeface="+mn-lt"/>
                <a:ea typeface="+mn-ea"/>
                <a:cs typeface="+mn-cs"/>
              </a:defRPr>
            </a:lvl3pPr>
            <a:lvl4pPr marL="1371458" algn="l" rtl="0" fontAlgn="base">
              <a:spcBef>
                <a:spcPct val="0"/>
              </a:spcBef>
              <a:spcAft>
                <a:spcPct val="0"/>
              </a:spcAft>
              <a:defRPr kern="1200">
                <a:solidFill>
                  <a:schemeClr val="lt1"/>
                </a:solidFill>
                <a:latin typeface="+mn-lt"/>
                <a:ea typeface="+mn-ea"/>
                <a:cs typeface="+mn-cs"/>
              </a:defRPr>
            </a:lvl4pPr>
            <a:lvl5pPr marL="1828610" algn="l" rtl="0" fontAlgn="base">
              <a:spcBef>
                <a:spcPct val="0"/>
              </a:spcBef>
              <a:spcAft>
                <a:spcPct val="0"/>
              </a:spcAft>
              <a:defRPr kern="1200">
                <a:solidFill>
                  <a:schemeClr val="lt1"/>
                </a:solidFill>
                <a:latin typeface="+mn-lt"/>
                <a:ea typeface="+mn-ea"/>
                <a:cs typeface="+mn-cs"/>
              </a:defRPr>
            </a:lvl5pPr>
            <a:lvl6pPr marL="2285763" algn="l" defTabSz="914305" rtl="0" eaLnBrk="1" latinLnBrk="0" hangingPunct="1">
              <a:defRPr kern="1200">
                <a:solidFill>
                  <a:schemeClr val="lt1"/>
                </a:solidFill>
                <a:latin typeface="+mn-lt"/>
                <a:ea typeface="+mn-ea"/>
                <a:cs typeface="+mn-cs"/>
              </a:defRPr>
            </a:lvl6pPr>
            <a:lvl7pPr marL="2742915" algn="l" defTabSz="914305" rtl="0" eaLnBrk="1" latinLnBrk="0" hangingPunct="1">
              <a:defRPr kern="1200">
                <a:solidFill>
                  <a:schemeClr val="lt1"/>
                </a:solidFill>
                <a:latin typeface="+mn-lt"/>
                <a:ea typeface="+mn-ea"/>
                <a:cs typeface="+mn-cs"/>
              </a:defRPr>
            </a:lvl7pPr>
            <a:lvl8pPr marL="3200068" algn="l" defTabSz="914305" rtl="0" eaLnBrk="1" latinLnBrk="0" hangingPunct="1">
              <a:defRPr kern="1200">
                <a:solidFill>
                  <a:schemeClr val="lt1"/>
                </a:solidFill>
                <a:latin typeface="+mn-lt"/>
                <a:ea typeface="+mn-ea"/>
                <a:cs typeface="+mn-cs"/>
              </a:defRPr>
            </a:lvl8pPr>
            <a:lvl9pPr marL="3657220" algn="l" defTabSz="914305" rtl="0" eaLnBrk="1" latinLnBrk="0" hangingPunct="1">
              <a:defRPr kern="1200">
                <a:solidFill>
                  <a:schemeClr val="lt1"/>
                </a:solidFill>
                <a:latin typeface="+mn-lt"/>
                <a:ea typeface="+mn-ea"/>
                <a:cs typeface="+mn-cs"/>
              </a:defRPr>
            </a:lvl9pPr>
          </a:lstStyle>
          <a:p>
            <a:pPr algn="ctr"/>
            <a:endParaRPr lang="el-GR"/>
          </a:p>
        </p:txBody>
      </p:sp>
      <p:sp>
        <p:nvSpPr>
          <p:cNvPr id="97" name="Down Arrow 96"/>
          <p:cNvSpPr/>
          <p:nvPr/>
        </p:nvSpPr>
        <p:spPr>
          <a:xfrm>
            <a:off x="6785257" y="3144801"/>
            <a:ext cx="283916" cy="359028"/>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153" algn="l" rtl="0" fontAlgn="base">
              <a:spcBef>
                <a:spcPct val="0"/>
              </a:spcBef>
              <a:spcAft>
                <a:spcPct val="0"/>
              </a:spcAft>
              <a:defRPr kern="1200">
                <a:solidFill>
                  <a:schemeClr val="lt1"/>
                </a:solidFill>
                <a:latin typeface="+mn-lt"/>
                <a:ea typeface="+mn-ea"/>
                <a:cs typeface="+mn-cs"/>
              </a:defRPr>
            </a:lvl2pPr>
            <a:lvl3pPr marL="914305" algn="l" rtl="0" fontAlgn="base">
              <a:spcBef>
                <a:spcPct val="0"/>
              </a:spcBef>
              <a:spcAft>
                <a:spcPct val="0"/>
              </a:spcAft>
              <a:defRPr kern="1200">
                <a:solidFill>
                  <a:schemeClr val="lt1"/>
                </a:solidFill>
                <a:latin typeface="+mn-lt"/>
                <a:ea typeface="+mn-ea"/>
                <a:cs typeface="+mn-cs"/>
              </a:defRPr>
            </a:lvl3pPr>
            <a:lvl4pPr marL="1371458" algn="l" rtl="0" fontAlgn="base">
              <a:spcBef>
                <a:spcPct val="0"/>
              </a:spcBef>
              <a:spcAft>
                <a:spcPct val="0"/>
              </a:spcAft>
              <a:defRPr kern="1200">
                <a:solidFill>
                  <a:schemeClr val="lt1"/>
                </a:solidFill>
                <a:latin typeface="+mn-lt"/>
                <a:ea typeface="+mn-ea"/>
                <a:cs typeface="+mn-cs"/>
              </a:defRPr>
            </a:lvl4pPr>
            <a:lvl5pPr marL="1828610" algn="l" rtl="0" fontAlgn="base">
              <a:spcBef>
                <a:spcPct val="0"/>
              </a:spcBef>
              <a:spcAft>
                <a:spcPct val="0"/>
              </a:spcAft>
              <a:defRPr kern="1200">
                <a:solidFill>
                  <a:schemeClr val="lt1"/>
                </a:solidFill>
                <a:latin typeface="+mn-lt"/>
                <a:ea typeface="+mn-ea"/>
                <a:cs typeface="+mn-cs"/>
              </a:defRPr>
            </a:lvl5pPr>
            <a:lvl6pPr marL="2285763" algn="l" defTabSz="914305" rtl="0" eaLnBrk="1" latinLnBrk="0" hangingPunct="1">
              <a:defRPr kern="1200">
                <a:solidFill>
                  <a:schemeClr val="lt1"/>
                </a:solidFill>
                <a:latin typeface="+mn-lt"/>
                <a:ea typeface="+mn-ea"/>
                <a:cs typeface="+mn-cs"/>
              </a:defRPr>
            </a:lvl6pPr>
            <a:lvl7pPr marL="2742915" algn="l" defTabSz="914305" rtl="0" eaLnBrk="1" latinLnBrk="0" hangingPunct="1">
              <a:defRPr kern="1200">
                <a:solidFill>
                  <a:schemeClr val="lt1"/>
                </a:solidFill>
                <a:latin typeface="+mn-lt"/>
                <a:ea typeface="+mn-ea"/>
                <a:cs typeface="+mn-cs"/>
              </a:defRPr>
            </a:lvl7pPr>
            <a:lvl8pPr marL="3200068" algn="l" defTabSz="914305" rtl="0" eaLnBrk="1" latinLnBrk="0" hangingPunct="1">
              <a:defRPr kern="1200">
                <a:solidFill>
                  <a:schemeClr val="lt1"/>
                </a:solidFill>
                <a:latin typeface="+mn-lt"/>
                <a:ea typeface="+mn-ea"/>
                <a:cs typeface="+mn-cs"/>
              </a:defRPr>
            </a:lvl8pPr>
            <a:lvl9pPr marL="3657220" algn="l" defTabSz="914305" rtl="0" eaLnBrk="1" latinLnBrk="0" hangingPunct="1">
              <a:defRPr kern="1200">
                <a:solidFill>
                  <a:schemeClr val="lt1"/>
                </a:solidFill>
                <a:latin typeface="+mn-lt"/>
                <a:ea typeface="+mn-ea"/>
                <a:cs typeface="+mn-cs"/>
              </a:defRPr>
            </a:lvl9pPr>
          </a:lstStyle>
          <a:p>
            <a:pPr algn="ctr"/>
            <a:endParaRPr lang="el-GR"/>
          </a:p>
        </p:txBody>
      </p:sp>
      <p:sp>
        <p:nvSpPr>
          <p:cNvPr id="98" name="TextBox 97"/>
          <p:cNvSpPr txBox="1"/>
          <p:nvPr/>
        </p:nvSpPr>
        <p:spPr>
          <a:xfrm>
            <a:off x="7028778" y="3018752"/>
            <a:ext cx="2072484" cy="58477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153" algn="l" rtl="0" fontAlgn="base">
              <a:spcBef>
                <a:spcPct val="0"/>
              </a:spcBef>
              <a:spcAft>
                <a:spcPct val="0"/>
              </a:spcAft>
              <a:defRPr kern="1200">
                <a:solidFill>
                  <a:schemeClr val="tx1"/>
                </a:solidFill>
                <a:latin typeface="Arial" charset="0"/>
                <a:ea typeface="+mn-ea"/>
                <a:cs typeface="+mn-cs"/>
              </a:defRPr>
            </a:lvl2pPr>
            <a:lvl3pPr marL="914305" algn="l" rtl="0" fontAlgn="base">
              <a:spcBef>
                <a:spcPct val="0"/>
              </a:spcBef>
              <a:spcAft>
                <a:spcPct val="0"/>
              </a:spcAft>
              <a:defRPr kern="1200">
                <a:solidFill>
                  <a:schemeClr val="tx1"/>
                </a:solidFill>
                <a:latin typeface="Arial" charset="0"/>
                <a:ea typeface="+mn-ea"/>
                <a:cs typeface="+mn-cs"/>
              </a:defRPr>
            </a:lvl3pPr>
            <a:lvl4pPr marL="1371458" algn="l" rtl="0" fontAlgn="base">
              <a:spcBef>
                <a:spcPct val="0"/>
              </a:spcBef>
              <a:spcAft>
                <a:spcPct val="0"/>
              </a:spcAft>
              <a:defRPr kern="1200">
                <a:solidFill>
                  <a:schemeClr val="tx1"/>
                </a:solidFill>
                <a:latin typeface="Arial" charset="0"/>
                <a:ea typeface="+mn-ea"/>
                <a:cs typeface="+mn-cs"/>
              </a:defRPr>
            </a:lvl4pPr>
            <a:lvl5pPr marL="1828610" algn="l" rtl="0" fontAlgn="base">
              <a:spcBef>
                <a:spcPct val="0"/>
              </a:spcBef>
              <a:spcAft>
                <a:spcPct val="0"/>
              </a:spcAft>
              <a:defRPr kern="1200">
                <a:solidFill>
                  <a:schemeClr val="tx1"/>
                </a:solidFill>
                <a:latin typeface="Arial" charset="0"/>
                <a:ea typeface="+mn-ea"/>
                <a:cs typeface="+mn-cs"/>
              </a:defRPr>
            </a:lvl5pPr>
            <a:lvl6pPr marL="2285763" algn="l" defTabSz="914305" rtl="0" eaLnBrk="1" latinLnBrk="0" hangingPunct="1">
              <a:defRPr kern="1200">
                <a:solidFill>
                  <a:schemeClr val="tx1"/>
                </a:solidFill>
                <a:latin typeface="Arial" charset="0"/>
                <a:ea typeface="+mn-ea"/>
                <a:cs typeface="+mn-cs"/>
              </a:defRPr>
            </a:lvl6pPr>
            <a:lvl7pPr marL="2742915" algn="l" defTabSz="914305" rtl="0" eaLnBrk="1" latinLnBrk="0" hangingPunct="1">
              <a:defRPr kern="1200">
                <a:solidFill>
                  <a:schemeClr val="tx1"/>
                </a:solidFill>
                <a:latin typeface="Arial" charset="0"/>
                <a:ea typeface="+mn-ea"/>
                <a:cs typeface="+mn-cs"/>
              </a:defRPr>
            </a:lvl7pPr>
            <a:lvl8pPr marL="3200068" algn="l" defTabSz="914305" rtl="0" eaLnBrk="1" latinLnBrk="0" hangingPunct="1">
              <a:defRPr kern="1200">
                <a:solidFill>
                  <a:schemeClr val="tx1"/>
                </a:solidFill>
                <a:latin typeface="Arial" charset="0"/>
                <a:ea typeface="+mn-ea"/>
                <a:cs typeface="+mn-cs"/>
              </a:defRPr>
            </a:lvl8pPr>
            <a:lvl9pPr marL="3657220" algn="l" defTabSz="914305" rtl="0" eaLnBrk="1" latinLnBrk="0" hangingPunct="1">
              <a:defRPr kern="1200">
                <a:solidFill>
                  <a:schemeClr val="tx1"/>
                </a:solidFill>
                <a:latin typeface="Arial" charset="0"/>
                <a:ea typeface="+mn-ea"/>
                <a:cs typeface="+mn-cs"/>
              </a:defRPr>
            </a:lvl9pPr>
          </a:lstStyle>
          <a:p>
            <a:pPr algn="ctr"/>
            <a:r>
              <a:rPr lang="en-US" sz="1600" dirty="0" smtClean="0"/>
              <a:t>Virtual Screening algorithm</a:t>
            </a:r>
            <a:endParaRPr lang="en-US" sz="1600" b="1" dirty="0"/>
          </a:p>
        </p:txBody>
      </p:sp>
    </p:spTree>
    <p:extLst>
      <p:ext uri="{BB962C8B-B14F-4D97-AF65-F5344CB8AC3E}">
        <p14:creationId xmlns:p14="http://schemas.microsoft.com/office/powerpoint/2010/main" val="301732738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VI-SEEM LS services to be offered: 3. Regional Community Datasets</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3701365174"/>
              </p:ext>
            </p:extLst>
          </p:nvPr>
        </p:nvGraphicFramePr>
        <p:xfrm>
          <a:off x="511506" y="1290000"/>
          <a:ext cx="6216200" cy="5413639"/>
        </p:xfrm>
        <a:graphic>
          <a:graphicData uri="http://schemas.openxmlformats.org/presentationml/2006/ole">
            <mc:AlternateContent xmlns:mc="http://schemas.openxmlformats.org/markup-compatibility/2006">
              <mc:Choice xmlns:v="urn:schemas-microsoft-com:vml" Requires="v">
                <p:oleObj spid="_x0000_s6287" name="Document" r:id="rId3" imgW="5410200" imgH="4711700" progId="Word.Document.12">
                  <p:embed/>
                </p:oleObj>
              </mc:Choice>
              <mc:Fallback>
                <p:oleObj name="Document" r:id="rId3" imgW="5410200" imgH="4711700" progId="Word.Document.12">
                  <p:embed/>
                  <p:pic>
                    <p:nvPicPr>
                      <p:cNvPr id="0" name=""/>
                      <p:cNvPicPr/>
                      <p:nvPr/>
                    </p:nvPicPr>
                    <p:blipFill>
                      <a:blip r:embed="rId4"/>
                      <a:stretch>
                        <a:fillRect/>
                      </a:stretch>
                    </p:blipFill>
                    <p:spPr>
                      <a:xfrm>
                        <a:off x="511506" y="1290000"/>
                        <a:ext cx="6216200" cy="5413639"/>
                      </a:xfrm>
                      <a:prstGeom prst="rect">
                        <a:avLst/>
                      </a:prstGeom>
                    </p:spPr>
                  </p:pic>
                </p:oleObj>
              </mc:Fallback>
            </mc:AlternateContent>
          </a:graphicData>
        </a:graphic>
      </p:graphicFrame>
      <p:sp>
        <p:nvSpPr>
          <p:cNvPr id="9" name="Footer Placeholder 3"/>
          <p:cNvSpPr>
            <a:spLocks noGrp="1"/>
          </p:cNvSpPr>
          <p:nvPr>
            <p:ph type="ftr" sz="quarter" idx="10"/>
          </p:nvPr>
        </p:nvSpPr>
        <p:spPr>
          <a:xfrm>
            <a:off x="0" y="6564313"/>
            <a:ext cx="9906000" cy="293687"/>
          </a:xfrm>
        </p:spPr>
        <p:txBody>
          <a:bodyPr/>
          <a:lstStyle/>
          <a:p>
            <a:pPr>
              <a:defRPr/>
            </a:pPr>
            <a:r>
              <a:rPr lang="en-US" dirty="0" smtClean="0"/>
              <a:t>PSC Meeting</a:t>
            </a:r>
            <a:r>
              <a:rPr lang="en-US" dirty="0" smtClean="0"/>
              <a:t> </a:t>
            </a:r>
            <a:r>
              <a:rPr lang="en-US" dirty="0" smtClean="0"/>
              <a:t>– </a:t>
            </a:r>
            <a:r>
              <a:rPr lang="en-US" dirty="0" smtClean="0"/>
              <a:t>Belgrade 19 October 2016</a:t>
            </a:r>
            <a:r>
              <a:rPr lang="en-US" dirty="0" smtClean="0"/>
              <a:t>					</a:t>
            </a:r>
            <a:fld id="{70F2B333-24EA-4DE2-9D5F-F92EB537375C}" type="slidenum">
              <a:rPr lang="el-GR" smtClean="0"/>
              <a:pPr>
                <a:defRPr/>
              </a:pPr>
              <a:t>19</a:t>
            </a:fld>
            <a:endParaRPr lang="el-GR" dirty="0"/>
          </a:p>
        </p:txBody>
      </p:sp>
      <p:sp>
        <p:nvSpPr>
          <p:cNvPr id="10" name="TextBox 9"/>
          <p:cNvSpPr txBox="1"/>
          <p:nvPr/>
        </p:nvSpPr>
        <p:spPr>
          <a:xfrm>
            <a:off x="7051604" y="2028730"/>
            <a:ext cx="2199039" cy="338554"/>
          </a:xfrm>
          <a:prstGeom prst="rect">
            <a:avLst/>
          </a:prstGeom>
          <a:noFill/>
        </p:spPr>
        <p:txBody>
          <a:bodyPr wrap="none" rtlCol="0">
            <a:spAutoFit/>
          </a:bodyPr>
          <a:lstStyle/>
          <a:p>
            <a:r>
              <a:rPr lang="en-US" sz="1600" dirty="0" smtClean="0">
                <a:solidFill>
                  <a:srgbClr val="FF0000"/>
                </a:solidFill>
              </a:rPr>
              <a:t>1</a:t>
            </a:r>
            <a:r>
              <a:rPr lang="en-US" sz="1600" baseline="30000" dirty="0" smtClean="0">
                <a:solidFill>
                  <a:srgbClr val="FF0000"/>
                </a:solidFill>
              </a:rPr>
              <a:t>st</a:t>
            </a:r>
            <a:r>
              <a:rPr lang="en-US" sz="1600" dirty="0" smtClean="0">
                <a:solidFill>
                  <a:srgbClr val="FF0000"/>
                </a:solidFill>
              </a:rPr>
              <a:t> </a:t>
            </a:r>
            <a:r>
              <a:rPr lang="en-US" sz="1600" dirty="0">
                <a:solidFill>
                  <a:srgbClr val="FF0000"/>
                </a:solidFill>
              </a:rPr>
              <a:t>I</a:t>
            </a:r>
            <a:r>
              <a:rPr lang="en-US" sz="1600" dirty="0" smtClean="0">
                <a:solidFill>
                  <a:srgbClr val="FF0000"/>
                </a:solidFill>
              </a:rPr>
              <a:t>ntegration Phase</a:t>
            </a:r>
            <a:endParaRPr lang="en-US" sz="1600" dirty="0">
              <a:solidFill>
                <a:srgbClr val="FF0000"/>
              </a:solidFill>
            </a:endParaRPr>
          </a:p>
        </p:txBody>
      </p:sp>
      <p:sp>
        <p:nvSpPr>
          <p:cNvPr id="11" name="TextBox 10"/>
          <p:cNvSpPr txBox="1"/>
          <p:nvPr/>
        </p:nvSpPr>
        <p:spPr>
          <a:xfrm>
            <a:off x="7073854" y="3786471"/>
            <a:ext cx="2244524" cy="338554"/>
          </a:xfrm>
          <a:prstGeom prst="rect">
            <a:avLst/>
          </a:prstGeom>
          <a:noFill/>
        </p:spPr>
        <p:txBody>
          <a:bodyPr wrap="none" rtlCol="0">
            <a:spAutoFit/>
          </a:bodyPr>
          <a:lstStyle/>
          <a:p>
            <a:r>
              <a:rPr lang="en-US" sz="1600" dirty="0" smtClean="0">
                <a:solidFill>
                  <a:srgbClr val="E85E15"/>
                </a:solidFill>
              </a:rPr>
              <a:t>2</a:t>
            </a:r>
            <a:r>
              <a:rPr lang="en-US" sz="1600" baseline="30000" dirty="0" smtClean="0">
                <a:solidFill>
                  <a:srgbClr val="E85E15"/>
                </a:solidFill>
              </a:rPr>
              <a:t>nd</a:t>
            </a:r>
            <a:r>
              <a:rPr lang="en-US" sz="1600" dirty="0" smtClean="0">
                <a:solidFill>
                  <a:srgbClr val="E85E15"/>
                </a:solidFill>
              </a:rPr>
              <a:t> Integration Phase</a:t>
            </a:r>
            <a:endParaRPr lang="en-US" sz="1600" dirty="0">
              <a:solidFill>
                <a:srgbClr val="E85E15"/>
              </a:solidFill>
            </a:endParaRPr>
          </a:p>
        </p:txBody>
      </p:sp>
      <p:sp>
        <p:nvSpPr>
          <p:cNvPr id="12" name="TextBox 11"/>
          <p:cNvSpPr txBox="1"/>
          <p:nvPr/>
        </p:nvSpPr>
        <p:spPr>
          <a:xfrm>
            <a:off x="7015915" y="5664129"/>
            <a:ext cx="2271208" cy="338554"/>
          </a:xfrm>
          <a:prstGeom prst="rect">
            <a:avLst/>
          </a:prstGeom>
          <a:noFill/>
        </p:spPr>
        <p:txBody>
          <a:bodyPr wrap="none" rtlCol="0">
            <a:spAutoFit/>
          </a:bodyPr>
          <a:lstStyle/>
          <a:p>
            <a:r>
              <a:rPr lang="en-US" sz="1600" dirty="0" smtClean="0">
                <a:solidFill>
                  <a:srgbClr val="008000"/>
                </a:solidFill>
              </a:rPr>
              <a:t>3</a:t>
            </a:r>
            <a:r>
              <a:rPr lang="en-US" sz="1600" baseline="30000" dirty="0" smtClean="0">
                <a:solidFill>
                  <a:srgbClr val="008000"/>
                </a:solidFill>
              </a:rPr>
              <a:t>rd</a:t>
            </a:r>
            <a:r>
              <a:rPr lang="en-US" sz="1600" dirty="0" smtClean="0">
                <a:solidFill>
                  <a:srgbClr val="008000"/>
                </a:solidFill>
              </a:rPr>
              <a:t> Integration Phase</a:t>
            </a:r>
            <a:endParaRPr lang="en-US" sz="1600" dirty="0">
              <a:solidFill>
                <a:srgbClr val="008000"/>
              </a:solidFill>
            </a:endParaRPr>
          </a:p>
        </p:txBody>
      </p:sp>
    </p:spTree>
    <p:extLst>
      <p:ext uri="{BB962C8B-B14F-4D97-AF65-F5344CB8AC3E}">
        <p14:creationId xmlns:p14="http://schemas.microsoft.com/office/powerpoint/2010/main" val="393338890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192088" y="1316456"/>
            <a:ext cx="9518650" cy="4921250"/>
          </a:xfrm>
        </p:spPr>
        <p:txBody>
          <a:bodyPr/>
          <a:lstStyle/>
          <a:p>
            <a:pPr marL="457200" indent="-457200">
              <a:buFont typeface="+mj-lt"/>
              <a:buAutoNum type="arabicPeriod"/>
            </a:pPr>
            <a:r>
              <a:rPr lang="en-US" sz="3400" dirty="0" smtClean="0"/>
              <a:t>Life Sciences SC Overview - Objectives</a:t>
            </a:r>
          </a:p>
          <a:p>
            <a:pPr marL="457200" indent="-457200">
              <a:buFont typeface="+mj-lt"/>
              <a:buAutoNum type="arabicPeriod"/>
            </a:pPr>
            <a:r>
              <a:rPr lang="en-US" sz="3400" dirty="0"/>
              <a:t>Life Sciences SC </a:t>
            </a:r>
            <a:r>
              <a:rPr lang="en-US" sz="3400" dirty="0" smtClean="0"/>
              <a:t>Open </a:t>
            </a:r>
            <a:r>
              <a:rPr lang="en-US" sz="3400" dirty="0" smtClean="0"/>
              <a:t>Call Areas</a:t>
            </a:r>
          </a:p>
          <a:p>
            <a:pPr marL="457200" indent="-457200">
              <a:buFont typeface="+mj-lt"/>
              <a:buAutoNum type="arabicPeriod"/>
            </a:pPr>
            <a:r>
              <a:rPr lang="en-US" sz="3400" dirty="0" smtClean="0"/>
              <a:t>1</a:t>
            </a:r>
            <a:r>
              <a:rPr lang="en-US" sz="3400" baseline="30000" dirty="0" smtClean="0"/>
              <a:t>st</a:t>
            </a:r>
            <a:r>
              <a:rPr lang="en-US" sz="3400" dirty="0" smtClean="0"/>
              <a:t> Integration Phase Results</a:t>
            </a:r>
          </a:p>
          <a:p>
            <a:pPr marL="457200" indent="-457200">
              <a:buFont typeface="+mj-lt"/>
              <a:buAutoNum type="arabicPeriod"/>
            </a:pPr>
            <a:r>
              <a:rPr lang="en-US" sz="3400" dirty="0" smtClean="0"/>
              <a:t>2</a:t>
            </a:r>
            <a:r>
              <a:rPr lang="en-US" sz="3400" baseline="30000" dirty="0" smtClean="0"/>
              <a:t>nd</a:t>
            </a:r>
            <a:r>
              <a:rPr lang="en-US" sz="3400" dirty="0" smtClean="0"/>
              <a:t> </a:t>
            </a:r>
            <a:r>
              <a:rPr lang="en-US" sz="3400" dirty="0" smtClean="0"/>
              <a:t>Integration Phase Plan</a:t>
            </a:r>
          </a:p>
          <a:p>
            <a:pPr marL="457200" indent="-457200">
              <a:buFont typeface="+mj-lt"/>
              <a:buAutoNum type="arabicPeriod"/>
            </a:pPr>
            <a:r>
              <a:rPr lang="en-US" sz="3400" dirty="0" smtClean="0"/>
              <a:t>VRE </a:t>
            </a:r>
            <a:r>
              <a:rPr lang="en-US" sz="3400" dirty="0" smtClean="0"/>
              <a:t>LS SC Services Content</a:t>
            </a:r>
            <a:endParaRPr lang="en-US" sz="3400" dirty="0" smtClean="0"/>
          </a:p>
          <a:p>
            <a:pPr marL="457200" indent="-457200">
              <a:buFont typeface="+mj-lt"/>
              <a:buAutoNum type="arabicPeriod"/>
            </a:pPr>
            <a:r>
              <a:rPr lang="en-US" sz="3400" dirty="0" err="1" smtClean="0"/>
              <a:t>ChemBioServer</a:t>
            </a:r>
            <a:r>
              <a:rPr lang="en-US" sz="3400" dirty="0" smtClean="0"/>
              <a:t> Overview</a:t>
            </a:r>
            <a:endParaRPr lang="en-US" sz="3400" dirty="0" smtClean="0"/>
          </a:p>
          <a:p>
            <a:pPr marL="457200" indent="-457200">
              <a:buFont typeface="+mj-lt"/>
              <a:buAutoNum type="arabicPeriod"/>
            </a:pPr>
            <a:r>
              <a:rPr lang="en-US" sz="3400" dirty="0" smtClean="0"/>
              <a:t>Other </a:t>
            </a:r>
            <a:r>
              <a:rPr lang="en-US" sz="3400" dirty="0" smtClean="0"/>
              <a:t>Activities</a:t>
            </a:r>
          </a:p>
          <a:p>
            <a:pPr marL="990600" lvl="1" indent="-571500"/>
            <a:r>
              <a:rPr lang="en-US" sz="3400" dirty="0" smtClean="0"/>
              <a:t>Training Workshop</a:t>
            </a:r>
          </a:p>
          <a:p>
            <a:pPr marL="990600" lvl="1" indent="-571500"/>
            <a:r>
              <a:rPr lang="en-US" sz="3400" dirty="0" smtClean="0"/>
              <a:t>Twitter</a:t>
            </a:r>
            <a:endParaRPr lang="en-US" sz="3400" dirty="0"/>
          </a:p>
        </p:txBody>
      </p:sp>
      <p:sp>
        <p:nvSpPr>
          <p:cNvPr id="4" name="Footer Placeholder 3"/>
          <p:cNvSpPr>
            <a:spLocks noGrp="1"/>
          </p:cNvSpPr>
          <p:nvPr>
            <p:ph type="ftr" sz="quarter" idx="10"/>
          </p:nvPr>
        </p:nvSpPr>
        <p:spPr/>
        <p:txBody>
          <a:bodyPr/>
          <a:lstStyle/>
          <a:p>
            <a:pPr>
              <a:defRPr/>
            </a:pPr>
            <a:r>
              <a:rPr lang="en-US" dirty="0" smtClean="0"/>
              <a:t>PSC Meeting</a:t>
            </a:r>
            <a:r>
              <a:rPr lang="en-US" dirty="0" smtClean="0"/>
              <a:t> </a:t>
            </a:r>
            <a:r>
              <a:rPr lang="en-US" dirty="0" smtClean="0"/>
              <a:t>– </a:t>
            </a:r>
            <a:r>
              <a:rPr lang="en-US" dirty="0" smtClean="0"/>
              <a:t>Belgrade 19 October 2016</a:t>
            </a:r>
            <a:r>
              <a:rPr lang="en-US" dirty="0" smtClean="0"/>
              <a:t>					</a:t>
            </a:r>
            <a:fld id="{70F2B333-24EA-4DE2-9D5F-F92EB537375C}" type="slidenum">
              <a:rPr lang="el-GR" smtClean="0"/>
              <a:pPr>
                <a:defRPr/>
              </a:pPr>
              <a:t>2</a:t>
            </a:fld>
            <a:endParaRPr lang="el-GR" dirty="0"/>
          </a:p>
        </p:txBody>
      </p:sp>
    </p:spTree>
    <p:extLst>
      <p:ext uri="{BB962C8B-B14F-4D97-AF65-F5344CB8AC3E}">
        <p14:creationId xmlns:p14="http://schemas.microsoft.com/office/powerpoint/2010/main" val="2494682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Datasets currently transferring to </a:t>
            </a:r>
            <a:br>
              <a:rPr lang="en-US" dirty="0" smtClean="0"/>
            </a:br>
            <a:r>
              <a:rPr lang="en-US" dirty="0" smtClean="0"/>
              <a:t>VI-SEEM repository</a:t>
            </a:r>
            <a:endParaRPr lang="en-US" dirty="0"/>
          </a:p>
        </p:txBody>
      </p:sp>
      <p:sp>
        <p:nvSpPr>
          <p:cNvPr id="5" name="Footer Placeholder 3"/>
          <p:cNvSpPr>
            <a:spLocks noGrp="1"/>
          </p:cNvSpPr>
          <p:nvPr>
            <p:ph type="ftr" sz="quarter" idx="10"/>
          </p:nvPr>
        </p:nvSpPr>
        <p:spPr>
          <a:xfrm>
            <a:off x="0" y="6564313"/>
            <a:ext cx="9906000" cy="293687"/>
          </a:xfrm>
        </p:spPr>
        <p:txBody>
          <a:bodyPr/>
          <a:lstStyle/>
          <a:p>
            <a:pPr>
              <a:defRPr/>
            </a:pPr>
            <a:r>
              <a:rPr lang="en-US" dirty="0" smtClean="0"/>
              <a:t>PSC Meeting</a:t>
            </a:r>
            <a:r>
              <a:rPr lang="en-US" dirty="0" smtClean="0"/>
              <a:t> </a:t>
            </a:r>
            <a:r>
              <a:rPr lang="en-US" dirty="0" smtClean="0"/>
              <a:t>– </a:t>
            </a:r>
            <a:r>
              <a:rPr lang="en-US" dirty="0" smtClean="0"/>
              <a:t>Belgrade 19 October 2016</a:t>
            </a:r>
            <a:r>
              <a:rPr lang="en-US" dirty="0" smtClean="0"/>
              <a:t>					</a:t>
            </a:r>
            <a:fld id="{70F2B333-24EA-4DE2-9D5F-F92EB537375C}" type="slidenum">
              <a:rPr lang="el-GR" smtClean="0"/>
              <a:pPr>
                <a:defRPr/>
              </a:pPr>
              <a:t>20</a:t>
            </a:fld>
            <a:endParaRPr lang="el-GR" dirty="0"/>
          </a:p>
        </p:txBody>
      </p:sp>
      <p:pic>
        <p:nvPicPr>
          <p:cNvPr id="6" name="Picture 5"/>
          <p:cNvPicPr>
            <a:picLocks noChangeAspect="1"/>
          </p:cNvPicPr>
          <p:nvPr/>
        </p:nvPicPr>
        <p:blipFill>
          <a:blip r:embed="rId2"/>
          <a:stretch>
            <a:fillRect/>
          </a:stretch>
        </p:blipFill>
        <p:spPr>
          <a:xfrm>
            <a:off x="1600200" y="1204153"/>
            <a:ext cx="5221365" cy="5358357"/>
          </a:xfrm>
          <a:prstGeom prst="rect">
            <a:avLst/>
          </a:prstGeom>
        </p:spPr>
      </p:pic>
    </p:spTree>
    <p:extLst>
      <p:ext uri="{BB962C8B-B14F-4D97-AF65-F5344CB8AC3E}">
        <p14:creationId xmlns:p14="http://schemas.microsoft.com/office/powerpoint/2010/main" val="268833134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VI-SEEM LS services to be offered: 4. Application Level Services</a:t>
            </a:r>
            <a:endParaRPr lang="en-US" dirty="0"/>
          </a:p>
        </p:txBody>
      </p:sp>
      <p:sp>
        <p:nvSpPr>
          <p:cNvPr id="5" name="Footer Placeholder 3"/>
          <p:cNvSpPr>
            <a:spLocks noGrp="1"/>
          </p:cNvSpPr>
          <p:nvPr>
            <p:ph type="ftr" sz="quarter" idx="10"/>
          </p:nvPr>
        </p:nvSpPr>
        <p:spPr>
          <a:xfrm>
            <a:off x="0" y="6564313"/>
            <a:ext cx="9906000" cy="293687"/>
          </a:xfrm>
        </p:spPr>
        <p:txBody>
          <a:bodyPr/>
          <a:lstStyle/>
          <a:p>
            <a:pPr>
              <a:defRPr/>
            </a:pPr>
            <a:r>
              <a:rPr lang="en-US" dirty="0" smtClean="0"/>
              <a:t>PSC Meeting</a:t>
            </a:r>
            <a:r>
              <a:rPr lang="en-US" dirty="0" smtClean="0"/>
              <a:t> </a:t>
            </a:r>
            <a:r>
              <a:rPr lang="en-US" dirty="0" smtClean="0"/>
              <a:t>– </a:t>
            </a:r>
            <a:r>
              <a:rPr lang="en-US" dirty="0" smtClean="0"/>
              <a:t>Belgrade 19 October 2016</a:t>
            </a:r>
            <a:r>
              <a:rPr lang="en-US" dirty="0" smtClean="0"/>
              <a:t>					</a:t>
            </a:r>
            <a:fld id="{70F2B333-24EA-4DE2-9D5F-F92EB537375C}" type="slidenum">
              <a:rPr lang="el-GR" smtClean="0"/>
              <a:pPr>
                <a:defRPr/>
              </a:pPr>
              <a:t>21</a:t>
            </a:fld>
            <a:endParaRPr lang="el-GR" dirty="0"/>
          </a:p>
        </p:txBody>
      </p:sp>
      <p:graphicFrame>
        <p:nvGraphicFramePr>
          <p:cNvPr id="4" name="Object 3"/>
          <p:cNvGraphicFramePr>
            <a:graphicFrameLocks noChangeAspect="1"/>
          </p:cNvGraphicFramePr>
          <p:nvPr>
            <p:extLst>
              <p:ext uri="{D42A27DB-BD31-4B8C-83A1-F6EECF244321}">
                <p14:modId xmlns:p14="http://schemas.microsoft.com/office/powerpoint/2010/main" val="2137064447"/>
              </p:ext>
            </p:extLst>
          </p:nvPr>
        </p:nvGraphicFramePr>
        <p:xfrm>
          <a:off x="291674" y="1640628"/>
          <a:ext cx="7548094" cy="4039825"/>
        </p:xfrm>
        <a:graphic>
          <a:graphicData uri="http://schemas.openxmlformats.org/presentationml/2006/ole">
            <mc:AlternateContent xmlns:mc="http://schemas.openxmlformats.org/markup-compatibility/2006">
              <mc:Choice xmlns:v="urn:schemas-microsoft-com:vml" Requires="v">
                <p:oleObj spid="_x0000_s8313" name="Document" r:id="rId3" imgW="5410200" imgH="2895600" progId="Word.Document.12">
                  <p:embed/>
                </p:oleObj>
              </mc:Choice>
              <mc:Fallback>
                <p:oleObj name="Document" r:id="rId3" imgW="5410200" imgH="2895600" progId="Word.Document.12">
                  <p:embed/>
                  <p:pic>
                    <p:nvPicPr>
                      <p:cNvPr id="0" name=""/>
                      <p:cNvPicPr/>
                      <p:nvPr/>
                    </p:nvPicPr>
                    <p:blipFill>
                      <a:blip r:embed="rId4"/>
                      <a:stretch>
                        <a:fillRect/>
                      </a:stretch>
                    </p:blipFill>
                    <p:spPr>
                      <a:xfrm>
                        <a:off x="291674" y="1640628"/>
                        <a:ext cx="7548094" cy="4039825"/>
                      </a:xfrm>
                      <a:prstGeom prst="rect">
                        <a:avLst/>
                      </a:prstGeom>
                    </p:spPr>
                  </p:pic>
                </p:oleObj>
              </mc:Fallback>
            </mc:AlternateContent>
          </a:graphicData>
        </a:graphic>
      </p:graphicFrame>
      <p:sp>
        <p:nvSpPr>
          <p:cNvPr id="7" name="TextBox 6"/>
          <p:cNvSpPr txBox="1"/>
          <p:nvPr/>
        </p:nvSpPr>
        <p:spPr>
          <a:xfrm>
            <a:off x="7051604" y="2081656"/>
            <a:ext cx="2199039" cy="338554"/>
          </a:xfrm>
          <a:prstGeom prst="rect">
            <a:avLst/>
          </a:prstGeom>
          <a:noFill/>
        </p:spPr>
        <p:txBody>
          <a:bodyPr wrap="none" rtlCol="0">
            <a:spAutoFit/>
          </a:bodyPr>
          <a:lstStyle/>
          <a:p>
            <a:r>
              <a:rPr lang="en-US" sz="1600" dirty="0" smtClean="0">
                <a:solidFill>
                  <a:srgbClr val="FF0000"/>
                </a:solidFill>
              </a:rPr>
              <a:t>1</a:t>
            </a:r>
            <a:r>
              <a:rPr lang="en-US" sz="1600" baseline="30000" dirty="0" smtClean="0">
                <a:solidFill>
                  <a:srgbClr val="FF0000"/>
                </a:solidFill>
              </a:rPr>
              <a:t>st</a:t>
            </a:r>
            <a:r>
              <a:rPr lang="en-US" sz="1600" dirty="0" smtClean="0">
                <a:solidFill>
                  <a:srgbClr val="FF0000"/>
                </a:solidFill>
              </a:rPr>
              <a:t> </a:t>
            </a:r>
            <a:r>
              <a:rPr lang="en-US" sz="1600" dirty="0">
                <a:solidFill>
                  <a:srgbClr val="FF0000"/>
                </a:solidFill>
              </a:rPr>
              <a:t>I</a:t>
            </a:r>
            <a:r>
              <a:rPr lang="en-US" sz="1600" dirty="0" smtClean="0">
                <a:solidFill>
                  <a:srgbClr val="FF0000"/>
                </a:solidFill>
              </a:rPr>
              <a:t>ntegration Phase</a:t>
            </a:r>
            <a:endParaRPr lang="en-US" sz="1600" dirty="0">
              <a:solidFill>
                <a:srgbClr val="FF0000"/>
              </a:solidFill>
            </a:endParaRPr>
          </a:p>
        </p:txBody>
      </p:sp>
      <p:sp>
        <p:nvSpPr>
          <p:cNvPr id="9" name="TextBox 8"/>
          <p:cNvSpPr txBox="1"/>
          <p:nvPr/>
        </p:nvSpPr>
        <p:spPr>
          <a:xfrm>
            <a:off x="7056216" y="2939698"/>
            <a:ext cx="2244524" cy="338554"/>
          </a:xfrm>
          <a:prstGeom prst="rect">
            <a:avLst/>
          </a:prstGeom>
          <a:noFill/>
        </p:spPr>
        <p:txBody>
          <a:bodyPr wrap="none" rtlCol="0">
            <a:spAutoFit/>
          </a:bodyPr>
          <a:lstStyle/>
          <a:p>
            <a:r>
              <a:rPr lang="en-US" sz="1600" dirty="0" smtClean="0">
                <a:solidFill>
                  <a:srgbClr val="E85E15"/>
                </a:solidFill>
              </a:rPr>
              <a:t>2</a:t>
            </a:r>
            <a:r>
              <a:rPr lang="en-US" sz="1600" baseline="30000" dirty="0" smtClean="0">
                <a:solidFill>
                  <a:srgbClr val="E85E15"/>
                </a:solidFill>
              </a:rPr>
              <a:t>nd</a:t>
            </a:r>
            <a:r>
              <a:rPr lang="en-US" sz="1600" dirty="0" smtClean="0">
                <a:solidFill>
                  <a:srgbClr val="E85E15"/>
                </a:solidFill>
              </a:rPr>
              <a:t> Integration Phase</a:t>
            </a:r>
            <a:endParaRPr lang="en-US" sz="1600" dirty="0">
              <a:solidFill>
                <a:srgbClr val="E85E15"/>
              </a:solidFill>
            </a:endParaRPr>
          </a:p>
        </p:txBody>
      </p:sp>
      <p:sp>
        <p:nvSpPr>
          <p:cNvPr id="10" name="TextBox 9"/>
          <p:cNvSpPr txBox="1"/>
          <p:nvPr/>
        </p:nvSpPr>
        <p:spPr>
          <a:xfrm>
            <a:off x="6998279" y="4005863"/>
            <a:ext cx="2271208" cy="338554"/>
          </a:xfrm>
          <a:prstGeom prst="rect">
            <a:avLst/>
          </a:prstGeom>
          <a:noFill/>
        </p:spPr>
        <p:txBody>
          <a:bodyPr wrap="none" rtlCol="0">
            <a:spAutoFit/>
          </a:bodyPr>
          <a:lstStyle/>
          <a:p>
            <a:r>
              <a:rPr lang="en-US" sz="1600" dirty="0" smtClean="0">
                <a:solidFill>
                  <a:srgbClr val="008000"/>
                </a:solidFill>
              </a:rPr>
              <a:t>3</a:t>
            </a:r>
            <a:r>
              <a:rPr lang="en-US" sz="1600" baseline="30000" dirty="0" smtClean="0">
                <a:solidFill>
                  <a:srgbClr val="008000"/>
                </a:solidFill>
              </a:rPr>
              <a:t>rd</a:t>
            </a:r>
            <a:r>
              <a:rPr lang="en-US" sz="1600" dirty="0" smtClean="0">
                <a:solidFill>
                  <a:srgbClr val="008000"/>
                </a:solidFill>
              </a:rPr>
              <a:t> Integration Phase</a:t>
            </a:r>
            <a:endParaRPr lang="en-US" sz="1600" dirty="0">
              <a:solidFill>
                <a:srgbClr val="008000"/>
              </a:solidFill>
            </a:endParaRPr>
          </a:p>
        </p:txBody>
      </p:sp>
    </p:spTree>
    <p:extLst>
      <p:ext uri="{BB962C8B-B14F-4D97-AF65-F5344CB8AC3E}">
        <p14:creationId xmlns:p14="http://schemas.microsoft.com/office/powerpoint/2010/main" val="98440735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ChemBioServer</a:t>
            </a:r>
            <a:endParaRPr lang="en-US" dirty="0"/>
          </a:p>
        </p:txBody>
      </p:sp>
      <p:sp>
        <p:nvSpPr>
          <p:cNvPr id="5" name="Content Placeholder 4"/>
          <p:cNvSpPr>
            <a:spLocks noGrp="1"/>
          </p:cNvSpPr>
          <p:nvPr>
            <p:ph idx="1"/>
          </p:nvPr>
        </p:nvSpPr>
        <p:spPr>
          <a:xfrm>
            <a:off x="192088" y="1269624"/>
            <a:ext cx="9518650" cy="4921250"/>
          </a:xfrm>
        </p:spPr>
        <p:txBody>
          <a:bodyPr/>
          <a:lstStyle/>
          <a:p>
            <a:r>
              <a:rPr lang="en-US" b="1" dirty="0" err="1" smtClean="0"/>
              <a:t>ChemBioServer</a:t>
            </a:r>
            <a:r>
              <a:rPr lang="en-US" dirty="0"/>
              <a:t> </a:t>
            </a:r>
            <a:r>
              <a:rPr lang="en-US" dirty="0" smtClean="0"/>
              <a:t>is </a:t>
            </a:r>
            <a:r>
              <a:rPr lang="en-US" dirty="0"/>
              <a:t>a</a:t>
            </a:r>
            <a:r>
              <a:rPr lang="en-US" dirty="0" smtClean="0"/>
              <a:t> </a:t>
            </a:r>
            <a:r>
              <a:rPr lang="en-US" dirty="0"/>
              <a:t>web-based pipeline for filtering, clustering and</a:t>
            </a:r>
          </a:p>
          <a:p>
            <a:pPr marL="0" indent="0">
              <a:buNone/>
            </a:pPr>
            <a:r>
              <a:rPr lang="en-US" dirty="0"/>
              <a:t>visualization of chemical compounds used in drug </a:t>
            </a:r>
            <a:r>
              <a:rPr lang="en-US" dirty="0" smtClean="0"/>
              <a:t>discovery</a:t>
            </a:r>
          </a:p>
          <a:p>
            <a:pPr marL="0" indent="0" algn="ctr">
              <a:buNone/>
            </a:pPr>
            <a:r>
              <a:rPr lang="en-US" b="1" dirty="0">
                <a:hlinkClick r:id="rId2"/>
              </a:rPr>
              <a:t>http://bioserver-3.bioacademy.gr/Bioserver/ChemBioServer</a:t>
            </a:r>
            <a:r>
              <a:rPr lang="en-US" b="1" dirty="0" smtClean="0">
                <a:hlinkClick r:id="rId2"/>
              </a:rPr>
              <a:t>/</a:t>
            </a:r>
            <a:endParaRPr lang="en-US" b="1" dirty="0" smtClean="0"/>
          </a:p>
          <a:p>
            <a:pPr defTabSz="914400">
              <a:lnSpc>
                <a:spcPct val="100000"/>
              </a:lnSpc>
              <a:buClrTx/>
              <a:buSzTx/>
              <a:defRPr/>
            </a:pPr>
            <a:r>
              <a:rPr lang="en-US" altLang="x-none" dirty="0">
                <a:solidFill>
                  <a:schemeClr val="tx1"/>
                </a:solidFill>
                <a:cs typeface="Calibri" pitchFamily="34" charset="0"/>
              </a:rPr>
              <a:t>Performs filtering to discard molecules with steric clashes / bad conformations</a:t>
            </a:r>
            <a:r>
              <a:rPr lang="en-US" altLang="x-none" dirty="0" smtClean="0">
                <a:solidFill>
                  <a:schemeClr val="tx1"/>
                </a:solidFill>
                <a:cs typeface="Calibri" pitchFamily="34" charset="0"/>
              </a:rPr>
              <a:t>,</a:t>
            </a:r>
          </a:p>
          <a:p>
            <a:pPr defTabSz="914400">
              <a:lnSpc>
                <a:spcPct val="100000"/>
              </a:lnSpc>
              <a:buClrTx/>
              <a:buSzTx/>
              <a:defRPr/>
            </a:pPr>
            <a:r>
              <a:rPr lang="en-US" altLang="x-none" dirty="0" smtClean="0">
                <a:solidFill>
                  <a:schemeClr val="tx1"/>
                </a:solidFill>
                <a:cs typeface="Calibri" pitchFamily="34" charset="0"/>
              </a:rPr>
              <a:t>Performs filtering for toxic moieties on the molecule set</a:t>
            </a:r>
          </a:p>
          <a:p>
            <a:pPr defTabSz="914400">
              <a:lnSpc>
                <a:spcPct val="100000"/>
              </a:lnSpc>
              <a:buClrTx/>
              <a:buSzTx/>
              <a:defRPr/>
            </a:pPr>
            <a:r>
              <a:rPr lang="en-US" dirty="0" smtClean="0">
                <a:solidFill>
                  <a:schemeClr val="tx1"/>
                </a:solidFill>
                <a:cs typeface="Calibri" pitchFamily="34" charset="0"/>
              </a:rPr>
              <a:t>Clusters the molecules according to chemical similarity</a:t>
            </a:r>
          </a:p>
          <a:p>
            <a:pPr defTabSz="914400">
              <a:lnSpc>
                <a:spcPct val="100000"/>
              </a:lnSpc>
              <a:buClrTx/>
              <a:buSzTx/>
              <a:defRPr/>
            </a:pPr>
            <a:r>
              <a:rPr lang="en-US" dirty="0" smtClean="0">
                <a:solidFill>
                  <a:schemeClr val="tx1"/>
                </a:solidFill>
                <a:cs typeface="Calibri" pitchFamily="34" charset="0"/>
              </a:rPr>
              <a:t>Draws exemplars from the chemical clusters in order to select chemically diverse molecules for biological assays</a:t>
            </a:r>
          </a:p>
          <a:p>
            <a:pPr defTabSz="914400">
              <a:lnSpc>
                <a:spcPct val="100000"/>
              </a:lnSpc>
              <a:buClrTx/>
              <a:buSzTx/>
              <a:defRPr/>
            </a:pPr>
            <a:r>
              <a:rPr lang="en-US" dirty="0" smtClean="0">
                <a:solidFill>
                  <a:schemeClr val="tx1"/>
                </a:solidFill>
                <a:cs typeface="Calibri" pitchFamily="34" charset="0"/>
              </a:rPr>
              <a:t>Performs substructure searches</a:t>
            </a:r>
          </a:p>
          <a:p>
            <a:pPr defTabSz="914400">
              <a:lnSpc>
                <a:spcPct val="100000"/>
              </a:lnSpc>
              <a:buClrTx/>
              <a:buSzTx/>
              <a:defRPr/>
            </a:pPr>
            <a:r>
              <a:rPr lang="en-US" dirty="0" smtClean="0">
                <a:solidFill>
                  <a:schemeClr val="tx1"/>
                </a:solidFill>
                <a:cs typeface="Calibri" pitchFamily="34" charset="0"/>
              </a:rPr>
              <a:t>Provides </a:t>
            </a:r>
            <a:r>
              <a:rPr lang="en-US" dirty="0"/>
              <a:t>g</a:t>
            </a:r>
            <a:r>
              <a:rPr lang="en-US" dirty="0" smtClean="0"/>
              <a:t>raphical </a:t>
            </a:r>
            <a:r>
              <a:rPr lang="en-US" dirty="0"/>
              <a:t>representations of molecular </a:t>
            </a:r>
            <a:r>
              <a:rPr lang="en-US" dirty="0" smtClean="0"/>
              <a:t>properties (</a:t>
            </a:r>
            <a:r>
              <a:rPr lang="en-US" dirty="0" err="1" smtClean="0"/>
              <a:t>logP</a:t>
            </a:r>
            <a:r>
              <a:rPr lang="en-US" dirty="0" smtClean="0"/>
              <a:t>, MW, PSA, </a:t>
            </a:r>
            <a:r>
              <a:rPr lang="en-US" dirty="0" err="1" smtClean="0"/>
              <a:t>etc</a:t>
            </a:r>
            <a:r>
              <a:rPr lang="en-US" dirty="0" smtClean="0"/>
              <a:t>)</a:t>
            </a:r>
            <a:endParaRPr lang="en-US" dirty="0" smtClean="0">
              <a:solidFill>
                <a:schemeClr val="tx1"/>
              </a:solidFill>
              <a:cs typeface="Calibri" pitchFamily="34" charset="0"/>
            </a:endParaRPr>
          </a:p>
          <a:p>
            <a:pPr defTabSz="914400">
              <a:lnSpc>
                <a:spcPct val="100000"/>
              </a:lnSpc>
              <a:buClrTx/>
              <a:buSzTx/>
              <a:defRPr/>
            </a:pPr>
            <a:endParaRPr lang="en-US" dirty="0" smtClean="0"/>
          </a:p>
          <a:p>
            <a:pPr marL="0" indent="0">
              <a:buNone/>
            </a:pPr>
            <a:endParaRPr lang="en-US" dirty="0"/>
          </a:p>
        </p:txBody>
      </p:sp>
      <p:sp>
        <p:nvSpPr>
          <p:cNvPr id="6" name="Footer Placeholder 3"/>
          <p:cNvSpPr>
            <a:spLocks noGrp="1"/>
          </p:cNvSpPr>
          <p:nvPr>
            <p:ph type="ftr" sz="quarter" idx="10"/>
          </p:nvPr>
        </p:nvSpPr>
        <p:spPr>
          <a:xfrm>
            <a:off x="0" y="6564313"/>
            <a:ext cx="9906000" cy="293687"/>
          </a:xfrm>
        </p:spPr>
        <p:txBody>
          <a:bodyPr/>
          <a:lstStyle/>
          <a:p>
            <a:pPr>
              <a:defRPr/>
            </a:pPr>
            <a:r>
              <a:rPr lang="en-US" dirty="0" smtClean="0"/>
              <a:t>PSC Meeting</a:t>
            </a:r>
            <a:r>
              <a:rPr lang="en-US" dirty="0" smtClean="0"/>
              <a:t> </a:t>
            </a:r>
            <a:r>
              <a:rPr lang="en-US" dirty="0" smtClean="0"/>
              <a:t>– </a:t>
            </a:r>
            <a:r>
              <a:rPr lang="en-US" dirty="0" smtClean="0"/>
              <a:t>Belgrade 19 October 2016</a:t>
            </a:r>
            <a:r>
              <a:rPr lang="en-US" dirty="0" smtClean="0"/>
              <a:t>					</a:t>
            </a:r>
            <a:fld id="{70F2B333-24EA-4DE2-9D5F-F92EB537375C}" type="slidenum">
              <a:rPr lang="el-GR" smtClean="0"/>
              <a:pPr>
                <a:defRPr/>
              </a:pPr>
              <a:t>22</a:t>
            </a:fld>
            <a:endParaRPr lang="el-GR" dirty="0"/>
          </a:p>
        </p:txBody>
      </p:sp>
    </p:spTree>
    <p:extLst>
      <p:ext uri="{BB962C8B-B14F-4D97-AF65-F5344CB8AC3E}">
        <p14:creationId xmlns:p14="http://schemas.microsoft.com/office/powerpoint/2010/main" val="305164175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ChemBioServer</a:t>
            </a:r>
            <a:endParaRPr lang="en-US" dirty="0"/>
          </a:p>
        </p:txBody>
      </p:sp>
      <p:sp>
        <p:nvSpPr>
          <p:cNvPr id="5" name="Content Placeholder 4"/>
          <p:cNvSpPr>
            <a:spLocks noGrp="1"/>
          </p:cNvSpPr>
          <p:nvPr>
            <p:ph idx="1"/>
          </p:nvPr>
        </p:nvSpPr>
        <p:spPr/>
        <p:txBody>
          <a:bodyPr/>
          <a:lstStyle/>
          <a:p>
            <a:endParaRPr lang="en-US"/>
          </a:p>
        </p:txBody>
      </p:sp>
      <p:sp>
        <p:nvSpPr>
          <p:cNvPr id="15" name="Content Placeholder 2"/>
          <p:cNvSpPr txBox="1">
            <a:spLocks/>
          </p:cNvSpPr>
          <p:nvPr/>
        </p:nvSpPr>
        <p:spPr bwMode="auto">
          <a:xfrm>
            <a:off x="228600" y="1185967"/>
            <a:ext cx="8686800" cy="7900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i="0" u="none" strike="noStrike" kern="0" cap="none" spc="0" normalizeH="0" baseline="0" noProof="0" dirty="0" err="1" smtClean="0">
                <a:ln>
                  <a:noFill/>
                </a:ln>
                <a:solidFill>
                  <a:srgbClr val="C00000"/>
                </a:solidFill>
                <a:effectLst/>
                <a:uLnTx/>
                <a:uFillTx/>
                <a:latin typeface="+mn-lt"/>
                <a:ea typeface="+mn-ea"/>
                <a:cs typeface="+mn-cs"/>
              </a:rPr>
              <a:t>ChemBioServer</a:t>
            </a:r>
            <a:r>
              <a:rPr kumimoji="0" lang="en-US" altLang="x-none" sz="2000" i="0" u="none" strike="noStrike" kern="0" cap="none" spc="0" normalizeH="0" baseline="0" noProof="0" dirty="0" smtClean="0">
                <a:ln>
                  <a:noFill/>
                </a:ln>
                <a:solidFill>
                  <a:schemeClr val="tx1"/>
                </a:solidFill>
                <a:effectLst/>
                <a:uLnTx/>
                <a:uFillTx/>
                <a:latin typeface="+mn-lt"/>
                <a:ea typeface="+mn-ea"/>
                <a:cs typeface="Calibri" pitchFamily="34" charset="0"/>
              </a:rPr>
              <a:t> post-processes virtual screening results</a:t>
            </a:r>
            <a:endParaRPr kumimoji="0" lang="en-US" sz="2000" i="0" u="none" strike="noStrike" kern="0" cap="none" spc="0" normalizeH="0" baseline="0" noProof="0" dirty="0" smtClean="0">
              <a:ln>
                <a:noFill/>
              </a:ln>
              <a:solidFill>
                <a:srgbClr val="C00000"/>
              </a:solidFill>
              <a:effectLst/>
              <a:uLnTx/>
              <a:uFillTx/>
              <a:latin typeface="+mn-lt"/>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l-GR" sz="3200" b="0" i="0" u="none" strike="noStrike" kern="0" cap="none" spc="0" normalizeH="0" baseline="0" noProof="0" dirty="0">
              <a:ln>
                <a:noFill/>
              </a:ln>
              <a:solidFill>
                <a:schemeClr val="tx1"/>
              </a:solidFill>
              <a:effectLst/>
              <a:uLnTx/>
              <a:uFillTx/>
              <a:latin typeface="+mn-lt"/>
              <a:ea typeface="+mn-ea"/>
              <a:cs typeface="+mn-cs"/>
            </a:endParaRPr>
          </a:p>
        </p:txBody>
      </p:sp>
      <p:pic>
        <p:nvPicPr>
          <p:cNvPr id="16" name="Picture 3"/>
          <p:cNvPicPr>
            <a:picLocks noChangeAspect="1"/>
          </p:cNvPicPr>
          <p:nvPr/>
        </p:nvPicPr>
        <p:blipFill>
          <a:blip r:embed="rId2" cstate="print">
            <a:extLst>
              <a:ext uri="{28A0092B-C50C-407E-A947-70E740481C1C}">
                <a14:useLocalDpi xmlns:a14="http://schemas.microsoft.com/office/drawing/2010/main" val="0"/>
              </a:ext>
            </a:extLst>
          </a:blip>
          <a:srcRect l="29997" t="11295" r="30000" b="37013"/>
          <a:stretch>
            <a:fillRect/>
          </a:stretch>
        </p:blipFill>
        <p:spPr bwMode="auto">
          <a:xfrm>
            <a:off x="228600" y="1692225"/>
            <a:ext cx="5189489" cy="419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rcRect l="39146" t="17224" r="33929" b="21237"/>
          <a:stretch>
            <a:fillRect/>
          </a:stretch>
        </p:blipFill>
        <p:spPr bwMode="auto">
          <a:xfrm>
            <a:off x="5791200" y="1920825"/>
            <a:ext cx="2902350" cy="414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ight Arrow 17"/>
          <p:cNvSpPr/>
          <p:nvPr/>
        </p:nvSpPr>
        <p:spPr>
          <a:xfrm>
            <a:off x="4906962" y="3902025"/>
            <a:ext cx="549275" cy="27463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cs typeface="Arial" charset="0"/>
            </a:endParaRPr>
          </a:p>
        </p:txBody>
      </p:sp>
      <p:pic>
        <p:nvPicPr>
          <p:cNvPr id="19"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0" y="4816425"/>
            <a:ext cx="2607411"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19"/>
          <p:cNvSpPr/>
          <p:nvPr/>
        </p:nvSpPr>
        <p:spPr>
          <a:xfrm>
            <a:off x="2487346" y="5441428"/>
            <a:ext cx="432593" cy="420402"/>
          </a:xfrm>
          <a:prstGeom prst="ellipse">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Footer Placeholder 3"/>
          <p:cNvSpPr>
            <a:spLocks noGrp="1"/>
          </p:cNvSpPr>
          <p:nvPr>
            <p:ph type="ftr" sz="quarter" idx="10"/>
          </p:nvPr>
        </p:nvSpPr>
        <p:spPr>
          <a:xfrm>
            <a:off x="0" y="6564313"/>
            <a:ext cx="9906000" cy="293687"/>
          </a:xfrm>
        </p:spPr>
        <p:txBody>
          <a:bodyPr/>
          <a:lstStyle/>
          <a:p>
            <a:pPr>
              <a:defRPr/>
            </a:pPr>
            <a:r>
              <a:rPr lang="en-US" dirty="0" smtClean="0"/>
              <a:t>PSC Meeting</a:t>
            </a:r>
            <a:r>
              <a:rPr lang="en-US" dirty="0" smtClean="0"/>
              <a:t> </a:t>
            </a:r>
            <a:r>
              <a:rPr lang="en-US" dirty="0" smtClean="0"/>
              <a:t>– </a:t>
            </a:r>
            <a:r>
              <a:rPr lang="en-US" dirty="0" smtClean="0"/>
              <a:t>Belgrade 19 October 2016</a:t>
            </a:r>
            <a:r>
              <a:rPr lang="en-US" dirty="0" smtClean="0"/>
              <a:t>					</a:t>
            </a:r>
            <a:fld id="{70F2B333-24EA-4DE2-9D5F-F92EB537375C}" type="slidenum">
              <a:rPr lang="el-GR" smtClean="0"/>
              <a:pPr>
                <a:defRPr/>
              </a:pPr>
              <a:t>23</a:t>
            </a:fld>
            <a:endParaRPr lang="el-GR" dirty="0"/>
          </a:p>
        </p:txBody>
      </p:sp>
    </p:spTree>
    <p:extLst>
      <p:ext uri="{BB962C8B-B14F-4D97-AF65-F5344CB8AC3E}">
        <p14:creationId xmlns:p14="http://schemas.microsoft.com/office/powerpoint/2010/main" val="304536321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VI-SEEM LS services to be offered: 5. Training Material</a:t>
            </a:r>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1939990597"/>
              </p:ext>
            </p:extLst>
          </p:nvPr>
        </p:nvGraphicFramePr>
        <p:xfrm>
          <a:off x="740963" y="1395430"/>
          <a:ext cx="7385988" cy="2670052"/>
        </p:xfrm>
        <a:graphic>
          <a:graphicData uri="http://schemas.openxmlformats.org/presentationml/2006/ole">
            <mc:AlternateContent xmlns:mc="http://schemas.openxmlformats.org/markup-compatibility/2006">
              <mc:Choice xmlns:v="urn:schemas-microsoft-com:vml" Requires="v">
                <p:oleObj spid="_x0000_s9342" name="Document" r:id="rId3" imgW="5410200" imgH="1955800" progId="Word.Document.12">
                  <p:embed/>
                </p:oleObj>
              </mc:Choice>
              <mc:Fallback>
                <p:oleObj name="Document" r:id="rId3" imgW="5410200" imgH="1955800" progId="Word.Document.12">
                  <p:embed/>
                  <p:pic>
                    <p:nvPicPr>
                      <p:cNvPr id="0" name=""/>
                      <p:cNvPicPr/>
                      <p:nvPr/>
                    </p:nvPicPr>
                    <p:blipFill>
                      <a:blip r:embed="rId4"/>
                      <a:stretch>
                        <a:fillRect/>
                      </a:stretch>
                    </p:blipFill>
                    <p:spPr>
                      <a:xfrm>
                        <a:off x="740963" y="1395430"/>
                        <a:ext cx="7385988" cy="2670052"/>
                      </a:xfrm>
                      <a:prstGeom prst="rect">
                        <a:avLst/>
                      </a:prstGeom>
                    </p:spPr>
                  </p:pic>
                </p:oleObj>
              </mc:Fallback>
            </mc:AlternateContent>
          </a:graphicData>
        </a:graphic>
      </p:graphicFrame>
      <p:sp>
        <p:nvSpPr>
          <p:cNvPr id="12" name="TextBox 11"/>
          <p:cNvSpPr txBox="1"/>
          <p:nvPr/>
        </p:nvSpPr>
        <p:spPr>
          <a:xfrm>
            <a:off x="488637" y="4082246"/>
            <a:ext cx="9124130" cy="2185214"/>
          </a:xfrm>
          <a:prstGeom prst="rect">
            <a:avLst/>
          </a:prstGeom>
          <a:noFill/>
        </p:spPr>
        <p:txBody>
          <a:bodyPr wrap="square" rtlCol="0">
            <a:spAutoFit/>
          </a:bodyPr>
          <a:lstStyle/>
          <a:p>
            <a:pPr marL="342900" indent="-342900" algn="l">
              <a:buFont typeface="Wingdings" charset="2"/>
              <a:buChar char="q"/>
            </a:pPr>
            <a:r>
              <a:rPr lang="en-US" sz="2000" dirty="0" smtClean="0">
                <a:solidFill>
                  <a:schemeClr val="tx1"/>
                </a:solidFill>
              </a:rPr>
              <a:t>One Training event completed in UIMK, 30 August 2016</a:t>
            </a:r>
            <a:endParaRPr lang="en-US" sz="2000" dirty="0">
              <a:solidFill>
                <a:schemeClr val="tx1"/>
              </a:solidFill>
            </a:endParaRPr>
          </a:p>
          <a:p>
            <a:pPr marL="342900" indent="-342900" algn="l">
              <a:buFont typeface="Wingdings" charset="2"/>
              <a:buChar char="q"/>
            </a:pPr>
            <a:r>
              <a:rPr lang="en-US" sz="2000" dirty="0" smtClean="0">
                <a:solidFill>
                  <a:schemeClr val="tx1"/>
                </a:solidFill>
              </a:rPr>
              <a:t>Topic: Using Maestro for virtual screening and </a:t>
            </a:r>
            <a:r>
              <a:rPr lang="en-US" sz="2000" dirty="0" err="1" smtClean="0">
                <a:solidFill>
                  <a:schemeClr val="tx1"/>
                </a:solidFill>
              </a:rPr>
              <a:t>ChemBioServer</a:t>
            </a:r>
            <a:r>
              <a:rPr lang="en-US" sz="2000" dirty="0" smtClean="0">
                <a:solidFill>
                  <a:schemeClr val="tx1"/>
                </a:solidFill>
              </a:rPr>
              <a:t> for post-processing virtual screening data</a:t>
            </a:r>
          </a:p>
          <a:p>
            <a:pPr marL="342900" indent="-342900" algn="l">
              <a:buFont typeface="Wingdings" charset="2"/>
              <a:buChar char="q"/>
            </a:pPr>
            <a:r>
              <a:rPr lang="en-US" sz="2000" dirty="0" smtClean="0">
                <a:solidFill>
                  <a:schemeClr val="tx1"/>
                </a:solidFill>
              </a:rPr>
              <a:t>Presenter: Zoe Cournia</a:t>
            </a:r>
          </a:p>
          <a:p>
            <a:pPr marL="342900" indent="-342900" algn="l">
              <a:buFont typeface="Wingdings" charset="2"/>
              <a:buChar char="q"/>
            </a:pPr>
            <a:r>
              <a:rPr lang="en-US" sz="2000" dirty="0" smtClean="0">
                <a:solidFill>
                  <a:schemeClr val="tx1"/>
                </a:solidFill>
              </a:rPr>
              <a:t>Material will be available soon in VI-SEEM </a:t>
            </a:r>
            <a:r>
              <a:rPr lang="en-US" sz="2000" dirty="0" smtClean="0">
                <a:solidFill>
                  <a:schemeClr val="tx1"/>
                </a:solidFill>
              </a:rPr>
              <a:t>portal</a:t>
            </a:r>
          </a:p>
          <a:p>
            <a:pPr marL="342900" indent="-342900" algn="l">
              <a:buFont typeface="Wingdings" charset="2"/>
              <a:buChar char="q"/>
            </a:pPr>
            <a:r>
              <a:rPr lang="en-US" sz="2000" dirty="0" smtClean="0">
                <a:solidFill>
                  <a:schemeClr val="tx1"/>
                </a:solidFill>
              </a:rPr>
              <a:t>Training Material of this week’s LS SC Training will also be available</a:t>
            </a:r>
            <a:endParaRPr lang="en-US" sz="2000" dirty="0">
              <a:solidFill>
                <a:schemeClr val="tx1"/>
              </a:solidFill>
            </a:endParaRPr>
          </a:p>
        </p:txBody>
      </p:sp>
      <p:sp>
        <p:nvSpPr>
          <p:cNvPr id="6" name="Footer Placeholder 3"/>
          <p:cNvSpPr>
            <a:spLocks noGrp="1"/>
          </p:cNvSpPr>
          <p:nvPr>
            <p:ph type="ftr" sz="quarter" idx="10"/>
          </p:nvPr>
        </p:nvSpPr>
        <p:spPr>
          <a:xfrm>
            <a:off x="0" y="6564313"/>
            <a:ext cx="9906000" cy="293687"/>
          </a:xfrm>
        </p:spPr>
        <p:txBody>
          <a:bodyPr/>
          <a:lstStyle/>
          <a:p>
            <a:pPr>
              <a:defRPr/>
            </a:pPr>
            <a:r>
              <a:rPr lang="en-US" dirty="0" smtClean="0"/>
              <a:t>PSC Meeting</a:t>
            </a:r>
            <a:r>
              <a:rPr lang="en-US" dirty="0" smtClean="0"/>
              <a:t> </a:t>
            </a:r>
            <a:r>
              <a:rPr lang="en-US" dirty="0" smtClean="0"/>
              <a:t>– </a:t>
            </a:r>
            <a:r>
              <a:rPr lang="en-US" dirty="0" smtClean="0"/>
              <a:t>Belgrade 19 October 2016</a:t>
            </a:r>
            <a:r>
              <a:rPr lang="en-US" dirty="0" smtClean="0"/>
              <a:t>					</a:t>
            </a:r>
            <a:fld id="{70F2B333-24EA-4DE2-9D5F-F92EB537375C}" type="slidenum">
              <a:rPr lang="el-GR" smtClean="0"/>
              <a:pPr>
                <a:defRPr/>
              </a:pPr>
              <a:t>24</a:t>
            </a:fld>
            <a:endParaRPr lang="el-GR" dirty="0"/>
          </a:p>
        </p:txBody>
      </p:sp>
    </p:spTree>
    <p:extLst>
      <p:ext uri="{BB962C8B-B14F-4D97-AF65-F5344CB8AC3E}">
        <p14:creationId xmlns:p14="http://schemas.microsoft.com/office/powerpoint/2010/main" val="346476586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LS SC progress</a:t>
            </a:r>
            <a:endParaRPr lang="en-US" dirty="0"/>
          </a:p>
        </p:txBody>
      </p:sp>
      <p:sp>
        <p:nvSpPr>
          <p:cNvPr id="3" name="Content Placeholder 2"/>
          <p:cNvSpPr>
            <a:spLocks noGrp="1"/>
          </p:cNvSpPr>
          <p:nvPr>
            <p:ph idx="1"/>
          </p:nvPr>
        </p:nvSpPr>
        <p:spPr>
          <a:xfrm>
            <a:off x="192089" y="1652588"/>
            <a:ext cx="6651495" cy="4921250"/>
          </a:xfrm>
        </p:spPr>
        <p:txBody>
          <a:bodyPr/>
          <a:lstStyle/>
          <a:p>
            <a:r>
              <a:rPr lang="en-US" dirty="0" smtClean="0"/>
              <a:t>26 Codes installed</a:t>
            </a:r>
          </a:p>
          <a:p>
            <a:endParaRPr lang="en-US" dirty="0"/>
          </a:p>
          <a:p>
            <a:r>
              <a:rPr lang="en-US" dirty="0" smtClean="0"/>
              <a:t>7 Workflows uploaded and </a:t>
            </a:r>
            <a:r>
              <a:rPr lang="en-US" dirty="0" smtClean="0"/>
              <a:t>available (MD-</a:t>
            </a:r>
            <a:r>
              <a:rPr lang="en-US" dirty="0" err="1" smtClean="0"/>
              <a:t>Sim</a:t>
            </a:r>
            <a:r>
              <a:rPr lang="en-US" smtClean="0"/>
              <a:t>) </a:t>
            </a:r>
            <a:endParaRPr lang="en-US" dirty="0" smtClean="0"/>
          </a:p>
          <a:p>
            <a:pPr marL="0" indent="0">
              <a:buNone/>
            </a:pPr>
            <a:r>
              <a:rPr lang="en-US" dirty="0" smtClean="0"/>
              <a:t>     4 Workflows ready and will be uploaded (PSOMI)</a:t>
            </a:r>
            <a:endParaRPr lang="en-US" dirty="0" smtClean="0"/>
          </a:p>
          <a:p>
            <a:endParaRPr lang="en-US" dirty="0"/>
          </a:p>
          <a:p>
            <a:r>
              <a:rPr lang="en-US" dirty="0"/>
              <a:t>8</a:t>
            </a:r>
            <a:r>
              <a:rPr lang="en-US" dirty="0" smtClean="0"/>
              <a:t> </a:t>
            </a:r>
            <a:r>
              <a:rPr lang="en-US" dirty="0" smtClean="0"/>
              <a:t>Datasets are being transferred</a:t>
            </a:r>
          </a:p>
          <a:p>
            <a:endParaRPr lang="en-US" dirty="0"/>
          </a:p>
          <a:p>
            <a:r>
              <a:rPr lang="en-US" dirty="0" smtClean="0"/>
              <a:t>1 training material </a:t>
            </a:r>
            <a:r>
              <a:rPr lang="en-US" dirty="0" smtClean="0"/>
              <a:t>uploaded and more material will be immediately available</a:t>
            </a:r>
            <a:endParaRPr lang="en-US" dirty="0"/>
          </a:p>
        </p:txBody>
      </p:sp>
      <p:sp>
        <p:nvSpPr>
          <p:cNvPr id="6" name="Footer Placeholder 3"/>
          <p:cNvSpPr>
            <a:spLocks noGrp="1"/>
          </p:cNvSpPr>
          <p:nvPr>
            <p:ph type="ftr" sz="quarter" idx="10"/>
          </p:nvPr>
        </p:nvSpPr>
        <p:spPr>
          <a:xfrm>
            <a:off x="0" y="6564313"/>
            <a:ext cx="9906000" cy="293687"/>
          </a:xfrm>
        </p:spPr>
        <p:txBody>
          <a:bodyPr/>
          <a:lstStyle/>
          <a:p>
            <a:pPr>
              <a:defRPr/>
            </a:pPr>
            <a:r>
              <a:rPr lang="en-US" dirty="0" smtClean="0"/>
              <a:t>PSC Meeting</a:t>
            </a:r>
            <a:r>
              <a:rPr lang="en-US" dirty="0" smtClean="0"/>
              <a:t> </a:t>
            </a:r>
            <a:r>
              <a:rPr lang="en-US" dirty="0" smtClean="0"/>
              <a:t>– </a:t>
            </a:r>
            <a:r>
              <a:rPr lang="en-US" dirty="0" smtClean="0"/>
              <a:t>Belgrade 19 October 2016</a:t>
            </a:r>
            <a:r>
              <a:rPr lang="en-US" dirty="0" smtClean="0"/>
              <a:t>					</a:t>
            </a:r>
            <a:fld id="{70F2B333-24EA-4DE2-9D5F-F92EB537375C}" type="slidenum">
              <a:rPr lang="el-GR" smtClean="0"/>
              <a:pPr>
                <a:defRPr/>
              </a:pPr>
              <a:t>25</a:t>
            </a:fld>
            <a:endParaRPr lang="el-GR" dirty="0"/>
          </a:p>
        </p:txBody>
      </p:sp>
    </p:spTree>
    <p:extLst>
      <p:ext uri="{BB962C8B-B14F-4D97-AF65-F5344CB8AC3E}">
        <p14:creationId xmlns:p14="http://schemas.microsoft.com/office/powerpoint/2010/main" val="255652220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VI-SEEM Twitter Account</a:t>
            </a:r>
            <a:endParaRPr lang="en-US" dirty="0"/>
          </a:p>
        </p:txBody>
      </p:sp>
      <p:sp>
        <p:nvSpPr>
          <p:cNvPr id="6" name="Footer Placeholder 3"/>
          <p:cNvSpPr>
            <a:spLocks noGrp="1"/>
          </p:cNvSpPr>
          <p:nvPr>
            <p:ph type="ftr" sz="quarter" idx="10"/>
          </p:nvPr>
        </p:nvSpPr>
        <p:spPr>
          <a:xfrm>
            <a:off x="0" y="6564313"/>
            <a:ext cx="9906000" cy="293687"/>
          </a:xfrm>
        </p:spPr>
        <p:txBody>
          <a:bodyPr/>
          <a:lstStyle/>
          <a:p>
            <a:pPr>
              <a:defRPr/>
            </a:pPr>
            <a:r>
              <a:rPr lang="en-US" dirty="0" smtClean="0"/>
              <a:t>PSC Meeting</a:t>
            </a:r>
            <a:r>
              <a:rPr lang="en-US" dirty="0" smtClean="0"/>
              <a:t> </a:t>
            </a:r>
            <a:r>
              <a:rPr lang="en-US" dirty="0" smtClean="0"/>
              <a:t>– </a:t>
            </a:r>
            <a:r>
              <a:rPr lang="en-US" dirty="0" smtClean="0"/>
              <a:t>Belgrade 19 October 2016</a:t>
            </a:r>
            <a:r>
              <a:rPr lang="en-US" dirty="0" smtClean="0"/>
              <a:t>					</a:t>
            </a:r>
            <a:fld id="{70F2B333-24EA-4DE2-9D5F-F92EB537375C}" type="slidenum">
              <a:rPr lang="el-GR" smtClean="0"/>
              <a:pPr>
                <a:defRPr/>
              </a:pPr>
              <a:t>26</a:t>
            </a:fld>
            <a:endParaRPr lang="el-GR" dirty="0"/>
          </a:p>
        </p:txBody>
      </p:sp>
      <p:pic>
        <p:nvPicPr>
          <p:cNvPr id="7" name="Picture 6" descr="Screen Shot 2016-10-19 at 9.37.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105" y="1270081"/>
            <a:ext cx="9231314" cy="5186583"/>
          </a:xfrm>
          <a:prstGeom prst="rect">
            <a:avLst/>
          </a:prstGeom>
        </p:spPr>
      </p:pic>
    </p:spTree>
    <p:extLst>
      <p:ext uri="{BB962C8B-B14F-4D97-AF65-F5344CB8AC3E}">
        <p14:creationId xmlns:p14="http://schemas.microsoft.com/office/powerpoint/2010/main" val="2217279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378099" cy="1125538"/>
          </a:xfrm>
        </p:spPr>
        <p:txBody>
          <a:bodyPr/>
          <a:lstStyle/>
          <a:p>
            <a:r>
              <a:rPr lang="en-US" dirty="0" smtClean="0"/>
              <a:t>Material &amp; People needed to disseminate VI-SEEM in Social Media</a:t>
            </a:r>
            <a:endParaRPr lang="en-US" dirty="0"/>
          </a:p>
        </p:txBody>
      </p:sp>
      <p:sp>
        <p:nvSpPr>
          <p:cNvPr id="6" name="Footer Placeholder 3"/>
          <p:cNvSpPr>
            <a:spLocks noGrp="1"/>
          </p:cNvSpPr>
          <p:nvPr>
            <p:ph type="ftr" sz="quarter" idx="10"/>
          </p:nvPr>
        </p:nvSpPr>
        <p:spPr>
          <a:xfrm>
            <a:off x="0" y="6564313"/>
            <a:ext cx="9906000" cy="293687"/>
          </a:xfrm>
        </p:spPr>
        <p:txBody>
          <a:bodyPr/>
          <a:lstStyle/>
          <a:p>
            <a:pPr>
              <a:defRPr/>
            </a:pPr>
            <a:r>
              <a:rPr lang="en-US" dirty="0" smtClean="0"/>
              <a:t>PSC Meeting</a:t>
            </a:r>
            <a:r>
              <a:rPr lang="en-US" dirty="0" smtClean="0"/>
              <a:t> </a:t>
            </a:r>
            <a:r>
              <a:rPr lang="en-US" dirty="0" smtClean="0"/>
              <a:t>– </a:t>
            </a:r>
            <a:r>
              <a:rPr lang="en-US" dirty="0" smtClean="0"/>
              <a:t>Belgrade 19 October 2016</a:t>
            </a:r>
            <a:r>
              <a:rPr lang="en-US" dirty="0" smtClean="0"/>
              <a:t>					</a:t>
            </a:r>
            <a:fld id="{70F2B333-24EA-4DE2-9D5F-F92EB537375C}" type="slidenum">
              <a:rPr lang="el-GR" smtClean="0"/>
              <a:pPr>
                <a:defRPr/>
              </a:pPr>
              <a:t>27</a:t>
            </a:fld>
            <a:endParaRPr lang="el-GR" dirty="0"/>
          </a:p>
        </p:txBody>
      </p:sp>
      <p:sp>
        <p:nvSpPr>
          <p:cNvPr id="5" name="Content Placeholder 2"/>
          <p:cNvSpPr>
            <a:spLocks noGrp="1"/>
          </p:cNvSpPr>
          <p:nvPr>
            <p:ph idx="1"/>
          </p:nvPr>
        </p:nvSpPr>
        <p:spPr>
          <a:xfrm>
            <a:off x="439020" y="1335050"/>
            <a:ext cx="9226661" cy="4921250"/>
          </a:xfrm>
        </p:spPr>
        <p:txBody>
          <a:bodyPr/>
          <a:lstStyle/>
          <a:p>
            <a:r>
              <a:rPr lang="en-US" b="1" dirty="0" smtClean="0"/>
              <a:t>Open Calls</a:t>
            </a:r>
          </a:p>
          <a:p>
            <a:r>
              <a:rPr lang="en-US" dirty="0" smtClean="0"/>
              <a:t>Information on </a:t>
            </a:r>
            <a:r>
              <a:rPr lang="en-US" b="1" dirty="0" smtClean="0"/>
              <a:t>VRE Portal</a:t>
            </a:r>
          </a:p>
          <a:p>
            <a:endParaRPr lang="en-US" dirty="0"/>
          </a:p>
          <a:p>
            <a:r>
              <a:rPr lang="en-US" dirty="0"/>
              <a:t>Location and information on </a:t>
            </a:r>
            <a:r>
              <a:rPr lang="en-US" b="1" dirty="0"/>
              <a:t>Code Availability, Workflows, Datasets, Applications </a:t>
            </a:r>
            <a:endParaRPr lang="en-US" dirty="0"/>
          </a:p>
          <a:p>
            <a:r>
              <a:rPr lang="en-US" dirty="0"/>
              <a:t>Advertise </a:t>
            </a:r>
            <a:r>
              <a:rPr lang="en-US" b="1" dirty="0"/>
              <a:t>Training Material </a:t>
            </a:r>
          </a:p>
          <a:p>
            <a:pPr marL="0" indent="0">
              <a:buNone/>
            </a:pPr>
            <a:endParaRPr lang="en-US" dirty="0"/>
          </a:p>
          <a:p>
            <a:r>
              <a:rPr lang="en-US" dirty="0" smtClean="0"/>
              <a:t>Dissemination of </a:t>
            </a:r>
            <a:r>
              <a:rPr lang="en-US" b="1" dirty="0" smtClean="0"/>
              <a:t>Training Events </a:t>
            </a:r>
            <a:r>
              <a:rPr lang="en-US" dirty="0" smtClean="0"/>
              <a:t>in advance to attract participants </a:t>
            </a:r>
            <a:endParaRPr lang="en-US" dirty="0"/>
          </a:p>
          <a:p>
            <a:r>
              <a:rPr lang="en-US" b="1" dirty="0" smtClean="0"/>
              <a:t>Newsletters</a:t>
            </a:r>
            <a:r>
              <a:rPr lang="en-US" dirty="0" smtClean="0"/>
              <a:t>, other activities</a:t>
            </a:r>
          </a:p>
          <a:p>
            <a:r>
              <a:rPr lang="en-US" b="1" dirty="0" smtClean="0"/>
              <a:t>Publications</a:t>
            </a:r>
          </a:p>
          <a:p>
            <a:endParaRPr lang="en-US" dirty="0"/>
          </a:p>
          <a:p>
            <a:r>
              <a:rPr lang="en-US" dirty="0" smtClean="0"/>
              <a:t>Participation in </a:t>
            </a:r>
            <a:r>
              <a:rPr lang="en-US" b="1" dirty="0" smtClean="0"/>
              <a:t>Conferences</a:t>
            </a:r>
            <a:r>
              <a:rPr lang="en-US" dirty="0" smtClean="0"/>
              <a:t>, Short Description of Content </a:t>
            </a:r>
          </a:p>
          <a:p>
            <a:r>
              <a:rPr lang="en-US" b="1" dirty="0" smtClean="0"/>
              <a:t>News</a:t>
            </a:r>
            <a:endParaRPr lang="en-US" b="1" dirty="0" smtClean="0"/>
          </a:p>
          <a:p>
            <a:endParaRPr lang="en-US" dirty="0"/>
          </a:p>
        </p:txBody>
      </p:sp>
    </p:spTree>
    <p:extLst>
      <p:ext uri="{BB962C8B-B14F-4D97-AF65-F5344CB8AC3E}">
        <p14:creationId xmlns:p14="http://schemas.microsoft.com/office/powerpoint/2010/main" val="3185066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dirty="0" smtClean="0"/>
              <a:t>LS SC Scientific Objectives</a:t>
            </a:r>
          </a:p>
        </p:txBody>
      </p:sp>
      <p:sp>
        <p:nvSpPr>
          <p:cNvPr id="3" name="Content Placeholder 2"/>
          <p:cNvSpPr>
            <a:spLocks noGrp="1"/>
          </p:cNvSpPr>
          <p:nvPr>
            <p:ph idx="1"/>
          </p:nvPr>
        </p:nvSpPr>
        <p:spPr>
          <a:xfrm>
            <a:off x="193675" y="1502463"/>
            <a:ext cx="9518650" cy="4921250"/>
          </a:xfrm>
        </p:spPr>
        <p:txBody>
          <a:bodyPr/>
          <a:lstStyle/>
          <a:p>
            <a:pPr lvl="0">
              <a:lnSpc>
                <a:spcPct val="100000"/>
              </a:lnSpc>
              <a:spcAft>
                <a:spcPts val="1000"/>
              </a:spcAft>
            </a:pPr>
            <a:r>
              <a:rPr lang="en-US" dirty="0"/>
              <a:t>E</a:t>
            </a:r>
            <a:r>
              <a:rPr lang="en-US" dirty="0" smtClean="0"/>
              <a:t>nable </a:t>
            </a:r>
            <a:r>
              <a:rPr lang="en-US" dirty="0"/>
              <a:t>the description of the medical needs in </a:t>
            </a:r>
            <a:r>
              <a:rPr lang="en-US" dirty="0" smtClean="0"/>
              <a:t>SEEM</a:t>
            </a:r>
            <a:endParaRPr lang="en-US" dirty="0"/>
          </a:p>
          <a:p>
            <a:pPr lvl="0">
              <a:lnSpc>
                <a:spcPct val="100000"/>
              </a:lnSpc>
              <a:spcAft>
                <a:spcPts val="1000"/>
              </a:spcAft>
            </a:pPr>
            <a:r>
              <a:rPr lang="en-US" dirty="0"/>
              <a:t>I</a:t>
            </a:r>
            <a:r>
              <a:rPr lang="en-US" dirty="0" smtClean="0"/>
              <a:t>dentify </a:t>
            </a:r>
            <a:r>
              <a:rPr lang="en-US" dirty="0"/>
              <a:t>disease mechanism pathways </a:t>
            </a:r>
          </a:p>
          <a:p>
            <a:pPr lvl="0">
              <a:lnSpc>
                <a:spcPct val="100000"/>
              </a:lnSpc>
              <a:spcAft>
                <a:spcPts val="1000"/>
              </a:spcAft>
            </a:pPr>
            <a:r>
              <a:rPr lang="en-US" dirty="0"/>
              <a:t>T</a:t>
            </a:r>
            <a:r>
              <a:rPr lang="en-US" dirty="0" smtClean="0"/>
              <a:t>arget </a:t>
            </a:r>
            <a:r>
              <a:rPr lang="en-US" dirty="0"/>
              <a:t>oncogenes using computer-aided drug design</a:t>
            </a:r>
          </a:p>
          <a:p>
            <a:pPr lvl="0">
              <a:lnSpc>
                <a:spcPct val="100000"/>
              </a:lnSpc>
              <a:spcAft>
                <a:spcPts val="1000"/>
              </a:spcAft>
            </a:pPr>
            <a:r>
              <a:rPr lang="en-US" dirty="0"/>
              <a:t>P</a:t>
            </a:r>
            <a:r>
              <a:rPr lang="en-US" dirty="0" smtClean="0"/>
              <a:t>rovide </a:t>
            </a:r>
            <a:r>
              <a:rPr lang="en-US" dirty="0"/>
              <a:t>patients with timely diagnosis, assessment of risk for developing the disease</a:t>
            </a:r>
          </a:p>
          <a:p>
            <a:pPr lvl="0">
              <a:lnSpc>
                <a:spcPct val="100000"/>
              </a:lnSpc>
              <a:spcAft>
                <a:spcPts val="1000"/>
              </a:spcAft>
            </a:pPr>
            <a:r>
              <a:rPr lang="en-US" dirty="0" smtClean="0"/>
              <a:t>Predict </a:t>
            </a:r>
            <a:r>
              <a:rPr lang="en-US" dirty="0"/>
              <a:t>of mutation effect based on phenotype </a:t>
            </a:r>
          </a:p>
          <a:p>
            <a:pPr lvl="0">
              <a:lnSpc>
                <a:spcPct val="100000"/>
              </a:lnSpc>
              <a:spcAft>
                <a:spcPts val="1000"/>
              </a:spcAft>
            </a:pPr>
            <a:r>
              <a:rPr lang="en-US" dirty="0"/>
              <a:t>T</a:t>
            </a:r>
            <a:r>
              <a:rPr lang="en-US" dirty="0" smtClean="0"/>
              <a:t>argeted </a:t>
            </a:r>
            <a:r>
              <a:rPr lang="en-US" dirty="0"/>
              <a:t>and efficient therapy</a:t>
            </a:r>
          </a:p>
          <a:p>
            <a:pPr>
              <a:lnSpc>
                <a:spcPct val="100000"/>
              </a:lnSpc>
              <a:spcAft>
                <a:spcPts val="1000"/>
              </a:spcAft>
            </a:pPr>
            <a:r>
              <a:rPr lang="en-US" dirty="0"/>
              <a:t>U</a:t>
            </a:r>
            <a:r>
              <a:rPr lang="en-US" dirty="0" smtClean="0"/>
              <a:t>ltimately </a:t>
            </a:r>
            <a:r>
              <a:rPr lang="en-US" dirty="0"/>
              <a:t>lead to regional characteristics that would assist the effort for developing personalized medicine in the SEEM region </a:t>
            </a:r>
            <a:endParaRPr lang="en-US" dirty="0" smtClean="0">
              <a:solidFill>
                <a:schemeClr val="tx1"/>
              </a:solidFill>
            </a:endParaRPr>
          </a:p>
          <a:p>
            <a:pPr eaLnBrk="1" hangingPunct="1">
              <a:lnSpc>
                <a:spcPct val="100000"/>
              </a:lnSpc>
              <a:spcAft>
                <a:spcPts val="1000"/>
              </a:spcAft>
              <a:buClr>
                <a:schemeClr val="accent2">
                  <a:lumMod val="75000"/>
                  <a:lumOff val="25000"/>
                </a:schemeClr>
              </a:buClr>
              <a:defRPr/>
            </a:pPr>
            <a:endParaRPr lang="en-US" dirty="0" smtClean="0">
              <a:solidFill>
                <a:schemeClr val="tx1"/>
              </a:solidFill>
            </a:endParaRPr>
          </a:p>
          <a:p>
            <a:pPr marL="0" indent="0" eaLnBrk="1" hangingPunct="1">
              <a:lnSpc>
                <a:spcPct val="100000"/>
              </a:lnSpc>
              <a:spcAft>
                <a:spcPts val="1000"/>
              </a:spcAft>
              <a:buClr>
                <a:schemeClr val="accent2">
                  <a:lumMod val="75000"/>
                  <a:lumOff val="25000"/>
                </a:schemeClr>
              </a:buClr>
              <a:buNone/>
              <a:defRPr/>
            </a:pPr>
            <a:endParaRPr lang="en-US" dirty="0" smtClean="0">
              <a:solidFill>
                <a:schemeClr val="tx1"/>
              </a:solidFill>
            </a:endParaRPr>
          </a:p>
          <a:p>
            <a:pPr eaLnBrk="1" hangingPunct="1">
              <a:lnSpc>
                <a:spcPct val="100000"/>
              </a:lnSpc>
              <a:spcAft>
                <a:spcPts val="1000"/>
              </a:spcAft>
              <a:buClr>
                <a:schemeClr val="accent2">
                  <a:lumMod val="75000"/>
                  <a:lumOff val="25000"/>
                </a:schemeClr>
              </a:buClr>
              <a:defRPr/>
            </a:pPr>
            <a:endParaRPr lang="en-US" u="sng" dirty="0" smtClean="0">
              <a:solidFill>
                <a:schemeClr val="accent4"/>
              </a:solidFill>
            </a:endParaRPr>
          </a:p>
          <a:p>
            <a:pPr eaLnBrk="1" hangingPunct="1">
              <a:lnSpc>
                <a:spcPct val="100000"/>
              </a:lnSpc>
              <a:spcAft>
                <a:spcPts val="1000"/>
              </a:spcAft>
              <a:buClr>
                <a:schemeClr val="accent2">
                  <a:lumMod val="75000"/>
                  <a:lumOff val="25000"/>
                </a:schemeClr>
              </a:buClr>
              <a:defRPr/>
            </a:pPr>
            <a:endParaRPr lang="en-US" dirty="0" smtClean="0"/>
          </a:p>
        </p:txBody>
      </p:sp>
      <p:sp>
        <p:nvSpPr>
          <p:cNvPr id="5" name="Footer Placeholder 3"/>
          <p:cNvSpPr>
            <a:spLocks noGrp="1"/>
          </p:cNvSpPr>
          <p:nvPr>
            <p:ph type="ftr" sz="quarter" idx="10"/>
          </p:nvPr>
        </p:nvSpPr>
        <p:spPr>
          <a:xfrm>
            <a:off x="0" y="6564313"/>
            <a:ext cx="9906000" cy="293687"/>
          </a:xfrm>
        </p:spPr>
        <p:txBody>
          <a:bodyPr/>
          <a:lstStyle/>
          <a:p>
            <a:pPr>
              <a:defRPr/>
            </a:pPr>
            <a:r>
              <a:rPr lang="en-US" dirty="0" smtClean="0"/>
              <a:t>PSC Meeting</a:t>
            </a:r>
            <a:r>
              <a:rPr lang="en-US" dirty="0" smtClean="0"/>
              <a:t> </a:t>
            </a:r>
            <a:r>
              <a:rPr lang="en-US" dirty="0" smtClean="0"/>
              <a:t>– </a:t>
            </a:r>
            <a:r>
              <a:rPr lang="en-US" dirty="0" smtClean="0"/>
              <a:t>Belgrade 19 October 2016</a:t>
            </a:r>
            <a:r>
              <a:rPr lang="en-US" dirty="0" smtClean="0"/>
              <a:t>					</a:t>
            </a:r>
            <a:fld id="{70F2B333-24EA-4DE2-9D5F-F92EB537375C}" type="slidenum">
              <a:rPr lang="el-GR" smtClean="0"/>
              <a:pPr>
                <a:defRPr/>
              </a:pPr>
              <a:t>3</a:t>
            </a:fld>
            <a:endParaRPr lang="el-GR" dirty="0"/>
          </a:p>
        </p:txBody>
      </p:sp>
    </p:spTree>
    <p:extLst>
      <p:ext uri="{BB962C8B-B14F-4D97-AF65-F5344CB8AC3E}">
        <p14:creationId xmlns:p14="http://schemas.microsoft.com/office/powerpoint/2010/main" val="156163970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The era of personalized medicine</a:t>
            </a:r>
            <a:endParaRPr lang="en-US" sz="40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0361" y="4860391"/>
            <a:ext cx="2714528" cy="1997609"/>
          </a:xfrm>
          <a:prstGeom prst="rect">
            <a:avLst/>
          </a:prstGeom>
        </p:spPr>
      </p:pic>
      <p:sp>
        <p:nvSpPr>
          <p:cNvPr id="4" name="TextBox 3"/>
          <p:cNvSpPr txBox="1"/>
          <p:nvPr/>
        </p:nvSpPr>
        <p:spPr>
          <a:xfrm>
            <a:off x="6168865" y="1231900"/>
            <a:ext cx="2065740" cy="461665"/>
          </a:xfrm>
          <a:prstGeom prst="rect">
            <a:avLst/>
          </a:prstGeom>
          <a:noFill/>
        </p:spPr>
        <p:txBody>
          <a:bodyPr wrap="none" rtlCol="0">
            <a:spAutoFit/>
          </a:bodyPr>
          <a:lstStyle/>
          <a:p>
            <a:r>
              <a:rPr lang="en-US" dirty="0" smtClean="0">
                <a:solidFill>
                  <a:srgbClr val="FF0000"/>
                </a:solidFill>
              </a:rPr>
              <a:t>Lung Cancer</a:t>
            </a:r>
          </a:p>
        </p:txBody>
      </p:sp>
      <p:sp>
        <p:nvSpPr>
          <p:cNvPr id="5" name="TextBox 4"/>
          <p:cNvSpPr txBox="1"/>
          <p:nvPr/>
        </p:nvSpPr>
        <p:spPr>
          <a:xfrm>
            <a:off x="5967591" y="4332350"/>
            <a:ext cx="2237662" cy="461665"/>
          </a:xfrm>
          <a:prstGeom prst="rect">
            <a:avLst/>
          </a:prstGeom>
          <a:noFill/>
        </p:spPr>
        <p:txBody>
          <a:bodyPr wrap="none" rtlCol="0">
            <a:spAutoFit/>
          </a:bodyPr>
          <a:lstStyle/>
          <a:p>
            <a:pPr algn="ctr"/>
            <a:r>
              <a:rPr lang="en-US" b="0" dirty="0" smtClean="0">
                <a:solidFill>
                  <a:schemeClr val="tx1"/>
                </a:solidFill>
              </a:rPr>
              <a:t>carcinogenesis</a:t>
            </a:r>
          </a:p>
        </p:txBody>
      </p:sp>
      <p:sp>
        <p:nvSpPr>
          <p:cNvPr id="11" name="Down Arrow 10"/>
          <p:cNvSpPr/>
          <p:nvPr/>
        </p:nvSpPr>
        <p:spPr bwMode="auto">
          <a:xfrm>
            <a:off x="6989634" y="1700467"/>
            <a:ext cx="238502" cy="372339"/>
          </a:xfrm>
          <a:prstGeom prst="downArrow">
            <a:avLst/>
          </a:prstGeom>
          <a:solidFill>
            <a:schemeClr val="accent5"/>
          </a:soli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91440" tIns="45720" rIns="91440" bIns="45720" numCol="1" rtlCol="0" anchor="t" anchorCtr="0" compatLnSpc="1">
            <a:prstTxWarp prst="textNoShape">
              <a:avLst/>
            </a:prstTxWarp>
          </a:bodyPr>
          <a:lstStyle/>
          <a:p>
            <a:pPr marL="0" marR="0" indent="0" algn="r" defTabSz="95885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accent2"/>
              </a:solidFill>
              <a:effectLst/>
              <a:latin typeface="Arial" charset="0"/>
              <a:cs typeface="Arial" charset="0"/>
            </a:endParaRPr>
          </a:p>
        </p:txBody>
      </p:sp>
      <p:sp>
        <p:nvSpPr>
          <p:cNvPr id="8" name="TextBox 7"/>
          <p:cNvSpPr txBox="1"/>
          <p:nvPr/>
        </p:nvSpPr>
        <p:spPr>
          <a:xfrm>
            <a:off x="4905003" y="2819763"/>
            <a:ext cx="4494740" cy="1348061"/>
          </a:xfrm>
          <a:prstGeom prst="rect">
            <a:avLst/>
          </a:prstGeom>
          <a:noFill/>
        </p:spPr>
        <p:txBody>
          <a:bodyPr wrap="none" rtlCol="0">
            <a:spAutoFit/>
          </a:bodyPr>
          <a:lstStyle/>
          <a:p>
            <a:pPr algn="ctr"/>
            <a:r>
              <a:rPr lang="en-US" b="0" dirty="0">
                <a:solidFill>
                  <a:schemeClr val="tx1"/>
                </a:solidFill>
              </a:rPr>
              <a:t>4% of patients with </a:t>
            </a:r>
          </a:p>
          <a:p>
            <a:pPr algn="ctr"/>
            <a:r>
              <a:rPr lang="en-US" b="0" dirty="0" smtClean="0">
                <a:solidFill>
                  <a:schemeClr val="tx1"/>
                </a:solidFill>
              </a:rPr>
              <a:t>non-small cell lung carcinoma</a:t>
            </a:r>
          </a:p>
          <a:p>
            <a:pPr algn="ctr"/>
            <a:r>
              <a:rPr lang="en-US" b="0" dirty="0" smtClean="0">
                <a:solidFill>
                  <a:schemeClr val="tx1"/>
                </a:solidFill>
              </a:rPr>
              <a:t>Rearrangement </a:t>
            </a:r>
            <a:r>
              <a:rPr lang="en-US" b="0" dirty="0">
                <a:solidFill>
                  <a:schemeClr val="tx1"/>
                </a:solidFill>
              </a:rPr>
              <a:t>in </a:t>
            </a:r>
            <a:r>
              <a:rPr lang="en-US" dirty="0">
                <a:solidFill>
                  <a:schemeClr val="tx1"/>
                </a:solidFill>
              </a:rPr>
              <a:t>ALK </a:t>
            </a:r>
            <a:r>
              <a:rPr lang="en-US" dirty="0" smtClean="0">
                <a:solidFill>
                  <a:schemeClr val="tx1"/>
                </a:solidFill>
              </a:rPr>
              <a:t>protein</a:t>
            </a:r>
            <a:endParaRPr lang="en-US" dirty="0">
              <a:solidFill>
                <a:schemeClr val="tx1"/>
              </a:solidFill>
            </a:endParaRPr>
          </a:p>
        </p:txBody>
      </p:sp>
      <p:sp>
        <p:nvSpPr>
          <p:cNvPr id="12" name="TextBox 11"/>
          <p:cNvSpPr txBox="1"/>
          <p:nvPr/>
        </p:nvSpPr>
        <p:spPr>
          <a:xfrm>
            <a:off x="6282483" y="2035457"/>
            <a:ext cx="1690637" cy="461665"/>
          </a:xfrm>
          <a:prstGeom prst="rect">
            <a:avLst/>
          </a:prstGeom>
          <a:noFill/>
        </p:spPr>
        <p:txBody>
          <a:bodyPr wrap="none" rtlCol="0">
            <a:spAutoFit/>
          </a:bodyPr>
          <a:lstStyle/>
          <a:p>
            <a:r>
              <a:rPr lang="en-US" b="0" dirty="0" smtClean="0">
                <a:solidFill>
                  <a:schemeClr val="tx1"/>
                </a:solidFill>
              </a:rPr>
              <a:t>genotyping</a:t>
            </a:r>
            <a:endParaRPr lang="en-US" b="0" dirty="0">
              <a:solidFill>
                <a:schemeClr val="tx1"/>
              </a:solidFill>
            </a:endParaRPr>
          </a:p>
        </p:txBody>
      </p:sp>
      <p:sp>
        <p:nvSpPr>
          <p:cNvPr id="14" name="Down Arrow 13"/>
          <p:cNvSpPr/>
          <p:nvPr/>
        </p:nvSpPr>
        <p:spPr bwMode="auto">
          <a:xfrm>
            <a:off x="7011295" y="2469109"/>
            <a:ext cx="238502" cy="372339"/>
          </a:xfrm>
          <a:prstGeom prst="downArrow">
            <a:avLst/>
          </a:prstGeom>
          <a:solidFill>
            <a:schemeClr val="accent5"/>
          </a:soli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91440" tIns="45720" rIns="91440" bIns="45720" numCol="1" rtlCol="0" anchor="t" anchorCtr="0" compatLnSpc="1">
            <a:prstTxWarp prst="textNoShape">
              <a:avLst/>
            </a:prstTxWarp>
          </a:bodyPr>
          <a:lstStyle/>
          <a:p>
            <a:pPr marL="0" marR="0" indent="0" algn="r" defTabSz="95885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accent2"/>
              </a:solidFill>
              <a:effectLst/>
              <a:latin typeface="Arial" charset="0"/>
              <a:cs typeface="Arial" charset="0"/>
            </a:endParaRPr>
          </a:p>
        </p:txBody>
      </p:sp>
      <p:sp>
        <p:nvSpPr>
          <p:cNvPr id="13" name="Rectangle 12"/>
          <p:cNvSpPr/>
          <p:nvPr/>
        </p:nvSpPr>
        <p:spPr bwMode="auto">
          <a:xfrm>
            <a:off x="5323045" y="4481743"/>
            <a:ext cx="2502765" cy="56021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5885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accent2"/>
              </a:solidFill>
              <a:effectLst/>
              <a:latin typeface="Arial" charset="0"/>
              <a:cs typeface="Arial" charset="0"/>
            </a:endParaRPr>
          </a:p>
        </p:txBody>
      </p:sp>
      <p:sp>
        <p:nvSpPr>
          <p:cNvPr id="16" name="Down Arrow 15"/>
          <p:cNvSpPr/>
          <p:nvPr/>
        </p:nvSpPr>
        <p:spPr bwMode="auto">
          <a:xfrm>
            <a:off x="7014276" y="4096749"/>
            <a:ext cx="238502" cy="372339"/>
          </a:xfrm>
          <a:prstGeom prst="downArrow">
            <a:avLst/>
          </a:prstGeom>
          <a:solidFill>
            <a:schemeClr val="accent5"/>
          </a:soli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91440" tIns="45720" rIns="91440" bIns="45720" numCol="1" rtlCol="0" anchor="t" anchorCtr="0" compatLnSpc="1">
            <a:prstTxWarp prst="textNoShape">
              <a:avLst/>
            </a:prstTxWarp>
          </a:bodyPr>
          <a:lstStyle/>
          <a:p>
            <a:pPr marL="0" marR="0" indent="0" algn="r" defTabSz="95885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accent2"/>
              </a:solidFill>
              <a:effectLst/>
              <a:latin typeface="Arial" charset="0"/>
              <a:cs typeface="Arial" charset="0"/>
            </a:endParaRPr>
          </a:p>
        </p:txBody>
      </p:sp>
      <p:pic>
        <p:nvPicPr>
          <p:cNvPr id="17" name="Picture 16" descr="personalizedm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969" y="1423989"/>
            <a:ext cx="4241759" cy="3617971"/>
          </a:xfrm>
          <a:prstGeom prst="rect">
            <a:avLst/>
          </a:prstGeom>
        </p:spPr>
      </p:pic>
      <p:sp>
        <p:nvSpPr>
          <p:cNvPr id="15" name="TextBox 14"/>
          <p:cNvSpPr txBox="1"/>
          <p:nvPr/>
        </p:nvSpPr>
        <p:spPr>
          <a:xfrm>
            <a:off x="3894971" y="6121203"/>
            <a:ext cx="6064280" cy="461665"/>
          </a:xfrm>
          <a:prstGeom prst="rect">
            <a:avLst/>
          </a:prstGeom>
          <a:noFill/>
        </p:spPr>
        <p:txBody>
          <a:bodyPr wrap="none" rtlCol="0">
            <a:spAutoFit/>
          </a:bodyPr>
          <a:lstStyle/>
          <a:p>
            <a:r>
              <a:rPr lang="en-US" dirty="0" err="1" smtClean="0">
                <a:solidFill>
                  <a:srgbClr val="FF0000"/>
                </a:solidFill>
              </a:rPr>
              <a:t>Crizotinib</a:t>
            </a:r>
            <a:r>
              <a:rPr lang="en-US" dirty="0" smtClean="0">
                <a:solidFill>
                  <a:srgbClr val="FF0000"/>
                </a:solidFill>
              </a:rPr>
              <a:t> for ALK+ lung cancer patients</a:t>
            </a:r>
            <a:endParaRPr lang="en-US" dirty="0">
              <a:solidFill>
                <a:srgbClr val="FF0000"/>
              </a:solidFill>
            </a:endParaRPr>
          </a:p>
        </p:txBody>
      </p:sp>
      <p:sp>
        <p:nvSpPr>
          <p:cNvPr id="19" name="Down Arrow 18"/>
          <p:cNvSpPr/>
          <p:nvPr/>
        </p:nvSpPr>
        <p:spPr bwMode="auto">
          <a:xfrm>
            <a:off x="7035937" y="4828043"/>
            <a:ext cx="238502" cy="372339"/>
          </a:xfrm>
          <a:prstGeom prst="downArrow">
            <a:avLst/>
          </a:prstGeom>
          <a:solidFill>
            <a:schemeClr val="accent5"/>
          </a:soli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91440" tIns="45720" rIns="91440" bIns="45720" numCol="1" rtlCol="0" anchor="t" anchorCtr="0" compatLnSpc="1">
            <a:prstTxWarp prst="textNoShape">
              <a:avLst/>
            </a:prstTxWarp>
          </a:bodyPr>
          <a:lstStyle/>
          <a:p>
            <a:pPr marL="0" marR="0" indent="0" algn="r" defTabSz="95885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accent2"/>
              </a:solidFill>
              <a:effectLst/>
              <a:latin typeface="Arial" charset="0"/>
              <a:cs typeface="Arial" charset="0"/>
            </a:endParaRPr>
          </a:p>
        </p:txBody>
      </p:sp>
      <p:sp>
        <p:nvSpPr>
          <p:cNvPr id="18" name="TextBox 17"/>
          <p:cNvSpPr txBox="1"/>
          <p:nvPr/>
        </p:nvSpPr>
        <p:spPr>
          <a:xfrm>
            <a:off x="5323045" y="5079307"/>
            <a:ext cx="4221081" cy="830997"/>
          </a:xfrm>
          <a:prstGeom prst="rect">
            <a:avLst/>
          </a:prstGeom>
          <a:noFill/>
        </p:spPr>
        <p:txBody>
          <a:bodyPr wrap="square" rtlCol="0">
            <a:spAutoFit/>
          </a:bodyPr>
          <a:lstStyle/>
          <a:p>
            <a:pPr algn="ctr"/>
            <a:r>
              <a:rPr lang="en-US" b="0" dirty="0" smtClean="0">
                <a:solidFill>
                  <a:srgbClr val="000000"/>
                </a:solidFill>
              </a:rPr>
              <a:t>Drug design for this specific subset of patients</a:t>
            </a:r>
            <a:endParaRPr lang="en-US" b="0" dirty="0">
              <a:solidFill>
                <a:srgbClr val="000000"/>
              </a:solidFill>
            </a:endParaRPr>
          </a:p>
        </p:txBody>
      </p:sp>
      <p:sp>
        <p:nvSpPr>
          <p:cNvPr id="21" name="Down Arrow 20"/>
          <p:cNvSpPr/>
          <p:nvPr/>
        </p:nvSpPr>
        <p:spPr bwMode="auto">
          <a:xfrm>
            <a:off x="7032953" y="5833425"/>
            <a:ext cx="238502" cy="372339"/>
          </a:xfrm>
          <a:prstGeom prst="downArrow">
            <a:avLst/>
          </a:prstGeom>
          <a:solidFill>
            <a:schemeClr val="accent5"/>
          </a:soli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91440" tIns="45720" rIns="91440" bIns="45720" numCol="1" rtlCol="0" anchor="t" anchorCtr="0" compatLnSpc="1">
            <a:prstTxWarp prst="textNoShape">
              <a:avLst/>
            </a:prstTxWarp>
          </a:bodyPr>
          <a:lstStyle/>
          <a:p>
            <a:pPr marL="0" marR="0" indent="0" algn="r" defTabSz="95885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accent2"/>
              </a:solidFill>
              <a:effectLst/>
              <a:latin typeface="Arial" charset="0"/>
              <a:cs typeface="Arial" charset="0"/>
            </a:endParaRPr>
          </a:p>
        </p:txBody>
      </p:sp>
      <p:sp>
        <p:nvSpPr>
          <p:cNvPr id="20" name="Footer Placeholder 3"/>
          <p:cNvSpPr>
            <a:spLocks noGrp="1"/>
          </p:cNvSpPr>
          <p:nvPr>
            <p:ph type="ftr" sz="quarter" idx="10"/>
          </p:nvPr>
        </p:nvSpPr>
        <p:spPr>
          <a:xfrm>
            <a:off x="0" y="6564313"/>
            <a:ext cx="9906000" cy="293687"/>
          </a:xfrm>
        </p:spPr>
        <p:txBody>
          <a:bodyPr/>
          <a:lstStyle/>
          <a:p>
            <a:pPr>
              <a:defRPr/>
            </a:pPr>
            <a:r>
              <a:rPr lang="en-US" dirty="0" smtClean="0"/>
              <a:t>PSC Meeting</a:t>
            </a:r>
            <a:r>
              <a:rPr lang="en-US" dirty="0" smtClean="0"/>
              <a:t> </a:t>
            </a:r>
            <a:r>
              <a:rPr lang="en-US" dirty="0" smtClean="0"/>
              <a:t>– </a:t>
            </a:r>
            <a:r>
              <a:rPr lang="en-US" dirty="0" smtClean="0"/>
              <a:t>Belgrade 19 October 2016</a:t>
            </a:r>
            <a:r>
              <a:rPr lang="en-US" dirty="0" smtClean="0"/>
              <a:t>					</a:t>
            </a:r>
            <a:fld id="{70F2B333-24EA-4DE2-9D5F-F92EB537375C}" type="slidenum">
              <a:rPr lang="el-GR" smtClean="0"/>
              <a:pPr>
                <a:defRPr/>
              </a:pPr>
              <a:t>4</a:t>
            </a:fld>
            <a:endParaRPr lang="el-GR" dirty="0"/>
          </a:p>
        </p:txBody>
      </p:sp>
    </p:spTree>
    <p:extLst>
      <p:ext uri="{BB962C8B-B14F-4D97-AF65-F5344CB8AC3E}">
        <p14:creationId xmlns:p14="http://schemas.microsoft.com/office/powerpoint/2010/main" val="358928496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LS</a:t>
            </a:r>
            <a:r>
              <a:rPr lang="en-US" sz="4000" dirty="0"/>
              <a:t> </a:t>
            </a:r>
            <a:r>
              <a:rPr lang="en-US" sz="4000" dirty="0" smtClean="0"/>
              <a:t>Areas of </a:t>
            </a:r>
            <a:r>
              <a:rPr lang="en-US" sz="4000" dirty="0"/>
              <a:t>A</a:t>
            </a:r>
            <a:r>
              <a:rPr lang="en-US" sz="4000" dirty="0" smtClean="0"/>
              <a:t>pplications</a:t>
            </a:r>
            <a:endParaRPr lang="en-US" dirty="0"/>
          </a:p>
        </p:txBody>
      </p:sp>
      <p:sp>
        <p:nvSpPr>
          <p:cNvPr id="9" name="Content Placeholder 8"/>
          <p:cNvSpPr>
            <a:spLocks noGrp="1"/>
          </p:cNvSpPr>
          <p:nvPr>
            <p:ph idx="1"/>
          </p:nvPr>
        </p:nvSpPr>
        <p:spPr>
          <a:xfrm>
            <a:off x="0" y="1357936"/>
            <a:ext cx="9906000" cy="3610442"/>
          </a:xfrm>
        </p:spPr>
        <p:txBody>
          <a:bodyPr/>
          <a:lstStyle/>
          <a:p>
            <a:r>
              <a:rPr lang="en-US" b="1" dirty="0">
                <a:solidFill>
                  <a:srgbClr val="000000"/>
                </a:solidFill>
              </a:rPr>
              <a:t>Modeling and Molecular Dynamics (MD) study of important drug </a:t>
            </a:r>
            <a:r>
              <a:rPr lang="en-US" b="1" dirty="0" smtClean="0">
                <a:solidFill>
                  <a:srgbClr val="000000"/>
                </a:solidFill>
              </a:rPr>
              <a:t>targets </a:t>
            </a:r>
            <a:r>
              <a:rPr lang="en-US" i="1" dirty="0" smtClean="0">
                <a:solidFill>
                  <a:srgbClr val="000000"/>
                </a:solidFill>
              </a:rPr>
              <a:t>(BRFAA [GR], ISEC-NAS-RA [AR], YSU [AR], FM-BIU)</a:t>
            </a:r>
          </a:p>
          <a:p>
            <a:pPr marL="0" indent="0">
              <a:buNone/>
            </a:pPr>
            <a:endParaRPr lang="en-US" b="1" dirty="0" smtClean="0">
              <a:solidFill>
                <a:srgbClr val="000000"/>
              </a:solidFill>
            </a:endParaRPr>
          </a:p>
          <a:p>
            <a:r>
              <a:rPr lang="en-US" b="1" dirty="0">
                <a:solidFill>
                  <a:srgbClr val="000000"/>
                </a:solidFill>
              </a:rPr>
              <a:t>Computer-aided drug </a:t>
            </a:r>
            <a:r>
              <a:rPr lang="en-US" b="1" dirty="0" smtClean="0">
                <a:solidFill>
                  <a:srgbClr val="000000"/>
                </a:solidFill>
              </a:rPr>
              <a:t>design (BRFAA, </a:t>
            </a:r>
            <a:r>
              <a:rPr lang="en-US" b="1" dirty="0">
                <a:solidFill>
                  <a:srgbClr val="000000"/>
                </a:solidFill>
              </a:rPr>
              <a:t>IICT-</a:t>
            </a:r>
            <a:r>
              <a:rPr lang="en-US" b="1" dirty="0" smtClean="0">
                <a:solidFill>
                  <a:srgbClr val="000000"/>
                </a:solidFill>
              </a:rPr>
              <a:t>BAS (2 labs) </a:t>
            </a:r>
            <a:r>
              <a:rPr lang="en-US" i="1" dirty="0">
                <a:solidFill>
                  <a:srgbClr val="000000"/>
                </a:solidFill>
              </a:rPr>
              <a:t>[BG], YSU [</a:t>
            </a:r>
            <a:r>
              <a:rPr lang="en-US" i="1" dirty="0" smtClean="0">
                <a:solidFill>
                  <a:srgbClr val="000000"/>
                </a:solidFill>
              </a:rPr>
              <a:t>AM], </a:t>
            </a:r>
            <a:r>
              <a:rPr lang="en-US" i="1" dirty="0" err="1" smtClean="0">
                <a:solidFill>
                  <a:srgbClr val="000000"/>
                </a:solidFill>
              </a:rPr>
              <a:t>UoM</a:t>
            </a:r>
            <a:r>
              <a:rPr lang="en-US" i="1" dirty="0">
                <a:solidFill>
                  <a:srgbClr val="000000"/>
                </a:solidFill>
              </a:rPr>
              <a:t>/</a:t>
            </a:r>
            <a:r>
              <a:rPr lang="en-US" i="1" dirty="0" smtClean="0">
                <a:solidFill>
                  <a:srgbClr val="000000"/>
                </a:solidFill>
              </a:rPr>
              <a:t>MREN [ME], FP-UKIM [MK])</a:t>
            </a:r>
          </a:p>
          <a:p>
            <a:endParaRPr lang="en-US" b="1" dirty="0" smtClean="0">
              <a:solidFill>
                <a:srgbClr val="000000"/>
              </a:solidFill>
            </a:endParaRPr>
          </a:p>
          <a:p>
            <a:r>
              <a:rPr lang="en-US" b="1" dirty="0">
                <a:solidFill>
                  <a:srgbClr val="000000"/>
                </a:solidFill>
              </a:rPr>
              <a:t>Analysis of Next Generation DNA sequencing </a:t>
            </a:r>
            <a:r>
              <a:rPr lang="en-US" i="1" dirty="0">
                <a:solidFill>
                  <a:srgbClr val="000000"/>
                </a:solidFill>
              </a:rPr>
              <a:t>data (IMGGE [RS], CING [CY]</a:t>
            </a:r>
            <a:r>
              <a:rPr lang="en-US" i="1" dirty="0" smtClean="0">
                <a:solidFill>
                  <a:srgbClr val="000000"/>
                </a:solidFill>
              </a:rPr>
              <a:t>)</a:t>
            </a:r>
          </a:p>
          <a:p>
            <a:endParaRPr lang="en-US" i="1" dirty="0" smtClean="0">
              <a:solidFill>
                <a:srgbClr val="000000"/>
              </a:solidFill>
            </a:endParaRPr>
          </a:p>
          <a:p>
            <a:r>
              <a:rPr lang="en-US" b="1" dirty="0">
                <a:solidFill>
                  <a:srgbClr val="000000"/>
                </a:solidFill>
              </a:rPr>
              <a:t>Synchrotron data analysis </a:t>
            </a:r>
            <a:r>
              <a:rPr lang="en-US" i="1" dirty="0">
                <a:solidFill>
                  <a:srgbClr val="000000"/>
                </a:solidFill>
              </a:rPr>
              <a:t>(SESAME [JO])</a:t>
            </a:r>
          </a:p>
          <a:p>
            <a:endParaRPr lang="en-US" b="1" dirty="0">
              <a:solidFill>
                <a:srgbClr val="000000"/>
              </a:solidFill>
            </a:endParaRPr>
          </a:p>
          <a:p>
            <a:r>
              <a:rPr lang="en-US" b="1" dirty="0">
                <a:solidFill>
                  <a:srgbClr val="000000"/>
                </a:solidFill>
              </a:rPr>
              <a:t>Image processing for biological </a:t>
            </a:r>
            <a:r>
              <a:rPr lang="en-US" b="1" dirty="0" smtClean="0">
                <a:solidFill>
                  <a:srgbClr val="000000"/>
                </a:solidFill>
              </a:rPr>
              <a:t>applications </a:t>
            </a:r>
            <a:r>
              <a:rPr lang="en-US" i="1" dirty="0" smtClean="0">
                <a:solidFill>
                  <a:srgbClr val="000000"/>
                </a:solidFill>
              </a:rPr>
              <a:t>(IICT</a:t>
            </a:r>
            <a:r>
              <a:rPr lang="en-US" i="1" dirty="0">
                <a:solidFill>
                  <a:srgbClr val="000000"/>
                </a:solidFill>
              </a:rPr>
              <a:t>-BAS [BG], </a:t>
            </a:r>
            <a:r>
              <a:rPr lang="en-US" i="1" dirty="0" smtClean="0">
                <a:solidFill>
                  <a:srgbClr val="000000"/>
                </a:solidFill>
              </a:rPr>
              <a:t>IEM [MD])</a:t>
            </a:r>
          </a:p>
          <a:p>
            <a:pPr marL="0" indent="0">
              <a:buNone/>
            </a:pPr>
            <a:endParaRPr lang="en-US" b="1" dirty="0" smtClean="0">
              <a:solidFill>
                <a:srgbClr val="000000"/>
              </a:solidFill>
            </a:endParaRPr>
          </a:p>
          <a:p>
            <a:r>
              <a:rPr lang="en-US" b="1" dirty="0" smtClean="0">
                <a:solidFill>
                  <a:srgbClr val="000000"/>
                </a:solidFill>
              </a:rPr>
              <a:t>Computational </a:t>
            </a:r>
            <a:r>
              <a:rPr lang="en-US" b="1" dirty="0">
                <a:solidFill>
                  <a:srgbClr val="000000"/>
                </a:solidFill>
              </a:rPr>
              <a:t>simulation of DNA and RNA </a:t>
            </a:r>
            <a:r>
              <a:rPr lang="en-US" i="1" dirty="0">
                <a:solidFill>
                  <a:srgbClr val="000000"/>
                </a:solidFill>
              </a:rPr>
              <a:t>(IICT-BAS [BG], YSU [AM</a:t>
            </a:r>
            <a:r>
              <a:rPr lang="en-US" i="1" dirty="0" smtClean="0">
                <a:solidFill>
                  <a:srgbClr val="000000"/>
                </a:solidFill>
              </a:rPr>
              <a:t>]</a:t>
            </a:r>
          </a:p>
          <a:p>
            <a:endParaRPr lang="en-US" b="1" dirty="0" smtClean="0">
              <a:solidFill>
                <a:srgbClr val="000000"/>
              </a:solidFill>
            </a:endParaRPr>
          </a:p>
          <a:p>
            <a:endParaRPr lang="en-US" dirty="0">
              <a:solidFill>
                <a:srgbClr val="000000"/>
              </a:solidFill>
            </a:endParaRPr>
          </a:p>
          <a:p>
            <a:endParaRPr lang="en-US" b="1" dirty="0">
              <a:solidFill>
                <a:srgbClr val="000000"/>
              </a:solidFill>
            </a:endParaRPr>
          </a:p>
          <a:p>
            <a:endParaRPr lang="en-US" dirty="0">
              <a:solidFill>
                <a:srgbClr val="000000"/>
              </a:solidFill>
            </a:endParaRPr>
          </a:p>
          <a:p>
            <a:endParaRPr lang="en-US" b="1" dirty="0">
              <a:solidFill>
                <a:srgbClr val="000000"/>
              </a:solidFill>
            </a:endParaRPr>
          </a:p>
          <a:p>
            <a:endParaRPr lang="en-US" dirty="0">
              <a:solidFill>
                <a:srgbClr val="000000"/>
              </a:solidFill>
            </a:endParaRPr>
          </a:p>
        </p:txBody>
      </p:sp>
      <p:sp>
        <p:nvSpPr>
          <p:cNvPr id="6" name="Footer Placeholder 3"/>
          <p:cNvSpPr>
            <a:spLocks noGrp="1"/>
          </p:cNvSpPr>
          <p:nvPr>
            <p:ph type="ftr" sz="quarter" idx="10"/>
          </p:nvPr>
        </p:nvSpPr>
        <p:spPr>
          <a:xfrm>
            <a:off x="0" y="6564313"/>
            <a:ext cx="9906000" cy="293687"/>
          </a:xfrm>
        </p:spPr>
        <p:txBody>
          <a:bodyPr/>
          <a:lstStyle/>
          <a:p>
            <a:pPr>
              <a:defRPr/>
            </a:pPr>
            <a:r>
              <a:rPr lang="en-US" dirty="0" smtClean="0"/>
              <a:t>PSC Meeting</a:t>
            </a:r>
            <a:r>
              <a:rPr lang="en-US" dirty="0" smtClean="0"/>
              <a:t> </a:t>
            </a:r>
            <a:r>
              <a:rPr lang="en-US" dirty="0" smtClean="0"/>
              <a:t>– </a:t>
            </a:r>
            <a:r>
              <a:rPr lang="en-US" dirty="0" smtClean="0"/>
              <a:t>Belgrade 19 October 2016</a:t>
            </a:r>
            <a:r>
              <a:rPr lang="en-US" dirty="0" smtClean="0"/>
              <a:t>					</a:t>
            </a:r>
            <a:fld id="{70F2B333-24EA-4DE2-9D5F-F92EB537375C}" type="slidenum">
              <a:rPr lang="el-GR" smtClean="0"/>
              <a:pPr>
                <a:defRPr/>
              </a:pPr>
              <a:t>5</a:t>
            </a:fld>
            <a:endParaRPr lang="el-GR" dirty="0"/>
          </a:p>
        </p:txBody>
      </p:sp>
    </p:spTree>
    <p:extLst>
      <p:ext uri="{BB962C8B-B14F-4D97-AF65-F5344CB8AC3E}">
        <p14:creationId xmlns:p14="http://schemas.microsoft.com/office/powerpoint/2010/main" val="202612998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Life Sciences Open </a:t>
            </a:r>
            <a:r>
              <a:rPr lang="en-GB" dirty="0" smtClean="0"/>
              <a:t>Call Areas</a:t>
            </a:r>
            <a:endParaRPr lang="en-GB" dirty="0"/>
          </a:p>
        </p:txBody>
      </p:sp>
      <p:sp>
        <p:nvSpPr>
          <p:cNvPr id="3" name="Content Placeholder 2"/>
          <p:cNvSpPr>
            <a:spLocks noGrp="1"/>
          </p:cNvSpPr>
          <p:nvPr>
            <p:ph idx="1"/>
          </p:nvPr>
        </p:nvSpPr>
        <p:spPr/>
        <p:txBody>
          <a:bodyPr/>
          <a:lstStyle/>
          <a:p>
            <a:pPr lvl="0"/>
            <a:r>
              <a:rPr lang="en-GB" sz="3200" dirty="0" smtClean="0"/>
              <a:t>Open Calls in </a:t>
            </a:r>
            <a:r>
              <a:rPr lang="en-GB" sz="3200" dirty="0"/>
              <a:t>the scientific field of </a:t>
            </a:r>
            <a:r>
              <a:rPr lang="en-GB" sz="3200" dirty="0" smtClean="0"/>
              <a:t>Life Sciences:</a:t>
            </a:r>
          </a:p>
          <a:p>
            <a:pPr marL="0" lvl="0" indent="0">
              <a:buNone/>
            </a:pPr>
            <a:endParaRPr lang="en-GB" dirty="0"/>
          </a:p>
          <a:p>
            <a:pPr lvl="1"/>
            <a:r>
              <a:rPr lang="en-GB" sz="2800" b="1" dirty="0" smtClean="0"/>
              <a:t>LS </a:t>
            </a:r>
            <a:r>
              <a:rPr lang="en-GB" sz="2800" b="1" dirty="0"/>
              <a:t>Area A: </a:t>
            </a:r>
            <a:r>
              <a:rPr lang="en-US" sz="2800" dirty="0"/>
              <a:t> Modeling and Molecular Dynamics (MD) study of important drug targets</a:t>
            </a:r>
            <a:r>
              <a:rPr lang="en-US" sz="2800" dirty="0" smtClean="0"/>
              <a:t>.</a:t>
            </a:r>
          </a:p>
          <a:p>
            <a:pPr lvl="1"/>
            <a:r>
              <a:rPr lang="en-GB" sz="2800" b="1" dirty="0" smtClean="0"/>
              <a:t>LS </a:t>
            </a:r>
            <a:r>
              <a:rPr lang="en-GB" sz="2800" b="1" dirty="0"/>
              <a:t>Area B: </a:t>
            </a:r>
            <a:r>
              <a:rPr lang="en-US" sz="2800" dirty="0"/>
              <a:t> Computer-aided drug design</a:t>
            </a:r>
            <a:r>
              <a:rPr lang="en-GB" sz="2800" dirty="0" smtClean="0"/>
              <a:t>.</a:t>
            </a:r>
            <a:endParaRPr lang="en-GB" sz="2800" dirty="0"/>
          </a:p>
          <a:p>
            <a:pPr lvl="1"/>
            <a:r>
              <a:rPr lang="en-GB" sz="2800" b="1" dirty="0" smtClean="0"/>
              <a:t>LS </a:t>
            </a:r>
            <a:r>
              <a:rPr lang="en-GB" sz="2800" b="1" dirty="0"/>
              <a:t>Area C: </a:t>
            </a:r>
            <a:r>
              <a:rPr lang="en-US" sz="2800" dirty="0"/>
              <a:t> Analysis of Next Generation DNA sequencing </a:t>
            </a:r>
            <a:r>
              <a:rPr lang="en-US" sz="2800" dirty="0" smtClean="0"/>
              <a:t>data</a:t>
            </a:r>
            <a:r>
              <a:rPr lang="en-GB" sz="2800" dirty="0" smtClean="0"/>
              <a:t>.</a:t>
            </a:r>
          </a:p>
          <a:p>
            <a:pPr lvl="1"/>
            <a:r>
              <a:rPr lang="en-GB" sz="2800" dirty="0" smtClean="0"/>
              <a:t> </a:t>
            </a:r>
            <a:r>
              <a:rPr lang="en-GB" sz="2800" b="1" dirty="0"/>
              <a:t>LS Area </a:t>
            </a:r>
            <a:r>
              <a:rPr lang="en-GB" sz="2800" b="1" dirty="0" smtClean="0"/>
              <a:t>D:  </a:t>
            </a:r>
            <a:r>
              <a:rPr lang="en-US" sz="2800" dirty="0" smtClean="0"/>
              <a:t>Synchrotron </a:t>
            </a:r>
            <a:r>
              <a:rPr lang="en-US" sz="2800" dirty="0"/>
              <a:t>data analysis.</a:t>
            </a:r>
            <a:endParaRPr lang="en-GB" sz="2800" b="1" dirty="0" smtClean="0"/>
          </a:p>
          <a:p>
            <a:pPr lvl="1"/>
            <a:r>
              <a:rPr lang="en-GB" sz="2800" b="1" dirty="0" smtClean="0"/>
              <a:t> LS </a:t>
            </a:r>
            <a:r>
              <a:rPr lang="en-GB" sz="2800" b="1" dirty="0"/>
              <a:t>Area </a:t>
            </a:r>
            <a:r>
              <a:rPr lang="en-GB" sz="2800" b="1" dirty="0" smtClean="0"/>
              <a:t>E:  </a:t>
            </a:r>
            <a:r>
              <a:rPr lang="en-US" sz="2800" dirty="0" smtClean="0"/>
              <a:t>Image </a:t>
            </a:r>
            <a:r>
              <a:rPr lang="en-US" sz="2800" dirty="0"/>
              <a:t>processing for biological applications.</a:t>
            </a:r>
            <a:endParaRPr lang="en-GB" sz="2800" dirty="0"/>
          </a:p>
          <a:p>
            <a:endParaRPr lang="en-GB" sz="3200" dirty="0"/>
          </a:p>
        </p:txBody>
      </p:sp>
      <p:sp>
        <p:nvSpPr>
          <p:cNvPr id="5" name="Footer Placeholder 3"/>
          <p:cNvSpPr>
            <a:spLocks noGrp="1"/>
          </p:cNvSpPr>
          <p:nvPr>
            <p:ph type="ftr" sz="quarter" idx="10"/>
          </p:nvPr>
        </p:nvSpPr>
        <p:spPr>
          <a:xfrm>
            <a:off x="0" y="6564313"/>
            <a:ext cx="9906000" cy="293687"/>
          </a:xfrm>
        </p:spPr>
        <p:txBody>
          <a:bodyPr/>
          <a:lstStyle/>
          <a:p>
            <a:pPr>
              <a:defRPr/>
            </a:pPr>
            <a:r>
              <a:rPr lang="en-US" dirty="0" smtClean="0"/>
              <a:t>PSC Meeting</a:t>
            </a:r>
            <a:r>
              <a:rPr lang="en-US" dirty="0" smtClean="0"/>
              <a:t> </a:t>
            </a:r>
            <a:r>
              <a:rPr lang="en-US" dirty="0" smtClean="0"/>
              <a:t>– </a:t>
            </a:r>
            <a:r>
              <a:rPr lang="en-US" dirty="0" smtClean="0"/>
              <a:t>Belgrade 19 October 2016</a:t>
            </a:r>
            <a:r>
              <a:rPr lang="en-US" dirty="0" smtClean="0"/>
              <a:t>					</a:t>
            </a:r>
            <a:fld id="{70F2B333-24EA-4DE2-9D5F-F92EB537375C}" type="slidenum">
              <a:rPr lang="el-GR" smtClean="0"/>
              <a:pPr>
                <a:defRPr/>
              </a:pPr>
              <a:t>6</a:t>
            </a:fld>
            <a:endParaRPr lang="el-GR" dirty="0"/>
          </a:p>
        </p:txBody>
      </p:sp>
    </p:spTree>
    <p:extLst>
      <p:ext uri="{BB962C8B-B14F-4D97-AF65-F5344CB8AC3E}">
        <p14:creationId xmlns:p14="http://schemas.microsoft.com/office/powerpoint/2010/main" val="3227020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 Phase Allocation &amp; Partners for LS SC</a:t>
            </a:r>
            <a:endParaRPr lang="en-US" dirty="0"/>
          </a:p>
        </p:txBody>
      </p:sp>
      <p:grpSp>
        <p:nvGrpSpPr>
          <p:cNvPr id="7" name="Group 6"/>
          <p:cNvGrpSpPr/>
          <p:nvPr/>
        </p:nvGrpSpPr>
        <p:grpSpPr>
          <a:xfrm>
            <a:off x="181428" y="1288143"/>
            <a:ext cx="8817429" cy="5207000"/>
            <a:chOff x="0" y="1092200"/>
            <a:chExt cx="9035143" cy="5511101"/>
          </a:xfrm>
        </p:grpSpPr>
        <p:pic>
          <p:nvPicPr>
            <p:cNvPr id="5" name="Picture 4"/>
            <p:cNvPicPr>
              <a:picLocks noChangeAspect="1"/>
            </p:cNvPicPr>
            <p:nvPr/>
          </p:nvPicPr>
          <p:blipFill>
            <a:blip r:embed="rId2"/>
            <a:stretch>
              <a:fillRect/>
            </a:stretch>
          </p:blipFill>
          <p:spPr>
            <a:xfrm>
              <a:off x="0" y="1092200"/>
              <a:ext cx="9029345" cy="4259943"/>
            </a:xfrm>
            <a:prstGeom prst="rect">
              <a:avLst/>
            </a:prstGeom>
          </p:spPr>
        </p:pic>
        <p:pic>
          <p:nvPicPr>
            <p:cNvPr id="6" name="Picture 5"/>
            <p:cNvPicPr>
              <a:picLocks noChangeAspect="1"/>
            </p:cNvPicPr>
            <p:nvPr/>
          </p:nvPicPr>
          <p:blipFill>
            <a:blip r:embed="rId3"/>
            <a:stretch>
              <a:fillRect/>
            </a:stretch>
          </p:blipFill>
          <p:spPr>
            <a:xfrm>
              <a:off x="0" y="5278436"/>
              <a:ext cx="9035143" cy="1324865"/>
            </a:xfrm>
            <a:prstGeom prst="rect">
              <a:avLst/>
            </a:prstGeom>
          </p:spPr>
        </p:pic>
      </p:grpSp>
      <p:sp>
        <p:nvSpPr>
          <p:cNvPr id="8" name="Footer Placeholder 3"/>
          <p:cNvSpPr>
            <a:spLocks noGrp="1"/>
          </p:cNvSpPr>
          <p:nvPr>
            <p:ph type="ftr" sz="quarter" idx="10"/>
          </p:nvPr>
        </p:nvSpPr>
        <p:spPr>
          <a:xfrm>
            <a:off x="0" y="6564313"/>
            <a:ext cx="9906000" cy="293687"/>
          </a:xfrm>
        </p:spPr>
        <p:txBody>
          <a:bodyPr/>
          <a:lstStyle/>
          <a:p>
            <a:pPr>
              <a:defRPr/>
            </a:pPr>
            <a:r>
              <a:rPr lang="en-US" dirty="0" smtClean="0"/>
              <a:t>PSC Meeting</a:t>
            </a:r>
            <a:r>
              <a:rPr lang="en-US" dirty="0" smtClean="0"/>
              <a:t> </a:t>
            </a:r>
            <a:r>
              <a:rPr lang="en-US" dirty="0" smtClean="0"/>
              <a:t>– </a:t>
            </a:r>
            <a:r>
              <a:rPr lang="en-US" dirty="0" smtClean="0"/>
              <a:t>Belgrade 19 October 2016</a:t>
            </a:r>
            <a:r>
              <a:rPr lang="en-US" dirty="0" smtClean="0"/>
              <a:t>					</a:t>
            </a:r>
            <a:fld id="{70F2B333-24EA-4DE2-9D5F-F92EB537375C}" type="slidenum">
              <a:rPr lang="el-GR" smtClean="0"/>
              <a:pPr>
                <a:defRPr/>
              </a:pPr>
              <a:t>7</a:t>
            </a:fld>
            <a:endParaRPr lang="el-GR" dirty="0"/>
          </a:p>
        </p:txBody>
      </p:sp>
    </p:spTree>
    <p:extLst>
      <p:ext uri="{BB962C8B-B14F-4D97-AF65-F5344CB8AC3E}">
        <p14:creationId xmlns:p14="http://schemas.microsoft.com/office/powerpoint/2010/main" val="79026874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a:t>
            </a:r>
            <a:r>
              <a:rPr lang="en-GB" baseline="30000" dirty="0" smtClean="0"/>
              <a:t>st</a:t>
            </a:r>
            <a:r>
              <a:rPr lang="en-GB" dirty="0" smtClean="0"/>
              <a:t> Integration Phase Results</a:t>
            </a:r>
            <a:endParaRPr lang="en-GB" dirty="0"/>
          </a:p>
        </p:txBody>
      </p:sp>
      <p:sp>
        <p:nvSpPr>
          <p:cNvPr id="3" name="Content Placeholder 2"/>
          <p:cNvSpPr>
            <a:spLocks noGrp="1"/>
          </p:cNvSpPr>
          <p:nvPr>
            <p:ph idx="1"/>
          </p:nvPr>
        </p:nvSpPr>
        <p:spPr/>
        <p:txBody>
          <a:bodyPr/>
          <a:lstStyle/>
          <a:p>
            <a:r>
              <a:rPr lang="en-GB" dirty="0" smtClean="0"/>
              <a:t>1</a:t>
            </a:r>
            <a:r>
              <a:rPr lang="en-GB" baseline="30000" dirty="0" smtClean="0"/>
              <a:t>st</a:t>
            </a:r>
            <a:r>
              <a:rPr lang="en-GB" dirty="0" smtClean="0"/>
              <a:t> Integration Phase Applications:</a:t>
            </a:r>
          </a:p>
          <a:p>
            <a:pPr lvl="1"/>
            <a:r>
              <a:rPr lang="en-GB" dirty="0" smtClean="0"/>
              <a:t>MD-</a:t>
            </a:r>
            <a:r>
              <a:rPr lang="en-GB" dirty="0" err="1" smtClean="0"/>
              <a:t>Sim</a:t>
            </a:r>
            <a:r>
              <a:rPr lang="en-GB" dirty="0" smtClean="0"/>
              <a:t>: Biomedical Research Foundation, Academy of Athens</a:t>
            </a:r>
            <a:endParaRPr lang="en-GB" dirty="0" smtClean="0"/>
          </a:p>
          <a:p>
            <a:pPr lvl="1"/>
            <a:r>
              <a:rPr lang="en-GB" dirty="0" smtClean="0"/>
              <a:t>PSOMI: University of Montenegro</a:t>
            </a:r>
          </a:p>
          <a:p>
            <a:pPr lvl="1"/>
            <a:endParaRPr lang="en-US" dirty="0" smtClean="0"/>
          </a:p>
          <a:p>
            <a:r>
              <a:rPr lang="en-US" dirty="0" smtClean="0"/>
              <a:t>All developers have gained access to the provisioned resources.</a:t>
            </a:r>
          </a:p>
          <a:p>
            <a:endParaRPr lang="en-US" dirty="0"/>
          </a:p>
          <a:p>
            <a:r>
              <a:rPr lang="en-US" dirty="0" smtClean="0"/>
              <a:t>Workflows were developed.</a:t>
            </a:r>
          </a:p>
          <a:p>
            <a:pPr marL="0" indent="0">
              <a:buNone/>
            </a:pPr>
            <a:r>
              <a:rPr lang="en-US" dirty="0" smtClean="0"/>
              <a:t> </a:t>
            </a:r>
          </a:p>
          <a:p>
            <a:r>
              <a:rPr lang="en-US" dirty="0" smtClean="0"/>
              <a:t>No </a:t>
            </a:r>
            <a:r>
              <a:rPr lang="en-US" dirty="0"/>
              <a:t>specific issues have been </a:t>
            </a:r>
            <a:r>
              <a:rPr lang="en-US" dirty="0" smtClean="0"/>
              <a:t>raised. </a:t>
            </a:r>
            <a:endParaRPr lang="en-US" dirty="0" smtClean="0"/>
          </a:p>
          <a:p>
            <a:pPr marL="0" indent="0">
              <a:buNone/>
            </a:pPr>
            <a:endParaRPr lang="en-US" dirty="0" smtClean="0"/>
          </a:p>
          <a:p>
            <a:r>
              <a:rPr lang="en-US" dirty="0" smtClean="0"/>
              <a:t>All planned results </a:t>
            </a:r>
            <a:r>
              <a:rPr lang="en-US" dirty="0" smtClean="0"/>
              <a:t>already </a:t>
            </a:r>
            <a:r>
              <a:rPr lang="en-US" dirty="0" smtClean="0"/>
              <a:t>available or by the end of calendar year</a:t>
            </a:r>
            <a:endParaRPr lang="en-GB" dirty="0"/>
          </a:p>
          <a:p>
            <a:endParaRPr lang="en-GB" dirty="0"/>
          </a:p>
        </p:txBody>
      </p:sp>
      <p:sp>
        <p:nvSpPr>
          <p:cNvPr id="5" name="Footer Placeholder 3"/>
          <p:cNvSpPr>
            <a:spLocks noGrp="1"/>
          </p:cNvSpPr>
          <p:nvPr>
            <p:ph type="ftr" sz="quarter" idx="10"/>
          </p:nvPr>
        </p:nvSpPr>
        <p:spPr>
          <a:xfrm>
            <a:off x="0" y="6564313"/>
            <a:ext cx="9906000" cy="293687"/>
          </a:xfrm>
        </p:spPr>
        <p:txBody>
          <a:bodyPr/>
          <a:lstStyle/>
          <a:p>
            <a:pPr>
              <a:defRPr/>
            </a:pPr>
            <a:r>
              <a:rPr lang="en-US" dirty="0" smtClean="0"/>
              <a:t>PSC Meeting</a:t>
            </a:r>
            <a:r>
              <a:rPr lang="en-US" dirty="0" smtClean="0"/>
              <a:t> </a:t>
            </a:r>
            <a:r>
              <a:rPr lang="en-US" dirty="0" smtClean="0"/>
              <a:t>– </a:t>
            </a:r>
            <a:r>
              <a:rPr lang="en-US" dirty="0" smtClean="0"/>
              <a:t>Belgrade 19 October 2016</a:t>
            </a:r>
            <a:r>
              <a:rPr lang="en-US" dirty="0" smtClean="0"/>
              <a:t>					</a:t>
            </a:r>
            <a:fld id="{70F2B333-24EA-4DE2-9D5F-F92EB537375C}" type="slidenum">
              <a:rPr lang="el-GR" smtClean="0"/>
              <a:pPr>
                <a:defRPr/>
              </a:pPr>
              <a:t>8</a:t>
            </a:fld>
            <a:endParaRPr lang="el-GR" dirty="0"/>
          </a:p>
        </p:txBody>
      </p:sp>
    </p:spTree>
    <p:extLst>
      <p:ext uri="{BB962C8B-B14F-4D97-AF65-F5344CB8AC3E}">
        <p14:creationId xmlns:p14="http://schemas.microsoft.com/office/powerpoint/2010/main" val="2389044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2nd Integration Phase Status</a:t>
            </a:r>
            <a:endParaRPr lang="en-GB" dirty="0"/>
          </a:p>
        </p:txBody>
      </p:sp>
      <p:sp>
        <p:nvSpPr>
          <p:cNvPr id="3" name="Content Placeholder 2"/>
          <p:cNvSpPr>
            <a:spLocks noGrp="1"/>
          </p:cNvSpPr>
          <p:nvPr>
            <p:ph idx="1"/>
          </p:nvPr>
        </p:nvSpPr>
        <p:spPr/>
        <p:txBody>
          <a:bodyPr/>
          <a:lstStyle/>
          <a:p>
            <a:r>
              <a:rPr lang="en-GB" dirty="0" smtClean="0"/>
              <a:t>2nd Integration Phase Applications:</a:t>
            </a:r>
          </a:p>
          <a:p>
            <a:r>
              <a:rPr lang="en-GB" dirty="0" smtClean="0"/>
              <a:t>Resources access already given:</a:t>
            </a:r>
          </a:p>
          <a:p>
            <a:pPr lvl="1"/>
            <a:r>
              <a:rPr lang="en-US" dirty="0"/>
              <a:t>CCC, SESAME, Jordan</a:t>
            </a:r>
          </a:p>
          <a:p>
            <a:pPr lvl="1"/>
            <a:endParaRPr lang="en-US" dirty="0" smtClean="0"/>
          </a:p>
          <a:p>
            <a:r>
              <a:rPr lang="en-US" dirty="0" smtClean="0"/>
              <a:t>Resource Allocation Underway:</a:t>
            </a:r>
          </a:p>
          <a:p>
            <a:pPr lvl="1"/>
            <a:r>
              <a:rPr lang="en-US" dirty="0" err="1" smtClean="0"/>
              <a:t>SEMaCD</a:t>
            </a:r>
            <a:r>
              <a:rPr lang="en-US" dirty="0" smtClean="0"/>
              <a:t>, IPB, Serbia</a:t>
            </a:r>
          </a:p>
          <a:p>
            <a:pPr lvl="1"/>
            <a:r>
              <a:rPr lang="en-US" dirty="0" smtClean="0"/>
              <a:t>THERMOGENOME, IICT-BAS, Bulgaria</a:t>
            </a:r>
          </a:p>
          <a:p>
            <a:pPr lvl="1"/>
            <a:r>
              <a:rPr lang="en-US" dirty="0" smtClean="0"/>
              <a:t>MS4DD, </a:t>
            </a:r>
            <a:r>
              <a:rPr lang="en-US" dirty="0"/>
              <a:t>IICT-BAS, </a:t>
            </a:r>
            <a:r>
              <a:rPr lang="en-US" dirty="0" smtClean="0"/>
              <a:t>Bulgaria</a:t>
            </a:r>
          </a:p>
          <a:p>
            <a:pPr lvl="1"/>
            <a:r>
              <a:rPr lang="en-US" dirty="0" smtClean="0"/>
              <a:t>DICOM, RENAM, Moldova</a:t>
            </a:r>
          </a:p>
          <a:p>
            <a:pPr lvl="1"/>
            <a:r>
              <a:rPr lang="en-US" dirty="0" smtClean="0"/>
              <a:t>CNCADD, UIKM, FYROM</a:t>
            </a:r>
            <a:endParaRPr lang="en-US" dirty="0"/>
          </a:p>
          <a:p>
            <a:pPr lvl="1"/>
            <a:endParaRPr lang="en-US" dirty="0" smtClean="0"/>
          </a:p>
          <a:p>
            <a:pPr lvl="1"/>
            <a:endParaRPr lang="en-US" dirty="0" smtClean="0"/>
          </a:p>
          <a:p>
            <a:endParaRPr lang="en-US" dirty="0" smtClean="0"/>
          </a:p>
          <a:p>
            <a:pPr marL="0" indent="0">
              <a:buNone/>
            </a:pPr>
            <a:endParaRPr lang="en-GB" dirty="0"/>
          </a:p>
          <a:p>
            <a:endParaRPr lang="en-GB" dirty="0"/>
          </a:p>
        </p:txBody>
      </p:sp>
      <p:sp>
        <p:nvSpPr>
          <p:cNvPr id="5" name="Footer Placeholder 3"/>
          <p:cNvSpPr>
            <a:spLocks noGrp="1"/>
          </p:cNvSpPr>
          <p:nvPr>
            <p:ph type="ftr" sz="quarter" idx="10"/>
          </p:nvPr>
        </p:nvSpPr>
        <p:spPr>
          <a:xfrm>
            <a:off x="0" y="6564313"/>
            <a:ext cx="9906000" cy="293687"/>
          </a:xfrm>
        </p:spPr>
        <p:txBody>
          <a:bodyPr/>
          <a:lstStyle/>
          <a:p>
            <a:pPr>
              <a:defRPr/>
            </a:pPr>
            <a:r>
              <a:rPr lang="en-US" dirty="0" smtClean="0"/>
              <a:t>PSC Meeting</a:t>
            </a:r>
            <a:r>
              <a:rPr lang="en-US" dirty="0" smtClean="0"/>
              <a:t> </a:t>
            </a:r>
            <a:r>
              <a:rPr lang="en-US" dirty="0" smtClean="0"/>
              <a:t>– </a:t>
            </a:r>
            <a:r>
              <a:rPr lang="en-US" dirty="0" smtClean="0"/>
              <a:t>Belgrade 19 October 2016</a:t>
            </a:r>
            <a:r>
              <a:rPr lang="en-US" dirty="0" smtClean="0"/>
              <a:t>					</a:t>
            </a:r>
            <a:fld id="{70F2B333-24EA-4DE2-9D5F-F92EB537375C}" type="slidenum">
              <a:rPr lang="el-GR" smtClean="0"/>
              <a:pPr>
                <a:defRPr/>
              </a:pPr>
              <a:t>9</a:t>
            </a:fld>
            <a:endParaRPr lang="el-GR" dirty="0"/>
          </a:p>
        </p:txBody>
      </p:sp>
    </p:spTree>
    <p:extLst>
      <p:ext uri="{BB962C8B-B14F-4D97-AF65-F5344CB8AC3E}">
        <p14:creationId xmlns:p14="http://schemas.microsoft.com/office/powerpoint/2010/main" val="1834828609"/>
      </p:ext>
    </p:extLst>
  </p:cSld>
  <p:clrMapOvr>
    <a:masterClrMapping/>
  </p:clrMapOvr>
</p:sld>
</file>

<file path=ppt/theme/theme1.xml><?xml version="1.0" encoding="utf-8"?>
<a:theme xmlns:a="http://schemas.openxmlformats.org/drawingml/2006/main" name="SEEGRID-ppt-template">
  <a:themeElements>
    <a:clrScheme name="vi-seem">
      <a:dk1>
        <a:sysClr val="windowText" lastClr="000000"/>
      </a:dk1>
      <a:lt1>
        <a:sysClr val="window" lastClr="FFFFFF"/>
      </a:lt1>
      <a:dk2>
        <a:srgbClr val="4E3B30"/>
      </a:dk2>
      <a:lt2>
        <a:srgbClr val="FFFFFF"/>
      </a:lt2>
      <a:accent1>
        <a:srgbClr val="CF4901"/>
      </a:accent1>
      <a:accent2>
        <a:srgbClr val="E85E15"/>
      </a:accent2>
      <a:accent3>
        <a:srgbClr val="FA7F34"/>
      </a:accent3>
      <a:accent4>
        <a:srgbClr val="FECB31"/>
      </a:accent4>
      <a:accent5>
        <a:srgbClr val="1594F2"/>
      </a:accent5>
      <a:accent6>
        <a:srgbClr val="20A0FF"/>
      </a:accent6>
      <a:hlink>
        <a:srgbClr val="AD1F1F"/>
      </a:hlink>
      <a:folHlink>
        <a:srgbClr val="FFC42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58850" rtl="0" eaLnBrk="1" fontAlgn="base" latinLnBrk="0" hangingPunct="1">
          <a:lnSpc>
            <a:spcPct val="100000"/>
          </a:lnSpc>
          <a:spcBef>
            <a:spcPct val="20000"/>
          </a:spcBef>
          <a:spcAft>
            <a:spcPct val="0"/>
          </a:spcAft>
          <a:buClrTx/>
          <a:buSzTx/>
          <a:buFontTx/>
          <a:buNone/>
          <a:tabLst/>
          <a:defRPr kumimoji="0" lang="en-US" sz="2400" b="1" i="0" u="none" strike="noStrike" cap="none" normalizeH="0" baseline="0" smtClean="0">
            <a:ln>
              <a:noFill/>
            </a:ln>
            <a:solidFill>
              <a:schemeClr val="accent2"/>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58850" rtl="0" eaLnBrk="1" fontAlgn="base" latinLnBrk="0" hangingPunct="1">
          <a:lnSpc>
            <a:spcPct val="100000"/>
          </a:lnSpc>
          <a:spcBef>
            <a:spcPct val="20000"/>
          </a:spcBef>
          <a:spcAft>
            <a:spcPct val="0"/>
          </a:spcAft>
          <a:buClrTx/>
          <a:buSzTx/>
          <a:buFontTx/>
          <a:buNone/>
          <a:tabLst/>
          <a:defRPr kumimoji="0" lang="en-US" sz="2400" b="1" i="0" u="none" strike="noStrike" cap="none" normalizeH="0" baseline="0" smtClean="0">
            <a:ln>
              <a:noFill/>
            </a:ln>
            <a:solidFill>
              <a:schemeClr val="accent2"/>
            </a:solidFill>
            <a:effectLst/>
            <a:latin typeface="Arial" charset="0"/>
            <a:cs typeface="Arial" charset="0"/>
          </a:defRPr>
        </a:defPPr>
      </a:lstStyle>
    </a:lnDef>
  </a:objectDefaults>
  <a:extraClrSchemeLst>
    <a:extraClrScheme>
      <a:clrScheme name="SEEGRID-ppt-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EGRID-ppt-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EGRID-ppt-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EGRID-ppt-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EGRID-ppt-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EGRID-ppt-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EGRID-ppt-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EGRID-ppt-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EGRID-ppt-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EGRID-ppt-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EGRID-ppt-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EGRID-ppt-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EGRID-ppt-template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2537</TotalTime>
  <Words>1553</Words>
  <Application>Microsoft Macintosh PowerPoint</Application>
  <PresentationFormat>A4 Paper (210x297 mm)</PresentationFormat>
  <Paragraphs>206</Paragraphs>
  <Slides>27</Slides>
  <Notes>3</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27</vt:i4>
      </vt:variant>
    </vt:vector>
  </HeadingPairs>
  <TitlesOfParts>
    <vt:vector size="30" baseType="lpstr">
      <vt:lpstr>SEEGRID-ppt-template</vt:lpstr>
      <vt:lpstr>Document</vt:lpstr>
      <vt:lpstr>Microsoft Word Document</vt:lpstr>
      <vt:lpstr>Life Sciences Community PSC Meeting, 19 October 2016 </vt:lpstr>
      <vt:lpstr>Outline</vt:lpstr>
      <vt:lpstr>LS SC Scientific Objectives</vt:lpstr>
      <vt:lpstr>The era of personalized medicine</vt:lpstr>
      <vt:lpstr>LS Areas of Applications</vt:lpstr>
      <vt:lpstr>Life Sciences Open Call Areas</vt:lpstr>
      <vt:lpstr>Integration Phase Allocation &amp; Partners for LS SC</vt:lpstr>
      <vt:lpstr>1st Integration Phase Results</vt:lpstr>
      <vt:lpstr>2nd Integration Phase Status</vt:lpstr>
      <vt:lpstr>Life Sciences VRE Services</vt:lpstr>
      <vt:lpstr>VI-SEEM LS services to be offered: 1. Codes</vt:lpstr>
      <vt:lpstr>PowerPoint Presentation</vt:lpstr>
      <vt:lpstr>Codes currently installed + available</vt:lpstr>
      <vt:lpstr>VI-SEEM LS services to be offered: 2. Workflows, pipelines, tools</vt:lpstr>
      <vt:lpstr>Workflows, pipelines, software tools currently available in VI-SEEM repo</vt:lpstr>
      <vt:lpstr>Workflows, pipelines, software tools currently available in VI-SEEM repo</vt:lpstr>
      <vt:lpstr>Automating Workflows in VI-SEEM: Molecular Dynamics Simulations</vt:lpstr>
      <vt:lpstr>Automating Workflows in VI-SEEM: Virtual Screening for Drug Discovery</vt:lpstr>
      <vt:lpstr>VI-SEEM LS services to be offered: 3. Regional Community Datasets</vt:lpstr>
      <vt:lpstr>Datasets currently transferring to  VI-SEEM repository</vt:lpstr>
      <vt:lpstr>VI-SEEM LS services to be offered: 4. Application Level Services</vt:lpstr>
      <vt:lpstr>ChemBioServer</vt:lpstr>
      <vt:lpstr>ChemBioServer</vt:lpstr>
      <vt:lpstr>VI-SEEM LS services to be offered: 5. Training Material</vt:lpstr>
      <vt:lpstr>Summary of LS SC progress</vt:lpstr>
      <vt:lpstr>VI-SEEM Twitter Account</vt:lpstr>
      <vt:lpstr>Material &amp; People needed to disseminate VI-SEEM in Social Media</vt:lpstr>
    </vt:vector>
  </TitlesOfParts>
  <Company>edet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&lt;Presentation Title&gt; &lt;Presentation Subtitle&gt;</dc:title>
  <dc:creator>nvog</dc:creator>
  <cp:lastModifiedBy>Zoe Cournia</cp:lastModifiedBy>
  <cp:revision>434</cp:revision>
  <dcterms:created xsi:type="dcterms:W3CDTF">2004-04-29T08:03:52Z</dcterms:created>
  <dcterms:modified xsi:type="dcterms:W3CDTF">2016-10-19T08:43:09Z</dcterms:modified>
</cp:coreProperties>
</file>