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60"/>
  </p:notesMasterIdLst>
  <p:handoutMasterIdLst>
    <p:handoutMasterId r:id="rId61"/>
  </p:handoutMasterIdLst>
  <p:sldIdLst>
    <p:sldId id="262" r:id="rId2"/>
    <p:sldId id="295" r:id="rId3"/>
    <p:sldId id="296"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294" r:id="rId29"/>
    <p:sldId id="263" r:id="rId30"/>
    <p:sldId id="264" r:id="rId31"/>
    <p:sldId id="265" r:id="rId32"/>
    <p:sldId id="267" r:id="rId33"/>
    <p:sldId id="266" r:id="rId34"/>
    <p:sldId id="268" r:id="rId35"/>
    <p:sldId id="269" r:id="rId36"/>
    <p:sldId id="293" r:id="rId37"/>
    <p:sldId id="273" r:id="rId38"/>
    <p:sldId id="270" r:id="rId39"/>
    <p:sldId id="272" r:id="rId40"/>
    <p:sldId id="275" r:id="rId41"/>
    <p:sldId id="276" r:id="rId42"/>
    <p:sldId id="287" r:id="rId43"/>
    <p:sldId id="290" r:id="rId44"/>
    <p:sldId id="278" r:id="rId45"/>
    <p:sldId id="288" r:id="rId46"/>
    <p:sldId id="280" r:id="rId47"/>
    <p:sldId id="281" r:id="rId48"/>
    <p:sldId id="289" r:id="rId49"/>
    <p:sldId id="283" r:id="rId50"/>
    <p:sldId id="284" r:id="rId51"/>
    <p:sldId id="322" r:id="rId52"/>
    <p:sldId id="323" r:id="rId53"/>
    <p:sldId id="324" r:id="rId54"/>
    <p:sldId id="325" r:id="rId55"/>
    <p:sldId id="326" r:id="rId56"/>
    <p:sldId id="327" r:id="rId57"/>
    <p:sldId id="328" r:id="rId58"/>
    <p:sldId id="292" r:id="rId59"/>
  </p:sldIdLst>
  <p:sldSz cx="9906000" cy="6858000" type="A4"/>
  <p:notesSz cx="9866313" cy="6754813"/>
  <p:defaultTextStyle>
    <a:defPPr>
      <a:defRPr lang="en-US"/>
    </a:defPPr>
    <a:lvl1pPr algn="r" rtl="0" fontAlgn="base">
      <a:spcBef>
        <a:spcPct val="20000"/>
      </a:spcBef>
      <a:spcAft>
        <a:spcPct val="0"/>
      </a:spcAft>
      <a:defRPr sz="2400" b="1" kern="1200">
        <a:solidFill>
          <a:schemeClr val="accent2"/>
        </a:solidFill>
        <a:latin typeface="Arial" charset="0"/>
        <a:ea typeface="+mn-ea"/>
        <a:cs typeface="Arial" charset="0"/>
      </a:defRPr>
    </a:lvl1pPr>
    <a:lvl2pPr marL="457200" algn="r" rtl="0" fontAlgn="base">
      <a:spcBef>
        <a:spcPct val="20000"/>
      </a:spcBef>
      <a:spcAft>
        <a:spcPct val="0"/>
      </a:spcAft>
      <a:defRPr sz="2400" b="1" kern="1200">
        <a:solidFill>
          <a:schemeClr val="accent2"/>
        </a:solidFill>
        <a:latin typeface="Arial" charset="0"/>
        <a:ea typeface="+mn-ea"/>
        <a:cs typeface="Arial" charset="0"/>
      </a:defRPr>
    </a:lvl2pPr>
    <a:lvl3pPr marL="914400" algn="r" rtl="0" fontAlgn="base">
      <a:spcBef>
        <a:spcPct val="20000"/>
      </a:spcBef>
      <a:spcAft>
        <a:spcPct val="0"/>
      </a:spcAft>
      <a:defRPr sz="2400" b="1" kern="1200">
        <a:solidFill>
          <a:schemeClr val="accent2"/>
        </a:solidFill>
        <a:latin typeface="Arial" charset="0"/>
        <a:ea typeface="+mn-ea"/>
        <a:cs typeface="Arial" charset="0"/>
      </a:defRPr>
    </a:lvl3pPr>
    <a:lvl4pPr marL="1371600" algn="r" rtl="0" fontAlgn="base">
      <a:spcBef>
        <a:spcPct val="20000"/>
      </a:spcBef>
      <a:spcAft>
        <a:spcPct val="0"/>
      </a:spcAft>
      <a:defRPr sz="2400" b="1" kern="1200">
        <a:solidFill>
          <a:schemeClr val="accent2"/>
        </a:solidFill>
        <a:latin typeface="Arial" charset="0"/>
        <a:ea typeface="+mn-ea"/>
        <a:cs typeface="Arial" charset="0"/>
      </a:defRPr>
    </a:lvl4pPr>
    <a:lvl5pPr marL="1828800" algn="r" rtl="0" fontAlgn="base">
      <a:spcBef>
        <a:spcPct val="2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4F2"/>
    <a:srgbClr val="20A0FF"/>
    <a:srgbClr val="CF4901"/>
    <a:srgbClr val="E85E15"/>
    <a:srgbClr val="FA7F34"/>
    <a:srgbClr val="F8C092"/>
    <a:srgbClr val="F6A766"/>
    <a:srgbClr val="76480A"/>
    <a:srgbClr val="623006"/>
    <a:srgbClr val="F7B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94534" autoAdjust="0"/>
  </p:normalViewPr>
  <p:slideViewPr>
    <p:cSldViewPr snapToGrid="0">
      <p:cViewPr varScale="1">
        <p:scale>
          <a:sx n="81" d="100"/>
          <a:sy n="81" d="100"/>
        </p:scale>
        <p:origin x="955" y="3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5138" cy="338138"/>
          </a:xfrm>
          <a:prstGeom prst="rect">
            <a:avLst/>
          </a:prstGeom>
          <a:noFill/>
          <a:ln w="9525">
            <a:noFill/>
            <a:miter lim="800000"/>
            <a:headEnd/>
            <a:tailEnd/>
          </a:ln>
          <a:effectLst/>
        </p:spPr>
        <p:txBody>
          <a:bodyPr vert="horz" wrap="square" lIns="91406" tIns="45703" rIns="91406" bIns="45703" numCol="1" anchor="t" anchorCtr="0" compatLnSpc="1">
            <a:prstTxWarp prst="textNoShape">
              <a:avLst/>
            </a:prstTxWarp>
          </a:bodyPr>
          <a:lstStyle>
            <a:lvl1pPr algn="l" eaLnBrk="0" hangingPunct="0">
              <a:spcBef>
                <a:spcPct val="0"/>
              </a:spcBef>
              <a:defRPr sz="1200" b="0">
                <a:solidFill>
                  <a:schemeClr val="tx1"/>
                </a:solidFill>
                <a:latin typeface="Times New Roman" pitchFamily="18" charset="0"/>
              </a:defRPr>
            </a:lvl1pPr>
          </a:lstStyle>
          <a:p>
            <a:pPr>
              <a:defRPr/>
            </a:pPr>
            <a:endParaRPr lang="el-GR"/>
          </a:p>
        </p:txBody>
      </p:sp>
      <p:sp>
        <p:nvSpPr>
          <p:cNvPr id="46083" name="Rectangle 3"/>
          <p:cNvSpPr>
            <a:spLocks noGrp="1" noChangeArrowheads="1"/>
          </p:cNvSpPr>
          <p:nvPr>
            <p:ph type="dt" sz="quarter" idx="1"/>
          </p:nvPr>
        </p:nvSpPr>
        <p:spPr bwMode="auto">
          <a:xfrm>
            <a:off x="5588000" y="0"/>
            <a:ext cx="4276725" cy="338138"/>
          </a:xfrm>
          <a:prstGeom prst="rect">
            <a:avLst/>
          </a:prstGeom>
          <a:noFill/>
          <a:ln w="9525">
            <a:noFill/>
            <a:miter lim="800000"/>
            <a:headEnd/>
            <a:tailEnd/>
          </a:ln>
          <a:effectLst/>
        </p:spPr>
        <p:txBody>
          <a:bodyPr vert="horz" wrap="square" lIns="91406" tIns="45703" rIns="91406" bIns="45703" numCol="1" anchor="t" anchorCtr="0" compatLnSpc="1">
            <a:prstTxWarp prst="textNoShape">
              <a:avLst/>
            </a:prstTxWarp>
          </a:bodyPr>
          <a:lstStyle>
            <a:lvl1pPr eaLnBrk="0" hangingPunct="0">
              <a:spcBef>
                <a:spcPct val="0"/>
              </a:spcBef>
              <a:defRPr sz="1200" b="0">
                <a:solidFill>
                  <a:schemeClr val="tx1"/>
                </a:solidFill>
                <a:latin typeface="Times New Roman" pitchFamily="18" charset="0"/>
              </a:defRPr>
            </a:lvl1pPr>
          </a:lstStyle>
          <a:p>
            <a:pPr>
              <a:defRPr/>
            </a:pPr>
            <a:endParaRPr lang="el-GR"/>
          </a:p>
        </p:txBody>
      </p:sp>
      <p:sp>
        <p:nvSpPr>
          <p:cNvPr id="46084" name="Rectangle 4"/>
          <p:cNvSpPr>
            <a:spLocks noGrp="1" noChangeArrowheads="1"/>
          </p:cNvSpPr>
          <p:nvPr>
            <p:ph type="ftr" sz="quarter" idx="2"/>
          </p:nvPr>
        </p:nvSpPr>
        <p:spPr bwMode="auto">
          <a:xfrm>
            <a:off x="0" y="6415088"/>
            <a:ext cx="4275138" cy="338137"/>
          </a:xfrm>
          <a:prstGeom prst="rect">
            <a:avLst/>
          </a:prstGeom>
          <a:noFill/>
          <a:ln w="9525">
            <a:noFill/>
            <a:miter lim="800000"/>
            <a:headEnd/>
            <a:tailEnd/>
          </a:ln>
          <a:effectLst/>
        </p:spPr>
        <p:txBody>
          <a:bodyPr vert="horz" wrap="square" lIns="91406" tIns="45703" rIns="91406" bIns="45703" numCol="1" anchor="b" anchorCtr="0" compatLnSpc="1">
            <a:prstTxWarp prst="textNoShape">
              <a:avLst/>
            </a:prstTxWarp>
          </a:bodyPr>
          <a:lstStyle>
            <a:lvl1pPr algn="l" eaLnBrk="0" hangingPunct="0">
              <a:spcBef>
                <a:spcPct val="0"/>
              </a:spcBef>
              <a:defRPr sz="1200" b="0">
                <a:solidFill>
                  <a:schemeClr val="tx1"/>
                </a:solidFill>
                <a:latin typeface="Times New Roman" pitchFamily="18" charset="0"/>
              </a:defRPr>
            </a:lvl1pPr>
          </a:lstStyle>
          <a:p>
            <a:pPr>
              <a:defRPr/>
            </a:pPr>
            <a:endParaRPr lang="el-GR"/>
          </a:p>
        </p:txBody>
      </p:sp>
      <p:sp>
        <p:nvSpPr>
          <p:cNvPr id="46085" name="Rectangle 5"/>
          <p:cNvSpPr>
            <a:spLocks noGrp="1" noChangeArrowheads="1"/>
          </p:cNvSpPr>
          <p:nvPr>
            <p:ph type="sldNum" sz="quarter" idx="3"/>
          </p:nvPr>
        </p:nvSpPr>
        <p:spPr bwMode="auto">
          <a:xfrm>
            <a:off x="5588000" y="6415088"/>
            <a:ext cx="4276725" cy="338137"/>
          </a:xfrm>
          <a:prstGeom prst="rect">
            <a:avLst/>
          </a:prstGeom>
          <a:noFill/>
          <a:ln w="9525">
            <a:noFill/>
            <a:miter lim="800000"/>
            <a:headEnd/>
            <a:tailEnd/>
          </a:ln>
          <a:effectLst/>
        </p:spPr>
        <p:txBody>
          <a:bodyPr vert="horz" wrap="square" lIns="91406" tIns="45703" rIns="91406" bIns="45703" numCol="1" anchor="b" anchorCtr="0" compatLnSpc="1">
            <a:prstTxWarp prst="textNoShape">
              <a:avLst/>
            </a:prstTxWarp>
          </a:bodyPr>
          <a:lstStyle>
            <a:lvl1pPr eaLnBrk="0" hangingPunct="0">
              <a:spcBef>
                <a:spcPct val="0"/>
              </a:spcBef>
              <a:defRPr sz="1200" b="0">
                <a:solidFill>
                  <a:schemeClr val="tx1"/>
                </a:solidFill>
                <a:latin typeface="Times New Roman" pitchFamily="18" charset="0"/>
              </a:defRPr>
            </a:lvl1pPr>
          </a:lstStyle>
          <a:p>
            <a:pPr>
              <a:defRPr/>
            </a:pPr>
            <a:fld id="{2DC3300D-5115-4BAB-93FC-246CDC56F3C3}" type="slidenum">
              <a:rPr lang="el-GR"/>
              <a:pPr>
                <a:defRPr/>
              </a:pPr>
              <a:t>‹#›</a:t>
            </a:fld>
            <a:endParaRPr lang="el-GR"/>
          </a:p>
        </p:txBody>
      </p:sp>
    </p:spTree>
    <p:extLst>
      <p:ext uri="{BB962C8B-B14F-4D97-AF65-F5344CB8AC3E}">
        <p14:creationId xmlns:p14="http://schemas.microsoft.com/office/powerpoint/2010/main" val="21047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275138" cy="338138"/>
          </a:xfrm>
          <a:prstGeom prst="rect">
            <a:avLst/>
          </a:prstGeom>
          <a:noFill/>
          <a:ln w="9525">
            <a:noFill/>
            <a:miter lim="800000"/>
            <a:headEnd/>
            <a:tailEnd/>
          </a:ln>
          <a:effectLst/>
        </p:spPr>
        <p:txBody>
          <a:bodyPr vert="horz" wrap="square" lIns="91406" tIns="45703" rIns="91406" bIns="45703" numCol="1" anchor="t" anchorCtr="0" compatLnSpc="1">
            <a:prstTxWarp prst="textNoShape">
              <a:avLst/>
            </a:prstTxWarp>
          </a:bodyPr>
          <a:lstStyle>
            <a:lvl1pPr algn="l">
              <a:spcBef>
                <a:spcPct val="0"/>
              </a:spcBef>
              <a:defRPr sz="12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1" name="Rectangle 3"/>
          <p:cNvSpPr>
            <a:spLocks noGrp="1" noChangeArrowheads="1"/>
          </p:cNvSpPr>
          <p:nvPr>
            <p:ph type="dt" idx="1"/>
          </p:nvPr>
        </p:nvSpPr>
        <p:spPr bwMode="auto">
          <a:xfrm>
            <a:off x="5591175" y="0"/>
            <a:ext cx="4275138" cy="338138"/>
          </a:xfrm>
          <a:prstGeom prst="rect">
            <a:avLst/>
          </a:prstGeom>
          <a:noFill/>
          <a:ln w="9525">
            <a:noFill/>
            <a:miter lim="800000"/>
            <a:headEnd/>
            <a:tailEnd/>
          </a:ln>
          <a:effectLst/>
        </p:spPr>
        <p:txBody>
          <a:bodyPr vert="horz" wrap="square" lIns="91406" tIns="45703" rIns="91406" bIns="45703" numCol="1" anchor="t" anchorCtr="0" compatLnSpc="1">
            <a:prstTxWarp prst="textNoShape">
              <a:avLst/>
            </a:prstTxWarp>
          </a:bodyPr>
          <a:lstStyle>
            <a:lvl1pPr>
              <a:spcBef>
                <a:spcPct val="0"/>
              </a:spcBef>
              <a:defRPr sz="12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3106738" y="506413"/>
            <a:ext cx="3659187" cy="25336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1314450" y="3209925"/>
            <a:ext cx="7237413" cy="3038475"/>
          </a:xfrm>
          <a:prstGeom prst="rect">
            <a:avLst/>
          </a:prstGeom>
          <a:noFill/>
          <a:ln w="9525">
            <a:noFill/>
            <a:miter lim="800000"/>
            <a:headEnd/>
            <a:tailEnd/>
          </a:ln>
          <a:effectLst/>
        </p:spPr>
        <p:txBody>
          <a:bodyPr vert="horz" wrap="square" lIns="91406" tIns="45703" rIns="91406" bIns="4570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6416675"/>
            <a:ext cx="4275138" cy="338138"/>
          </a:xfrm>
          <a:prstGeom prst="rect">
            <a:avLst/>
          </a:prstGeom>
          <a:noFill/>
          <a:ln w="9525">
            <a:noFill/>
            <a:miter lim="800000"/>
            <a:headEnd/>
            <a:tailEnd/>
          </a:ln>
          <a:effectLst/>
        </p:spPr>
        <p:txBody>
          <a:bodyPr vert="horz" wrap="square" lIns="91406" tIns="45703" rIns="91406" bIns="45703" numCol="1" anchor="b" anchorCtr="0" compatLnSpc="1">
            <a:prstTxWarp prst="textNoShape">
              <a:avLst/>
            </a:prstTxWarp>
          </a:bodyPr>
          <a:lstStyle>
            <a:lvl1pPr algn="l">
              <a:spcBef>
                <a:spcPct val="0"/>
              </a:spcBef>
              <a:defRPr sz="1200" b="0">
                <a:solidFill>
                  <a:schemeClr val="tx1"/>
                </a:solidFill>
                <a:effectLst>
                  <a:outerShdw blurRad="38100" dist="38100" dir="2700000" algn="tl">
                    <a:srgbClr val="C0C0C0"/>
                  </a:outerShdw>
                </a:effectLst>
                <a:latin typeface="Tahom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5591175" y="6416675"/>
            <a:ext cx="4275138" cy="338138"/>
          </a:xfrm>
          <a:prstGeom prst="rect">
            <a:avLst/>
          </a:prstGeom>
          <a:noFill/>
          <a:ln w="9525">
            <a:noFill/>
            <a:miter lim="800000"/>
            <a:headEnd/>
            <a:tailEnd/>
          </a:ln>
          <a:effectLst/>
        </p:spPr>
        <p:txBody>
          <a:bodyPr vert="horz" wrap="square" lIns="91406" tIns="45703" rIns="91406" bIns="45703" numCol="1" anchor="b" anchorCtr="0" compatLnSpc="1">
            <a:prstTxWarp prst="textNoShape">
              <a:avLst/>
            </a:prstTxWarp>
          </a:bodyPr>
          <a:lstStyle>
            <a:lvl1pPr>
              <a:spcBef>
                <a:spcPct val="0"/>
              </a:spcBef>
              <a:defRPr sz="1200" b="0">
                <a:solidFill>
                  <a:schemeClr val="tx1"/>
                </a:solidFill>
                <a:effectLst>
                  <a:outerShdw blurRad="38100" dist="38100" dir="2700000" algn="tl">
                    <a:srgbClr val="C0C0C0"/>
                  </a:outerShdw>
                </a:effectLst>
                <a:latin typeface="Tahoma" pitchFamily="34" charset="0"/>
              </a:defRPr>
            </a:lvl1pPr>
          </a:lstStyle>
          <a:p>
            <a:pPr>
              <a:defRPr/>
            </a:pPr>
            <a:fld id="{67882BFB-C195-4ABC-8201-A723AE96FA51}" type="slidenum">
              <a:rPr lang="en-GB"/>
              <a:pPr>
                <a:defRPr/>
              </a:pPr>
              <a:t>‹#›</a:t>
            </a:fld>
            <a:endParaRPr lang="en-GB"/>
          </a:p>
        </p:txBody>
      </p:sp>
    </p:spTree>
    <p:extLst>
      <p:ext uri="{BB962C8B-B14F-4D97-AF65-F5344CB8AC3E}">
        <p14:creationId xmlns:p14="http://schemas.microsoft.com/office/powerpoint/2010/main" val="1933333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a:t>
            </a:fld>
            <a:endParaRPr lang="en-GB"/>
          </a:p>
        </p:txBody>
      </p:sp>
    </p:spTree>
    <p:extLst>
      <p:ext uri="{BB962C8B-B14F-4D97-AF65-F5344CB8AC3E}">
        <p14:creationId xmlns:p14="http://schemas.microsoft.com/office/powerpoint/2010/main" val="137755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22</a:t>
            </a:fld>
            <a:endParaRPr lang="en-GB"/>
          </a:p>
        </p:txBody>
      </p:sp>
    </p:spTree>
    <p:extLst>
      <p:ext uri="{BB962C8B-B14F-4D97-AF65-F5344CB8AC3E}">
        <p14:creationId xmlns:p14="http://schemas.microsoft.com/office/powerpoint/2010/main" val="154981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23</a:t>
            </a:fld>
            <a:endParaRPr lang="en-GB"/>
          </a:p>
        </p:txBody>
      </p:sp>
    </p:spTree>
    <p:extLst>
      <p:ext uri="{BB962C8B-B14F-4D97-AF65-F5344CB8AC3E}">
        <p14:creationId xmlns:p14="http://schemas.microsoft.com/office/powerpoint/2010/main" val="333491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28</a:t>
            </a:fld>
            <a:endParaRPr lang="en-GB"/>
          </a:p>
        </p:txBody>
      </p:sp>
    </p:spTree>
    <p:extLst>
      <p:ext uri="{BB962C8B-B14F-4D97-AF65-F5344CB8AC3E}">
        <p14:creationId xmlns:p14="http://schemas.microsoft.com/office/powerpoint/2010/main" val="468118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32</a:t>
            </a:fld>
            <a:endParaRPr lang="en-GB"/>
          </a:p>
        </p:txBody>
      </p:sp>
    </p:spTree>
    <p:extLst>
      <p:ext uri="{BB962C8B-B14F-4D97-AF65-F5344CB8AC3E}">
        <p14:creationId xmlns:p14="http://schemas.microsoft.com/office/powerpoint/2010/main" val="1779471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40</a:t>
            </a:fld>
            <a:endParaRPr lang="en-GB"/>
          </a:p>
        </p:txBody>
      </p:sp>
    </p:spTree>
    <p:extLst>
      <p:ext uri="{BB962C8B-B14F-4D97-AF65-F5344CB8AC3E}">
        <p14:creationId xmlns:p14="http://schemas.microsoft.com/office/powerpoint/2010/main" val="68090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51</a:t>
            </a:fld>
            <a:endParaRPr lang="en-GB"/>
          </a:p>
        </p:txBody>
      </p:sp>
    </p:spTree>
    <p:extLst>
      <p:ext uri="{BB962C8B-B14F-4D97-AF65-F5344CB8AC3E}">
        <p14:creationId xmlns:p14="http://schemas.microsoft.com/office/powerpoint/2010/main" val="260419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8F9E5-DBC2-4307-823A-E42866C1999D}" type="slidenum">
              <a:rPr lang="ru-RU"/>
              <a:pPr/>
              <a:t>52</a:t>
            </a:fld>
            <a:endParaRPr lang="ru-RU"/>
          </a:p>
        </p:txBody>
      </p:sp>
      <p:sp>
        <p:nvSpPr>
          <p:cNvPr id="23554" name="Rectangle 2"/>
          <p:cNvSpPr txBox="1">
            <a:spLocks noGrp="1" noRot="1" noChangeAspect="1" noChangeArrowheads="1" noTextEdit="1"/>
          </p:cNvSpPr>
          <p:nvPr>
            <p:ph type="sldImg"/>
          </p:nvPr>
        </p:nvSpPr>
        <p:spPr>
          <a:xfrm>
            <a:off x="957263" y="684213"/>
            <a:ext cx="4953000" cy="3429000"/>
          </a:xfrm>
          <a:ln/>
        </p:spPr>
      </p:sp>
      <p:sp>
        <p:nvSpPr>
          <p:cNvPr id="23555" name="Rectangle 3"/>
          <p:cNvSpPr txBox="1">
            <a:spLocks noGrp="1" noChangeArrowheads="1"/>
          </p:cNvSpPr>
          <p:nvPr>
            <p:ph type="body" idx="1"/>
          </p:nvPr>
        </p:nvSpPr>
        <p:spPr>
          <a:xfrm>
            <a:off x="914400" y="4344988"/>
            <a:ext cx="5029200" cy="411480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p>
        </p:txBody>
      </p:sp>
    </p:spTree>
    <p:extLst>
      <p:ext uri="{BB962C8B-B14F-4D97-AF65-F5344CB8AC3E}">
        <p14:creationId xmlns:p14="http://schemas.microsoft.com/office/powerpoint/2010/main" val="417761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8F9E5-DBC2-4307-823A-E42866C1999D}" type="slidenum">
              <a:rPr lang="ru-RU"/>
              <a:pPr/>
              <a:t>53</a:t>
            </a:fld>
            <a:endParaRPr lang="ru-RU"/>
          </a:p>
        </p:txBody>
      </p:sp>
      <p:sp>
        <p:nvSpPr>
          <p:cNvPr id="23554" name="Rectangle 2"/>
          <p:cNvSpPr txBox="1">
            <a:spLocks noGrp="1" noRot="1" noChangeAspect="1" noChangeArrowheads="1" noTextEdit="1"/>
          </p:cNvSpPr>
          <p:nvPr>
            <p:ph type="sldImg"/>
          </p:nvPr>
        </p:nvSpPr>
        <p:spPr>
          <a:xfrm>
            <a:off x="957263" y="684213"/>
            <a:ext cx="4953000" cy="3429000"/>
          </a:xfrm>
          <a:ln/>
        </p:spPr>
      </p:sp>
      <p:sp>
        <p:nvSpPr>
          <p:cNvPr id="23555" name="Rectangle 3"/>
          <p:cNvSpPr txBox="1">
            <a:spLocks noGrp="1" noChangeArrowheads="1"/>
          </p:cNvSpPr>
          <p:nvPr>
            <p:ph type="body" idx="1"/>
          </p:nvPr>
        </p:nvSpPr>
        <p:spPr>
          <a:xfrm>
            <a:off x="914400" y="4344988"/>
            <a:ext cx="5029200" cy="411480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dirty="0"/>
          </a:p>
        </p:txBody>
      </p:sp>
    </p:spTree>
    <p:extLst>
      <p:ext uri="{BB962C8B-B14F-4D97-AF65-F5344CB8AC3E}">
        <p14:creationId xmlns:p14="http://schemas.microsoft.com/office/powerpoint/2010/main" val="332273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54</a:t>
            </a:fld>
            <a:endParaRPr lang="en-GB"/>
          </a:p>
        </p:txBody>
      </p:sp>
    </p:spTree>
    <p:extLst>
      <p:ext uri="{BB962C8B-B14F-4D97-AF65-F5344CB8AC3E}">
        <p14:creationId xmlns:p14="http://schemas.microsoft.com/office/powerpoint/2010/main" val="2894673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55</a:t>
            </a:fld>
            <a:endParaRPr lang="en-GB"/>
          </a:p>
        </p:txBody>
      </p:sp>
    </p:spTree>
    <p:extLst>
      <p:ext uri="{BB962C8B-B14F-4D97-AF65-F5344CB8AC3E}">
        <p14:creationId xmlns:p14="http://schemas.microsoft.com/office/powerpoint/2010/main" val="345692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75535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56</a:t>
            </a:fld>
            <a:endParaRPr lang="en-GB"/>
          </a:p>
        </p:txBody>
      </p:sp>
    </p:spTree>
    <p:extLst>
      <p:ext uri="{BB962C8B-B14F-4D97-AF65-F5344CB8AC3E}">
        <p14:creationId xmlns:p14="http://schemas.microsoft.com/office/powerpoint/2010/main" val="68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57</a:t>
            </a:fld>
            <a:endParaRPr lang="en-GB"/>
          </a:p>
        </p:txBody>
      </p:sp>
    </p:spTree>
    <p:extLst>
      <p:ext uri="{BB962C8B-B14F-4D97-AF65-F5344CB8AC3E}">
        <p14:creationId xmlns:p14="http://schemas.microsoft.com/office/powerpoint/2010/main" val="179612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p14="http://schemas.microsoft.com/office/powerpoint/2010/main" val="383307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5</a:t>
            </a:fld>
            <a:endParaRPr lang="en-GB"/>
          </a:p>
        </p:txBody>
      </p:sp>
    </p:spTree>
    <p:extLst>
      <p:ext uri="{BB962C8B-B14F-4D97-AF65-F5344CB8AC3E}">
        <p14:creationId xmlns:p14="http://schemas.microsoft.com/office/powerpoint/2010/main" val="18777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12</a:t>
            </a:fld>
            <a:endParaRPr lang="en-GB"/>
          </a:p>
        </p:txBody>
      </p:sp>
    </p:spTree>
    <p:extLst>
      <p:ext uri="{BB962C8B-B14F-4D97-AF65-F5344CB8AC3E}">
        <p14:creationId xmlns:p14="http://schemas.microsoft.com/office/powerpoint/2010/main" val="3965816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14</a:t>
            </a:fld>
            <a:endParaRPr lang="en-GB"/>
          </a:p>
        </p:txBody>
      </p:sp>
    </p:spTree>
    <p:extLst>
      <p:ext uri="{BB962C8B-B14F-4D97-AF65-F5344CB8AC3E}">
        <p14:creationId xmlns:p14="http://schemas.microsoft.com/office/powerpoint/2010/main" val="20210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17</a:t>
            </a:fld>
            <a:endParaRPr lang="en-GB"/>
          </a:p>
        </p:txBody>
      </p:sp>
    </p:spTree>
    <p:extLst>
      <p:ext uri="{BB962C8B-B14F-4D97-AF65-F5344CB8AC3E}">
        <p14:creationId xmlns:p14="http://schemas.microsoft.com/office/powerpoint/2010/main" val="373731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18</a:t>
            </a:fld>
            <a:endParaRPr lang="en-GB"/>
          </a:p>
        </p:txBody>
      </p:sp>
    </p:spTree>
    <p:extLst>
      <p:ext uri="{BB962C8B-B14F-4D97-AF65-F5344CB8AC3E}">
        <p14:creationId xmlns:p14="http://schemas.microsoft.com/office/powerpoint/2010/main" val="172484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882BFB-C195-4ABC-8201-A723AE96FA51}" type="slidenum">
              <a:rPr lang="en-GB" smtClean="0"/>
              <a:pPr>
                <a:defRPr/>
              </a:pPr>
              <a:t>20</a:t>
            </a:fld>
            <a:endParaRPr lang="en-GB"/>
          </a:p>
        </p:txBody>
      </p:sp>
    </p:spTree>
    <p:extLst>
      <p:ext uri="{BB962C8B-B14F-4D97-AF65-F5344CB8AC3E}">
        <p14:creationId xmlns:p14="http://schemas.microsoft.com/office/powerpoint/2010/main" val="260184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
            <a:ext cx="9906000" cy="1116282"/>
          </a:xfrm>
          <a:prstGeom prst="rect">
            <a:avLst/>
          </a:prstGeom>
          <a:solidFill>
            <a:srgbClr val="FA7F34"/>
          </a:solidFill>
          <a:ln w="9525">
            <a:noFill/>
            <a:miter lim="800000"/>
            <a:headEnd/>
            <a:tailEnd/>
          </a:ln>
          <a:effectLst/>
        </p:spPr>
        <p:txBody>
          <a:bodyPr lIns="95785" tIns="47892" rIns="95785" bIns="47892"/>
          <a:lstStyle/>
          <a:p>
            <a:pPr algn="ctr" defTabSz="958850" eaLnBrk="0" hangingPunct="0">
              <a:spcBef>
                <a:spcPct val="0"/>
              </a:spcBef>
              <a:defRPr/>
            </a:pPr>
            <a:endParaRPr lang="el-GR" sz="1300" b="0" dirty="0">
              <a:solidFill>
                <a:schemeClr val="tx1"/>
              </a:solidFill>
            </a:endParaRPr>
          </a:p>
        </p:txBody>
      </p:sp>
      <p:sp>
        <p:nvSpPr>
          <p:cNvPr id="5" name="Rectangle 24"/>
          <p:cNvSpPr>
            <a:spLocks noChangeArrowheads="1"/>
          </p:cNvSpPr>
          <p:nvPr userDrawn="1"/>
        </p:nvSpPr>
        <p:spPr bwMode="auto">
          <a:xfrm>
            <a:off x="4404059" y="3200400"/>
            <a:ext cx="2066591" cy="400110"/>
          </a:xfrm>
          <a:prstGeom prst="rect">
            <a:avLst/>
          </a:prstGeom>
          <a:noFill/>
          <a:ln w="9525" algn="ctr">
            <a:noFill/>
            <a:miter lim="800000"/>
            <a:headEnd/>
            <a:tailEnd/>
          </a:ln>
          <a:effectLst/>
        </p:spPr>
        <p:txBody>
          <a:bodyPr wrap="none">
            <a:spAutoFit/>
          </a:bodyPr>
          <a:lstStyle/>
          <a:p>
            <a:pPr defTabSz="958850">
              <a:defRPr/>
            </a:pPr>
            <a:r>
              <a:rPr lang="en-US" sz="2000" b="0" dirty="0" smtClean="0">
                <a:solidFill>
                  <a:schemeClr val="tx1">
                    <a:lumMod val="85000"/>
                    <a:lumOff val="15000"/>
                  </a:schemeClr>
                </a:solidFill>
                <a:latin typeface="Arial Unicode MS" pitchFamily="34" charset="-128"/>
                <a:ea typeface="Arial Unicode MS" pitchFamily="34" charset="-128"/>
                <a:cs typeface="Arial Unicode MS" pitchFamily="34" charset="-128"/>
              </a:rPr>
              <a:t>www.vi-seem.eu</a:t>
            </a:r>
            <a:endParaRPr lang="el-GR" sz="2000" b="0" dirty="0">
              <a:solidFill>
                <a:schemeClr val="tx1">
                  <a:lumMod val="85000"/>
                  <a:lumOff val="15000"/>
                </a:schemeClr>
              </a:solidFill>
              <a:latin typeface="Arial Unicode MS" pitchFamily="34" charset="-128"/>
              <a:ea typeface="Arial Unicode MS" pitchFamily="34" charset="-128"/>
              <a:cs typeface="Arial Unicode MS" pitchFamily="34" charset="-128"/>
            </a:endParaRPr>
          </a:p>
        </p:txBody>
      </p:sp>
      <p:sp>
        <p:nvSpPr>
          <p:cNvPr id="6" name="Rectangle 25"/>
          <p:cNvSpPr>
            <a:spLocks noChangeArrowheads="1"/>
          </p:cNvSpPr>
          <p:nvPr userDrawn="1"/>
        </p:nvSpPr>
        <p:spPr bwMode="auto">
          <a:xfrm>
            <a:off x="1695635" y="1645950"/>
            <a:ext cx="6844684" cy="584775"/>
          </a:xfrm>
          <a:prstGeom prst="rect">
            <a:avLst/>
          </a:prstGeom>
          <a:noFill/>
          <a:ln w="9525" algn="ctr">
            <a:noFill/>
            <a:miter lim="800000"/>
            <a:headEnd/>
            <a:tailEnd/>
          </a:ln>
          <a:effectLst/>
        </p:spPr>
        <p:txBody>
          <a:bodyPr wrap="square">
            <a:spAutoFit/>
          </a:bodyPr>
          <a:lstStyle/>
          <a:p>
            <a:pPr defTabSz="958850">
              <a:defRPr/>
            </a:pPr>
            <a:r>
              <a:rPr lang="en-US" sz="3200" dirty="0" smtClean="0">
                <a:solidFill>
                  <a:schemeClr val="tx1">
                    <a:lumMod val="85000"/>
                    <a:lumOff val="15000"/>
                  </a:schemeClr>
                </a:solidFill>
                <a:latin typeface="Arial Unicode MS" pitchFamily="34" charset="-128"/>
                <a:ea typeface="Arial Unicode MS" pitchFamily="34" charset="-128"/>
                <a:cs typeface="Arial Unicode MS" pitchFamily="34" charset="-128"/>
              </a:rPr>
              <a:t>VI-SEEM  / AITT DICOM Network</a:t>
            </a:r>
            <a:endParaRPr lang="el-GR" sz="3200" dirty="0">
              <a:solidFill>
                <a:schemeClr val="tx1">
                  <a:lumMod val="85000"/>
                  <a:lumOff val="15000"/>
                </a:schemeClr>
              </a:solidFill>
              <a:latin typeface="Arial Unicode MS" pitchFamily="34" charset="-128"/>
              <a:ea typeface="Arial Unicode MS" pitchFamily="34" charset="-128"/>
              <a:cs typeface="Arial Unicode MS" pitchFamily="34" charset="-128"/>
            </a:endParaRPr>
          </a:p>
        </p:txBody>
      </p:sp>
      <p:sp>
        <p:nvSpPr>
          <p:cNvPr id="531476" name="Rectangle 20"/>
          <p:cNvSpPr>
            <a:spLocks noGrp="1" noChangeArrowheads="1"/>
          </p:cNvSpPr>
          <p:nvPr>
            <p:ph type="ctrTitle" sz="quarter"/>
          </p:nvPr>
        </p:nvSpPr>
        <p:spPr>
          <a:xfrm>
            <a:off x="373063" y="2401888"/>
            <a:ext cx="6059487" cy="862012"/>
          </a:xfrm>
          <a:noFill/>
          <a:ln>
            <a:solidFill>
              <a:srgbClr val="CF4901"/>
            </a:solidFill>
          </a:ln>
        </p:spPr>
        <p:txBody>
          <a:bodyPr lIns="91440" tIns="45720" rIns="91440" bIns="45720"/>
          <a:lstStyle>
            <a:lvl1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1pPr>
          </a:lstStyle>
          <a:p>
            <a:r>
              <a:rPr lang="en-US" dirty="0"/>
              <a:t>Click to edit Master title</a:t>
            </a:r>
            <a:endParaRPr lang="el-GR" dirty="0"/>
          </a:p>
        </p:txBody>
      </p:sp>
      <p:sp>
        <p:nvSpPr>
          <p:cNvPr id="531484" name="Rectangle 28"/>
          <p:cNvSpPr>
            <a:spLocks noGrp="1" noChangeArrowheads="1"/>
          </p:cNvSpPr>
          <p:nvPr>
            <p:ph type="subTitle" sz="quarter" idx="1" hasCustomPrompt="1"/>
          </p:nvPr>
        </p:nvSpPr>
        <p:spPr>
          <a:xfrm>
            <a:off x="342900" y="3736975"/>
            <a:ext cx="6076950" cy="1042988"/>
          </a:xfrm>
        </p:spPr>
        <p:txBody>
          <a:bodyPr lIns="91440" tIns="45720" rIns="91440" bIns="45720"/>
          <a:lstStyle>
            <a:lvl1pPr marL="0" indent="0" algn="r">
              <a:buFont typeface="Wingdings" pitchFamily="2" charset="2"/>
              <a:buNone/>
              <a:defRPr sz="1600" b="1">
                <a:solidFill>
                  <a:schemeClr val="tx1">
                    <a:lumMod val="85000"/>
                    <a:lumOff val="15000"/>
                  </a:schemeClr>
                </a:solidFill>
                <a:latin typeface="Arial Unicode MS" pitchFamily="34" charset="-128"/>
                <a:ea typeface="Arial Unicode MS" pitchFamily="34" charset="-128"/>
                <a:cs typeface="Arial Unicode MS" pitchFamily="34" charset="-128"/>
              </a:defRPr>
            </a:lvl1pPr>
          </a:lstStyle>
          <a:p>
            <a:r>
              <a:rPr lang="en-US" dirty="0" smtClean="0"/>
              <a:t>&lt;Name&gt;&lt;Position&gt;&lt;Organization&gt;&lt;e-mail&gt;</a:t>
            </a:r>
            <a:endParaRPr lang="el-GR" dirty="0"/>
          </a:p>
        </p:txBody>
      </p:sp>
      <p:sp>
        <p:nvSpPr>
          <p:cNvPr id="8" name="Rectangle 7"/>
          <p:cNvSpPr>
            <a:spLocks noGrp="1" noChangeArrowheads="1"/>
          </p:cNvSpPr>
          <p:nvPr>
            <p:ph type="ftr" sz="quarter" idx="10"/>
          </p:nvPr>
        </p:nvSpPr>
        <p:spPr>
          <a:xfrm>
            <a:off x="0" y="6578600"/>
            <a:ext cx="9906000" cy="293688"/>
          </a:xfrm>
          <a:solidFill>
            <a:srgbClr val="FA7F34"/>
          </a:solidFill>
        </p:spPr>
        <p:txBody>
          <a:bodyPr/>
          <a:lstStyle>
            <a:lvl1pPr>
              <a:defRPr sz="120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1863" y="-4763"/>
            <a:ext cx="2428875" cy="6578601"/>
          </a:xfrm>
        </p:spPr>
        <p:txBody>
          <a:bodyPr vert="eaVert"/>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763" y="-4763"/>
            <a:ext cx="7134226" cy="6578601"/>
          </a:xfrm>
        </p:spPr>
        <p:txBody>
          <a:bodyPr vert="eaVert"/>
          <a:lstStyle>
            <a:lvl1pPr>
              <a:defRPr>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a:solidFill>
                  <a:schemeClr val="tx1">
                    <a:lumMod val="85000"/>
                    <a:lumOff val="15000"/>
                  </a:schemeClr>
                </a:solidFill>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A7F34"/>
          </a:solidFill>
        </p:spPr>
        <p:txBody>
          <a:bodyPr/>
          <a:lstStyle>
            <a:lvl1pPr>
              <a:defRPr>
                <a:solidFill>
                  <a:schemeClr val="bg1"/>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0"/>
          </p:nvPr>
        </p:nvSpPr>
        <p:spPr>
          <a:xfrm>
            <a:off x="0" y="6586538"/>
            <a:ext cx="9906000" cy="293687"/>
          </a:xfrm>
        </p:spPr>
        <p:txBody>
          <a:bodyPr/>
          <a:lstStyle/>
          <a:p>
            <a:pPr>
              <a:defRPr/>
            </a:pPr>
            <a:r>
              <a:rPr lang="en-US" smtClean="0"/>
              <a:t>Joint AITT DICOM Network and Hirizon2020 VI-SEEM projects event</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atin typeface="Arial Unicode MS" pitchFamily="34" charset="-128"/>
                <a:ea typeface="Arial Unicode MS" pitchFamily="34" charset="-128"/>
                <a:cs typeface="Arial Unicode MS" pitchFamily="34"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dirty="0" smtClean="0"/>
              <a:t>Joint AITT DICOM Network and Hirizon2020 VI-SEEM projects event</a:t>
            </a:r>
            <a:endParaRPr lang="el-GR" dirty="0"/>
          </a:p>
        </p:txBody>
      </p:sp>
      <p:sp>
        <p:nvSpPr>
          <p:cNvPr id="6" name="Slide Number Placeholder 3"/>
          <p:cNvSpPr txBox="1">
            <a:spLocks/>
          </p:cNvSpPr>
          <p:nvPr userDrawn="1"/>
        </p:nvSpPr>
        <p:spPr>
          <a:xfrm>
            <a:off x="9210337" y="6515830"/>
            <a:ext cx="503817" cy="36512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sz="half" idx="1"/>
          </p:nvPr>
        </p:nvSpPr>
        <p:spPr>
          <a:xfrm>
            <a:off x="192088" y="1652588"/>
            <a:ext cx="4683125" cy="4921250"/>
          </a:xfrm>
        </p:spPr>
        <p:txBody>
          <a:bodyPr/>
          <a:lstStyle>
            <a:lvl1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7613" y="1652588"/>
            <a:ext cx="4683125" cy="4921250"/>
          </a:xfrm>
        </p:spPr>
        <p:txBody>
          <a:bodyPr/>
          <a:lstStyle>
            <a:lvl1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
        <p:nvSpPr>
          <p:cNvPr id="7" name="Slide Number Placeholder 3"/>
          <p:cNvSpPr>
            <a:spLocks noGrp="1"/>
          </p:cNvSpPr>
          <p:nvPr userDrawn="1"/>
        </p:nvSpPr>
        <p:spPr>
          <a:xfrm>
            <a:off x="9011797" y="6601226"/>
            <a:ext cx="502646" cy="22938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fontAlgn="base">
              <a:spcBef>
                <a:spcPct val="0"/>
              </a:spcBef>
              <a:spcAft>
                <a:spcPct val="0"/>
              </a:spcAft>
              <a:defRPr sz="1200" kern="1200">
                <a:solidFill>
                  <a:srgbClr val="898989"/>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fld id="{5A64AFBB-053B-411E-9B9C-2AE67078E451}" type="slidenum">
              <a:rPr lang="en-US" altLang="en-US">
                <a:solidFill>
                  <a:srgbClr val="898989"/>
                </a:solidFill>
              </a:rPr>
              <a:pPr eaLnBrk="1" hangingPunct="1"/>
              <a:t>‹#›</a:t>
            </a:fld>
            <a:endParaRPr lang="en-US" altLang="en-US" dirty="0">
              <a:solidFill>
                <a:srgbClr val="898989"/>
              </a:solidFill>
            </a:endParaRPr>
          </a:p>
        </p:txBody>
      </p:sp>
      <p:sp>
        <p:nvSpPr>
          <p:cNvPr id="8" name="Slide Number Placeholder 3"/>
          <p:cNvSpPr txBox="1">
            <a:spLocks/>
          </p:cNvSpPr>
          <p:nvPr userDrawn="1"/>
        </p:nvSpPr>
        <p:spPr>
          <a:xfrm>
            <a:off x="9210337" y="6515830"/>
            <a:ext cx="503817" cy="36512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18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16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
        <p:nvSpPr>
          <p:cNvPr id="8" name="Slide Number Placeholder 3"/>
          <p:cNvSpPr txBox="1">
            <a:spLocks/>
          </p:cNvSpPr>
          <p:nvPr userDrawn="1"/>
        </p:nvSpPr>
        <p:spPr>
          <a:xfrm>
            <a:off x="9210337" y="6515830"/>
            <a:ext cx="503817" cy="36512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4" name="Rectangle 3"/>
          <p:cNvSpPr>
            <a:spLocks noGrp="1" noChangeArrowheads="1"/>
          </p:cNvSpPr>
          <p:nvPr>
            <p:ph type="ftr" sz="quarter" idx="10"/>
          </p:nvPr>
        </p:nvSpPr>
        <p:spPr>
          <a:xfrm>
            <a:off x="0" y="6564313"/>
            <a:ext cx="9906000" cy="293687"/>
          </a:xfrm>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
        <p:nvSpPr>
          <p:cNvPr id="5" name="Slide Number Placeholder 3"/>
          <p:cNvSpPr txBox="1">
            <a:spLocks/>
          </p:cNvSpPr>
          <p:nvPr userDrawn="1"/>
        </p:nvSpPr>
        <p:spPr>
          <a:xfrm>
            <a:off x="9210337" y="6515830"/>
            <a:ext cx="503817" cy="365125"/>
          </a:xfrm>
          <a:prstGeom prst="rect">
            <a:avLst/>
          </a:prstGeom>
        </p:spPr>
        <p:txBody>
          <a:bodyPr vert="horz" wrap="square" lIns="91440" tIns="45720" rIns="91440" bIns="45720" numCol="1" anchor="ctr" anchorCtr="0" compatLnSpc="1">
            <a:prstTxWarp prst="textNoShape">
              <a:avLst/>
            </a:prstTxWarp>
          </a:bodyPr>
          <a:lstStyle>
            <a:defPPr>
              <a:defRPr lang="ru-RU"/>
            </a:defPPr>
            <a:lvl1pPr algn="r"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solidFill>
                  <a:schemeClr val="tx1">
                    <a:lumMod val="85000"/>
                    <a:lumOff val="15000"/>
                  </a:schemeClr>
                </a:solidFill>
                <a:latin typeface="Arial Unicode MS" pitchFamily="34" charset="-128"/>
                <a:ea typeface="Arial Unicode MS" pitchFamily="34" charset="-128"/>
                <a:cs typeface="Arial Unicode MS" pitchFamily="34" charset="-128"/>
              </a:defRPr>
            </a:lvl1pPr>
            <a:lvl2pPr>
              <a:defRPr sz="2800">
                <a:solidFill>
                  <a:schemeClr val="tx1">
                    <a:lumMod val="85000"/>
                    <a:lumOff val="15000"/>
                  </a:schemeClr>
                </a:solidFill>
                <a:latin typeface="Arial Unicode MS" pitchFamily="34" charset="-128"/>
                <a:ea typeface="Arial Unicode MS" pitchFamily="34" charset="-128"/>
                <a:cs typeface="Arial Unicode MS" pitchFamily="34" charset="-128"/>
              </a:defRPr>
            </a:lvl2pPr>
            <a:lvl3pPr>
              <a:defRPr sz="2400">
                <a:solidFill>
                  <a:schemeClr val="tx1">
                    <a:lumMod val="85000"/>
                    <a:lumOff val="15000"/>
                  </a:schemeClr>
                </a:solidFill>
                <a:latin typeface="Arial Unicode MS" pitchFamily="34" charset="-128"/>
                <a:ea typeface="Arial Unicode MS" pitchFamily="34" charset="-128"/>
                <a:cs typeface="Arial Unicode MS" pitchFamily="34" charset="-128"/>
              </a:defRPr>
            </a:lvl3pPr>
            <a:lvl4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4pPr>
            <a:lvl5pPr>
              <a:defRPr sz="2000">
                <a:solidFill>
                  <a:schemeClr val="tx1">
                    <a:lumMod val="85000"/>
                    <a:lumOff val="15000"/>
                  </a:schemeClr>
                </a:solidFill>
                <a:latin typeface="Arial Unicode MS" pitchFamily="34" charset="-128"/>
                <a:ea typeface="Arial Unicode MS" pitchFamily="34" charset="-128"/>
                <a:cs typeface="Arial Unicode MS" pitchFamily="34" charset="-128"/>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atin typeface="Arial Unicode MS" pitchFamily="34" charset="-128"/>
                <a:ea typeface="Arial Unicode MS" pitchFamily="34" charset="-128"/>
                <a:cs typeface="Arial Unicode MS" pitchFamily="34" charset="-128"/>
              </a:defRPr>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atin typeface="Arial Unicode MS" pitchFamily="34" charset="-128"/>
                <a:ea typeface="Arial Unicode MS" pitchFamily="34" charset="-128"/>
                <a:cs typeface="Arial Unicode MS" pitchFamily="34"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solidFill>
                  <a:schemeClr val="tx1">
                    <a:lumMod val="85000"/>
                    <a:lumOff val="15000"/>
                  </a:schemeClr>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ftr" sz="quarter" idx="10"/>
          </p:nvPr>
        </p:nvSpPr>
        <p:spPr/>
        <p:txBody>
          <a:bodyPr/>
          <a:lstStyle>
            <a:lvl1pPr>
              <a:defRPr smtClean="0">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134351" cy="112553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title</a:t>
            </a:r>
            <a:r>
              <a:rPr lang="el-GR" dirty="0" smtClean="0"/>
              <a:t> </a:t>
            </a:r>
            <a:r>
              <a:rPr lang="el-GR" dirty="0" err="1" smtClean="0"/>
              <a:t>style</a:t>
            </a:r>
            <a:endParaRPr lang="el-GR" dirty="0" smtClean="0"/>
          </a:p>
        </p:txBody>
      </p:sp>
      <p:sp>
        <p:nvSpPr>
          <p:cNvPr id="1027" name="Rectangle 3"/>
          <p:cNvSpPr>
            <a:spLocks noGrp="1" noChangeArrowheads="1"/>
          </p:cNvSpPr>
          <p:nvPr>
            <p:ph type="body" idx="1"/>
          </p:nvPr>
        </p:nvSpPr>
        <p:spPr bwMode="auto">
          <a:xfrm>
            <a:off x="192088" y="1652588"/>
            <a:ext cx="9518650" cy="4921250"/>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p>
            <a:pPr lvl="0"/>
            <a:r>
              <a:rPr lang="el-GR" dirty="0" err="1" smtClean="0"/>
              <a:t>Click</a:t>
            </a:r>
            <a:r>
              <a:rPr lang="el-GR" dirty="0" smtClean="0"/>
              <a:t> </a:t>
            </a:r>
            <a:r>
              <a:rPr lang="el-GR" dirty="0" err="1" smtClean="0"/>
              <a:t>to</a:t>
            </a:r>
            <a:r>
              <a:rPr lang="el-GR" dirty="0" smtClean="0"/>
              <a:t> </a:t>
            </a:r>
            <a:r>
              <a:rPr lang="el-GR" dirty="0" err="1" smtClean="0"/>
              <a:t>edit</a:t>
            </a:r>
            <a:r>
              <a:rPr lang="el-GR" dirty="0" smtClean="0"/>
              <a:t> </a:t>
            </a:r>
            <a:r>
              <a:rPr lang="el-GR" dirty="0" err="1" smtClean="0"/>
              <a:t>Master</a:t>
            </a:r>
            <a:r>
              <a:rPr lang="el-GR" dirty="0" smtClean="0"/>
              <a:t> </a:t>
            </a:r>
            <a:r>
              <a:rPr lang="el-GR" dirty="0" err="1" smtClean="0"/>
              <a:t>text</a:t>
            </a:r>
            <a:r>
              <a:rPr lang="el-GR" dirty="0" smtClean="0"/>
              <a:t> </a:t>
            </a:r>
            <a:r>
              <a:rPr lang="el-GR" dirty="0" err="1" smtClean="0"/>
              <a:t>styles</a:t>
            </a:r>
            <a:endParaRPr lang="el-GR" dirty="0" smtClean="0"/>
          </a:p>
          <a:p>
            <a:pPr lvl="1"/>
            <a:r>
              <a:rPr lang="el-GR" dirty="0" err="1" smtClean="0"/>
              <a:t>Second</a:t>
            </a:r>
            <a:r>
              <a:rPr lang="el-GR" dirty="0" smtClean="0"/>
              <a:t> </a:t>
            </a:r>
            <a:r>
              <a:rPr lang="el-GR" dirty="0" err="1" smtClean="0"/>
              <a:t>level</a:t>
            </a:r>
            <a:endParaRPr lang="el-GR" dirty="0" smtClean="0"/>
          </a:p>
          <a:p>
            <a:pPr lvl="2"/>
            <a:r>
              <a:rPr lang="el-GR" dirty="0" err="1" smtClean="0"/>
              <a:t>Third</a:t>
            </a:r>
            <a:r>
              <a:rPr lang="el-GR" dirty="0" smtClean="0"/>
              <a:t> </a:t>
            </a:r>
            <a:r>
              <a:rPr lang="el-GR" dirty="0" err="1" smtClean="0"/>
              <a:t>level</a:t>
            </a:r>
            <a:endParaRPr lang="el-GR" dirty="0" smtClean="0"/>
          </a:p>
        </p:txBody>
      </p:sp>
      <p:sp>
        <p:nvSpPr>
          <p:cNvPr id="7" name="Rectangle 5"/>
          <p:cNvSpPr>
            <a:spLocks noGrp="1" noChangeArrowheads="1"/>
          </p:cNvSpPr>
          <p:nvPr>
            <p:ph type="ftr" sz="quarter" idx="3"/>
          </p:nvPr>
        </p:nvSpPr>
        <p:spPr bwMode="auto">
          <a:xfrm>
            <a:off x="0" y="6564313"/>
            <a:ext cx="9906000" cy="293687"/>
          </a:xfrm>
          <a:prstGeom prst="rect">
            <a:avLst/>
          </a:prstGeom>
          <a:solidFill>
            <a:srgbClr val="FA7F34"/>
          </a:solidFill>
          <a:ln w="9525">
            <a:noFill/>
            <a:miter lim="800000"/>
            <a:headEnd/>
            <a:tailEnd/>
          </a:ln>
          <a:effectLst/>
        </p:spPr>
        <p:txBody>
          <a:bodyPr vert="horz" wrap="square" lIns="95785" tIns="47892" rIns="95785" bIns="47892" numCol="1" anchor="t" anchorCtr="0" compatLnSpc="1">
            <a:prstTxWarp prst="textNoShape">
              <a:avLst/>
            </a:prstTxWarp>
          </a:bodyPr>
          <a:lstStyle>
            <a:lvl1pPr algn="ctr" eaLnBrk="0" hangingPunct="0">
              <a:spcBef>
                <a:spcPct val="0"/>
              </a:spcBef>
              <a:defRPr sz="1300" b="0" smtClean="0">
                <a:solidFill>
                  <a:schemeClr val="bg1"/>
                </a:solidFill>
                <a:latin typeface="Arial Unicode MS" pitchFamily="34" charset="-128"/>
                <a:ea typeface="Arial Unicode MS" pitchFamily="34" charset="-128"/>
                <a:cs typeface="Arial Unicode MS" pitchFamily="34" charset="-128"/>
              </a:defRPr>
            </a:lvl1pPr>
          </a:lstStyle>
          <a:p>
            <a:pPr>
              <a:defRPr/>
            </a:pPr>
            <a:r>
              <a:rPr lang="en-US" smtClean="0"/>
              <a:t>Joint AITT DICOM Network and Hirizon2020 VI-SEEM projects event</a:t>
            </a:r>
            <a:endParaRPr lang="el-GR" dirty="0"/>
          </a:p>
        </p:txBody>
      </p:sp>
      <p:sp>
        <p:nvSpPr>
          <p:cNvPr id="5" name="Rectangle 4"/>
          <p:cNvSpPr>
            <a:spLocks noChangeArrowheads="1"/>
          </p:cNvSpPr>
          <p:nvPr userDrawn="1"/>
        </p:nvSpPr>
        <p:spPr bwMode="auto">
          <a:xfrm>
            <a:off x="0" y="1159828"/>
            <a:ext cx="9906000" cy="49480"/>
          </a:xfrm>
          <a:prstGeom prst="rect">
            <a:avLst/>
          </a:prstGeom>
          <a:solidFill>
            <a:srgbClr val="CF4901"/>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
        <p:nvSpPr>
          <p:cNvPr id="6" name="Rectangle 9"/>
          <p:cNvSpPr>
            <a:spLocks noChangeArrowheads="1"/>
          </p:cNvSpPr>
          <p:nvPr userDrawn="1"/>
        </p:nvSpPr>
        <p:spPr bwMode="auto">
          <a:xfrm>
            <a:off x="0" y="1114301"/>
            <a:ext cx="9906000" cy="49480"/>
          </a:xfrm>
          <a:prstGeom prst="rect">
            <a:avLst/>
          </a:prstGeom>
          <a:solidFill>
            <a:schemeClr val="accent5">
              <a:lumMod val="75000"/>
            </a:schemeClr>
          </a:solidFill>
          <a:ln w="9525">
            <a:noFill/>
            <a:miter lim="800000"/>
            <a:headEnd/>
            <a:tailEnd/>
          </a:ln>
          <a:effectLst/>
        </p:spPr>
        <p:txBody>
          <a:bodyPr lIns="95785" tIns="47892" rIns="95785" bIns="47892"/>
          <a:lstStyle/>
          <a:p>
            <a:pPr algn="ctr" defTabSz="958850" eaLnBrk="0" hangingPunct="0">
              <a:spcBef>
                <a:spcPct val="0"/>
              </a:spcBef>
              <a:defRPr/>
            </a:pPr>
            <a:endParaRPr lang="el-GR" sz="1300" b="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1" r:id="rId5"/>
    <p:sldLayoutId id="2147483699" r:id="rId6"/>
    <p:sldLayoutId id="2147483692" r:id="rId7"/>
    <p:sldLayoutId id="2147483693" r:id="rId8"/>
    <p:sldLayoutId id="2147483700" r:id="rId9"/>
    <p:sldLayoutId id="2147483701" r:id="rId10"/>
    <p:sldLayoutId id="2147483694" r:id="rId11"/>
  </p:sldLayoutIdLst>
  <p:hf sldNum="0" hdr="0" dt="0"/>
  <p:txStyles>
    <p:titleStyle>
      <a:lvl1pPr algn="r" defTabSz="958850" rtl="0" eaLnBrk="0" fontAlgn="base" hangingPunct="0">
        <a:spcBef>
          <a:spcPct val="0"/>
        </a:spcBef>
        <a:spcAft>
          <a:spcPct val="0"/>
        </a:spcAft>
        <a:defRPr sz="3800" b="1">
          <a:solidFill>
            <a:schemeClr val="bg1"/>
          </a:solidFill>
          <a:latin typeface="Arial Unicode MS" pitchFamily="34" charset="-128"/>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p:titleStyle>
    <p:body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blacksea-cloud.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xfrm>
            <a:off x="373063" y="2401888"/>
            <a:ext cx="9178900" cy="862012"/>
          </a:xfrm>
          <a:noFill/>
          <a:ln>
            <a:noFill/>
          </a:ln>
        </p:spPr>
        <p:txBody>
          <a:bodyPr/>
          <a:lstStyle/>
          <a:p>
            <a:r>
              <a:rPr lang="en-US" sz="2400" dirty="0"/>
              <a:t>VI-SEEM Project and its Synergy with National Initiative Supported by the Agency for Innovation and Technology Transfer</a:t>
            </a:r>
            <a:endParaRPr lang="en-GB" sz="2400" dirty="0">
              <a:effectLst/>
            </a:endParaRPr>
          </a:p>
        </p:txBody>
      </p:sp>
      <p:sp>
        <p:nvSpPr>
          <p:cNvPr id="9219" name="Subtitle 2"/>
          <p:cNvSpPr>
            <a:spLocks noGrp="1"/>
          </p:cNvSpPr>
          <p:nvPr>
            <p:ph type="subTitle" sz="quarter" idx="1"/>
          </p:nvPr>
        </p:nvSpPr>
        <p:spPr>
          <a:xfrm>
            <a:off x="3381375" y="3760860"/>
            <a:ext cx="6076950" cy="1042988"/>
          </a:xfrm>
        </p:spPr>
        <p:txBody>
          <a:bodyPr/>
          <a:lstStyle/>
          <a:p>
            <a:pPr eaLnBrk="1" hangingPunct="1"/>
            <a:r>
              <a:rPr lang="en-US" dirty="0" smtClean="0"/>
              <a:t>Dr. </a:t>
            </a:r>
            <a:r>
              <a:rPr lang="en-US" dirty="0" err="1" smtClean="0"/>
              <a:t>Petru</a:t>
            </a:r>
            <a:r>
              <a:rPr lang="en-US" dirty="0" smtClean="0"/>
              <a:t> Bogatencov</a:t>
            </a:r>
          </a:p>
          <a:p>
            <a:pPr eaLnBrk="1" hangingPunct="1"/>
            <a:r>
              <a:rPr lang="en-US" dirty="0" smtClean="0"/>
              <a:t>Local project coordinator</a:t>
            </a:r>
          </a:p>
          <a:p>
            <a:pPr eaLnBrk="1" hangingPunct="1"/>
            <a:r>
              <a:rPr lang="en-US" dirty="0" smtClean="0"/>
              <a:t>IMI ASM, RENAM</a:t>
            </a:r>
          </a:p>
          <a:p>
            <a:pPr eaLnBrk="1" hangingPunct="1"/>
            <a:r>
              <a:rPr lang="en-US" dirty="0"/>
              <a:t>b</a:t>
            </a:r>
            <a:r>
              <a:rPr lang="en-US" dirty="0" smtClean="0"/>
              <a:t>ogatencov@renam.md</a:t>
            </a:r>
          </a:p>
        </p:txBody>
      </p:sp>
      <p:sp>
        <p:nvSpPr>
          <p:cNvPr id="9220" name="Rectangle 7"/>
          <p:cNvSpPr>
            <a:spLocks noGrp="1" noChangeArrowheads="1"/>
          </p:cNvSpPr>
          <p:nvPr>
            <p:ph type="ftr" sz="quarter" idx="10"/>
          </p:nvPr>
        </p:nvSpPr>
        <p:spPr/>
        <p:txBody>
          <a:bodyPr/>
          <a:lstStyle/>
          <a:p>
            <a:pPr defTabSz="958850"/>
            <a:r>
              <a:rPr lang="en-US" dirty="0" smtClean="0"/>
              <a:t>Joint AITT DICOM Network and Hirizon2020 VI-SEEM projects event</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3" y="3556000"/>
            <a:ext cx="6413500" cy="3022600"/>
          </a:xfrm>
          <a:prstGeom prst="rect">
            <a:avLst/>
          </a:prstGeom>
        </p:spPr>
      </p:pic>
      <p:pic>
        <p:nvPicPr>
          <p:cNvPr id="6" name="Picture 5" descr="http://aitt.md/images/logo.png"/>
          <p:cNvPicPr/>
          <p:nvPr/>
        </p:nvPicPr>
        <p:blipFill>
          <a:blip r:embed="rId4">
            <a:extLst>
              <a:ext uri="{28A0092B-C50C-407E-A947-70E740481C1C}">
                <a14:useLocalDpi xmlns:a14="http://schemas.microsoft.com/office/drawing/2010/main" val="0"/>
              </a:ext>
            </a:extLst>
          </a:blip>
          <a:srcRect/>
          <a:stretch>
            <a:fillRect/>
          </a:stretch>
        </p:blipFill>
        <p:spPr bwMode="auto">
          <a:xfrm>
            <a:off x="8283388" y="-3173"/>
            <a:ext cx="1622612" cy="1154242"/>
          </a:xfrm>
          <a:prstGeom prst="rect">
            <a:avLst/>
          </a:prstGeom>
          <a:noFill/>
          <a:ln>
            <a:noFill/>
          </a:ln>
        </p:spPr>
      </p:pic>
      <p:pic>
        <p:nvPicPr>
          <p:cNvPr id="7" name="Picture 6" descr="horizon 2020"/>
          <p:cNvPicPr/>
          <p:nvPr/>
        </p:nvPicPr>
        <p:blipFill>
          <a:blip r:embed="rId5">
            <a:extLst>
              <a:ext uri="{28A0092B-C50C-407E-A947-70E740481C1C}">
                <a14:useLocalDpi xmlns:a14="http://schemas.microsoft.com/office/drawing/2010/main" val="0"/>
              </a:ext>
            </a:extLst>
          </a:blip>
          <a:srcRect/>
          <a:stretch>
            <a:fillRect/>
          </a:stretch>
        </p:blipFill>
        <p:spPr bwMode="auto">
          <a:xfrm>
            <a:off x="0" y="8256"/>
            <a:ext cx="1699708" cy="1142812"/>
          </a:xfrm>
          <a:prstGeom prst="rect">
            <a:avLst/>
          </a:prstGeom>
          <a:noFill/>
          <a:ln>
            <a:noFill/>
          </a:ln>
        </p:spPr>
      </p:pic>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139" y="-3173"/>
            <a:ext cx="1605022" cy="11313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D:\RENAM\RENAM_web\Ren Site2009\RENAM Logo.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4957" y="-14602"/>
            <a:ext cx="2368431" cy="114281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0" y="-1"/>
            <a:ext cx="8810513" cy="1118795"/>
          </a:xfrm>
        </p:spPr>
        <p:txBody>
          <a:bodyPr/>
          <a:lstStyle/>
          <a:p>
            <a:pPr eaLnBrk="1" hangingPunct="1"/>
            <a:r>
              <a:rPr lang="en-US" sz="2800" dirty="0"/>
              <a:t>Basic approaches for the system realization (2)</a:t>
            </a:r>
            <a:endParaRPr lang="ru-RU" sz="2800" dirty="0"/>
          </a:p>
        </p:txBody>
      </p:sp>
      <p:sp>
        <p:nvSpPr>
          <p:cNvPr id="22531" name="Rectangle 3"/>
          <p:cNvSpPr>
            <a:spLocks noGrp="1"/>
          </p:cNvSpPr>
          <p:nvPr>
            <p:ph type="body" idx="1"/>
          </p:nvPr>
        </p:nvSpPr>
        <p:spPr>
          <a:xfrm>
            <a:off x="86061" y="1206639"/>
            <a:ext cx="9819939" cy="5472608"/>
          </a:xfrm>
        </p:spPr>
        <p:txBody>
          <a:bodyPr/>
          <a:lstStyle/>
          <a:p>
            <a:pPr algn="just" eaLnBrk="1" hangingPunct="1"/>
            <a:r>
              <a:rPr lang="en-US" sz="2000" dirty="0"/>
              <a:t> </a:t>
            </a:r>
            <a:r>
              <a:rPr lang="en-US" sz="3200" dirty="0" smtClean="0"/>
              <a:t>Development of DICOM Network system has to cover three aspects:</a:t>
            </a:r>
            <a:r>
              <a:rPr lang="en-US" sz="2800" dirty="0"/>
              <a:t> </a:t>
            </a:r>
          </a:p>
          <a:p>
            <a:pPr algn="just" eaLnBrk="1" hangingPunct="1">
              <a:buFontTx/>
              <a:buChar char="•"/>
            </a:pPr>
            <a:r>
              <a:rPr lang="en-US" sz="2800" dirty="0"/>
              <a:t> high performance, large and reliable storage and high level of data security. Analysis proved that the most suitable solution is to use distributed computing resources. </a:t>
            </a:r>
          </a:p>
          <a:p>
            <a:pPr algn="just" eaLnBrk="1" hangingPunct="1">
              <a:buFontTx/>
              <a:buChar char="•"/>
            </a:pPr>
            <a:r>
              <a:rPr lang="en-US" sz="2800" dirty="0"/>
              <a:t> It implies that all the algorithms and their code would be running on external high-performance computing resources like </a:t>
            </a:r>
            <a:r>
              <a:rPr lang="en-US" sz="2800" dirty="0" smtClean="0"/>
              <a:t>Grid / Cloud distributed clusters </a:t>
            </a:r>
            <a:r>
              <a:rPr lang="en-US" sz="2800" dirty="0"/>
              <a:t>(in the existing infrastructure). </a:t>
            </a:r>
          </a:p>
          <a:p>
            <a:pPr algn="just" eaLnBrk="1" hangingPunct="1">
              <a:buFontTx/>
              <a:buChar char="•"/>
            </a:pPr>
            <a:r>
              <a:rPr lang="en-US" sz="2800" dirty="0"/>
              <a:t> The proposed innovative approach would have a significant impact in the future allowing realization of intellectual algorithms of searching for similar cases in precedent investigations and analysis of prescribed treatment or helping in making decisions to medical specialists.</a:t>
            </a:r>
            <a:endParaRPr lang="ru-RU" sz="28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425565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0" y="0"/>
            <a:ext cx="8918089" cy="1151068"/>
          </a:xfrm>
        </p:spPr>
        <p:txBody>
          <a:bodyPr/>
          <a:lstStyle/>
          <a:p>
            <a:pPr eaLnBrk="1" hangingPunct="1"/>
            <a:r>
              <a:rPr lang="en-US" sz="2800" dirty="0"/>
              <a:t>Basic approaches for the system realization (3)</a:t>
            </a:r>
            <a:endParaRPr lang="ru-RU" sz="2800" dirty="0"/>
          </a:p>
        </p:txBody>
      </p:sp>
      <p:sp>
        <p:nvSpPr>
          <p:cNvPr id="23555" name="Rectangle 3"/>
          <p:cNvSpPr>
            <a:spLocks noGrp="1"/>
          </p:cNvSpPr>
          <p:nvPr>
            <p:ph type="body" idx="1"/>
          </p:nvPr>
        </p:nvSpPr>
        <p:spPr>
          <a:xfrm>
            <a:off x="0" y="1319176"/>
            <a:ext cx="9810974" cy="5538824"/>
          </a:xfrm>
        </p:spPr>
        <p:txBody>
          <a:bodyPr/>
          <a:lstStyle/>
          <a:p>
            <a:pPr algn="just" eaLnBrk="1" hangingPunct="1">
              <a:spcBef>
                <a:spcPct val="30000"/>
              </a:spcBef>
              <a:spcAft>
                <a:spcPct val="30000"/>
              </a:spcAft>
            </a:pPr>
            <a:r>
              <a:rPr lang="en-US" sz="2000" dirty="0"/>
              <a:t> </a:t>
            </a:r>
            <a:r>
              <a:rPr lang="en-US" sz="3000" dirty="0" smtClean="0"/>
              <a:t>DICOM Network is working as PaaS and </a:t>
            </a:r>
            <a:r>
              <a:rPr lang="en-US" sz="3000" dirty="0" smtClean="0"/>
              <a:t>SaaS </a:t>
            </a:r>
            <a:r>
              <a:rPr lang="en-US" sz="3000" dirty="0" smtClean="0"/>
              <a:t>system for medical institutions connected to the system. </a:t>
            </a:r>
          </a:p>
          <a:p>
            <a:pPr algn="just" eaLnBrk="1" hangingPunct="1">
              <a:spcBef>
                <a:spcPct val="30000"/>
              </a:spcBef>
              <a:spcAft>
                <a:spcPct val="30000"/>
              </a:spcAft>
            </a:pPr>
            <a:r>
              <a:rPr lang="en-US" sz="3000" dirty="0" smtClean="0"/>
              <a:t> The system will grant secured access to investigations that contains DICOM images and results of data processing. </a:t>
            </a:r>
          </a:p>
          <a:p>
            <a:pPr algn="just" eaLnBrk="1" hangingPunct="1">
              <a:spcBef>
                <a:spcPct val="30000"/>
              </a:spcBef>
              <a:spcAft>
                <a:spcPct val="30000"/>
              </a:spcAft>
            </a:pPr>
            <a:r>
              <a:rPr lang="en-US" sz="3000" dirty="0" smtClean="0"/>
              <a:t>Current system concept represents only the first step of integrated system elaborating for results of medical investigations collection, </a:t>
            </a:r>
            <a:r>
              <a:rPr lang="en-US" sz="3000" dirty="0"/>
              <a:t>storing and results sharing</a:t>
            </a:r>
            <a:r>
              <a:rPr lang="en-US" sz="3000" dirty="0" smtClean="0"/>
              <a:t>; the final idea is to create a common database of medical investigations and keep the patient medical card in the database hosted in distributed computing infrastructure.</a:t>
            </a:r>
            <a:r>
              <a:rPr lang="en-US" sz="2000" dirty="0"/>
              <a:t> </a:t>
            </a:r>
            <a:endParaRPr lang="ru-RU" sz="20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299366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ChangeAspect="1" noChangeArrowheads="1"/>
          </p:cNvPicPr>
          <p:nvPr/>
        </p:nvPicPr>
        <p:blipFill>
          <a:blip r:embed="rId3"/>
          <a:srcRect l="2524" t="4968" r="2315" b="2899"/>
          <a:stretch>
            <a:fillRect/>
          </a:stretch>
        </p:blipFill>
        <p:spPr bwMode="auto">
          <a:xfrm>
            <a:off x="1108038" y="1205180"/>
            <a:ext cx="8123038" cy="5572138"/>
          </a:xfrm>
          <a:prstGeom prst="rect">
            <a:avLst/>
          </a:prstGeom>
          <a:solidFill>
            <a:srgbClr val="FFFFFF"/>
          </a:solidFill>
          <a:ln w="9525">
            <a:noFill/>
            <a:miter lim="800000"/>
            <a:headEnd/>
            <a:tailEnd/>
          </a:ln>
        </p:spPr>
      </p:pic>
      <p:sp>
        <p:nvSpPr>
          <p:cNvPr id="25604" name="Rectangle 3"/>
          <p:cNvSpPr>
            <a:spLocks noChangeArrowheads="1"/>
          </p:cNvSpPr>
          <p:nvPr/>
        </p:nvSpPr>
        <p:spPr bwMode="auto">
          <a:xfrm>
            <a:off x="1" y="1"/>
            <a:ext cx="8950362" cy="1118794"/>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defTabSz="958850">
              <a:spcBef>
                <a:spcPct val="0"/>
              </a:spcBef>
            </a:pPr>
            <a:r>
              <a:rPr lang="en-US" sz="2800" dirty="0">
                <a:solidFill>
                  <a:schemeClr val="bg1"/>
                </a:solidFill>
                <a:latin typeface="Arial Unicode MS" pitchFamily="34" charset="-128"/>
                <a:ea typeface="Arial Unicode MS" pitchFamily="34" charset="-128"/>
                <a:cs typeface="Arial Unicode MS" pitchFamily="34" charset="-128"/>
              </a:rPr>
              <a:t>Previous realizations. Existing centralized system of images collection and access</a:t>
            </a:r>
            <a:endParaRPr lang="ru-RU" sz="28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5820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1"/>
            <a:ext cx="7874598" cy="1118794"/>
          </a:xfrm>
        </p:spPr>
        <p:txBody>
          <a:bodyPr/>
          <a:lstStyle/>
          <a:p>
            <a:pPr algn="ctr" eaLnBrk="1" hangingPunct="1"/>
            <a:r>
              <a:rPr lang="en-US" sz="2800" dirty="0"/>
              <a:t>Disadvantages of the previous centralized realization of the system</a:t>
            </a:r>
          </a:p>
        </p:txBody>
      </p:sp>
      <p:sp>
        <p:nvSpPr>
          <p:cNvPr id="26627" name="Content Placeholder 2"/>
          <p:cNvSpPr>
            <a:spLocks noGrp="1"/>
          </p:cNvSpPr>
          <p:nvPr>
            <p:ph idx="4294967295"/>
          </p:nvPr>
        </p:nvSpPr>
        <p:spPr>
          <a:xfrm>
            <a:off x="96819" y="1216157"/>
            <a:ext cx="9681882" cy="5545137"/>
          </a:xfrm>
        </p:spPr>
        <p:txBody>
          <a:bodyPr/>
          <a:lstStyle/>
          <a:p>
            <a:pPr eaLnBrk="1" hangingPunct="1"/>
            <a:r>
              <a:rPr lang="en-US" sz="3000" dirty="0" smtClean="0"/>
              <a:t>There is no of unified format DICOM Viewer that is qualitative enough and well adopted to the system needs;</a:t>
            </a:r>
          </a:p>
          <a:p>
            <a:pPr eaLnBrk="1" hangingPunct="1"/>
            <a:r>
              <a:rPr lang="en-US" sz="3000" dirty="0" smtClean="0"/>
              <a:t>Extremely strong requirements to the storage capacity – centralized data storage system’s capacity is the bottleneck;</a:t>
            </a:r>
            <a:endParaRPr lang="ru-RU" sz="3000" dirty="0" smtClean="0"/>
          </a:p>
          <a:p>
            <a:pPr eaLnBrk="1" hangingPunct="1"/>
            <a:r>
              <a:rPr lang="en-US" sz="3000" dirty="0" smtClean="0"/>
              <a:t>Problems with computational resources for large files processing </a:t>
            </a:r>
          </a:p>
          <a:p>
            <a:pPr eaLnBrk="1" hangingPunct="1"/>
            <a:r>
              <a:rPr lang="en-US" sz="3000" dirty="0" smtClean="0"/>
              <a:t>Restricted number of on-line transactions processing and problems of scalability for new working places connection;</a:t>
            </a:r>
          </a:p>
          <a:p>
            <a:pPr eaLnBrk="1" hangingPunct="1"/>
            <a:r>
              <a:rPr lang="en-US" sz="3000" dirty="0" smtClean="0"/>
              <a:t>Complicated procedure for results of investigations transmitting/exchange outside the existing centralized system</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901999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dea inovațional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06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99" name="Oval 6"/>
          <p:cNvSpPr>
            <a:spLocks noChangeArrowheads="1"/>
          </p:cNvSpPr>
          <p:nvPr/>
        </p:nvSpPr>
        <p:spPr bwMode="auto">
          <a:xfrm>
            <a:off x="2000250" y="765175"/>
            <a:ext cx="1511300" cy="38163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00" name="Text Box 7"/>
          <p:cNvSpPr txBox="1">
            <a:spLocks noChangeArrowheads="1"/>
          </p:cNvSpPr>
          <p:nvPr/>
        </p:nvSpPr>
        <p:spPr bwMode="auto">
          <a:xfrm>
            <a:off x="1407122" y="4600576"/>
            <a:ext cx="2282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DICOM Viewer</a:t>
            </a:r>
            <a:endParaRPr lang="ru-RU" altLang="en-US"/>
          </a:p>
        </p:txBody>
      </p:sp>
      <p:sp>
        <p:nvSpPr>
          <p:cNvPr id="4101" name="Text Box 8"/>
          <p:cNvSpPr txBox="1">
            <a:spLocks noChangeArrowheads="1"/>
          </p:cNvSpPr>
          <p:nvPr/>
        </p:nvSpPr>
        <p:spPr bwMode="auto">
          <a:xfrm>
            <a:off x="6589712" y="1360490"/>
            <a:ext cx="9828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 </a:t>
            </a:r>
            <a:r>
              <a:rPr lang="en-US" altLang="en-US" sz="1400" dirty="0"/>
              <a:t>/ cloud</a:t>
            </a:r>
            <a:endParaRPr lang="en-US" altLang="en-US" dirty="0"/>
          </a:p>
        </p:txBody>
      </p:sp>
      <p:sp>
        <p:nvSpPr>
          <p:cNvPr id="4102" name="Text Box 9"/>
          <p:cNvSpPr txBox="1">
            <a:spLocks noChangeArrowheads="1"/>
          </p:cNvSpPr>
          <p:nvPr/>
        </p:nvSpPr>
        <p:spPr bwMode="auto">
          <a:xfrm>
            <a:off x="5469052" y="526357"/>
            <a:ext cx="2044150"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       “Processor” -</a:t>
            </a:r>
            <a:endParaRPr lang="ru-RU" altLang="en-US" sz="1400" dirty="0"/>
          </a:p>
          <a:p>
            <a:pPr eaLnBrk="1" hangingPunct="1"/>
            <a:r>
              <a:rPr lang="en-US" altLang="en-US" sz="1400" dirty="0"/>
              <a:t>processing resources</a:t>
            </a:r>
            <a:endParaRPr lang="ru-RU" altLang="en-US" sz="1400" dirty="0"/>
          </a:p>
        </p:txBody>
      </p:sp>
      <p:sp>
        <p:nvSpPr>
          <p:cNvPr id="2" name="TextBox 1"/>
          <p:cNvSpPr txBox="1"/>
          <p:nvPr/>
        </p:nvSpPr>
        <p:spPr>
          <a:xfrm>
            <a:off x="632520" y="157024"/>
            <a:ext cx="5112568" cy="400110"/>
          </a:xfrm>
          <a:prstGeom prst="rect">
            <a:avLst/>
          </a:prstGeom>
          <a:noFill/>
        </p:spPr>
        <p:txBody>
          <a:bodyPr wrap="square" rtlCol="0">
            <a:spAutoFit/>
          </a:bodyPr>
          <a:lstStyle/>
          <a:p>
            <a:r>
              <a:rPr lang="en-US" sz="2000" dirty="0">
                <a:solidFill>
                  <a:schemeClr val="accent5">
                    <a:lumMod val="50000"/>
                  </a:schemeClr>
                </a:solidFill>
              </a:rPr>
              <a:t>DICOM Network – distributed approach</a:t>
            </a:r>
          </a:p>
        </p:txBody>
      </p:sp>
    </p:spTree>
    <p:extLst>
      <p:ext uri="{BB962C8B-B14F-4D97-AF65-F5344CB8AC3E}">
        <p14:creationId xmlns:p14="http://schemas.microsoft.com/office/powerpoint/2010/main" val="154973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0" y="-1"/>
            <a:ext cx="8663233" cy="1118795"/>
          </a:xfrm>
        </p:spPr>
        <p:txBody>
          <a:bodyPr/>
          <a:lstStyle/>
          <a:p>
            <a:pPr eaLnBrk="1" hangingPunct="1"/>
            <a:r>
              <a:rPr lang="ru-RU" altLang="en-US" sz="3000" dirty="0"/>
              <a:t>Компоненты системы </a:t>
            </a:r>
            <a:r>
              <a:rPr lang="en-US" altLang="en-US" sz="3000" dirty="0"/>
              <a:t>DICOM Network</a:t>
            </a:r>
            <a:endParaRPr lang="ru-RU" altLang="en-US" sz="3000" dirty="0"/>
          </a:p>
        </p:txBody>
      </p:sp>
      <p:sp>
        <p:nvSpPr>
          <p:cNvPr id="5123" name="Rectangle 3"/>
          <p:cNvSpPr>
            <a:spLocks noGrp="1" noChangeArrowheads="1"/>
          </p:cNvSpPr>
          <p:nvPr>
            <p:ph type="body" idx="1"/>
          </p:nvPr>
        </p:nvSpPr>
        <p:spPr>
          <a:xfrm>
            <a:off x="161364" y="1215614"/>
            <a:ext cx="9744635" cy="5485148"/>
          </a:xfrm>
        </p:spPr>
        <p:txBody>
          <a:bodyPr/>
          <a:lstStyle/>
          <a:p>
            <a:pPr marL="0" indent="0" eaLnBrk="1" hangingPunct="1">
              <a:buNone/>
            </a:pPr>
            <a:r>
              <a:rPr lang="ru-RU" altLang="en-US" dirty="0"/>
              <a:t>На основе информации на представленной выше схеме можно выделить следующие компоненты распределенной системы:</a:t>
            </a:r>
          </a:p>
          <a:p>
            <a:pPr marL="533400" indent="-533400" eaLnBrk="1" hangingPunct="1">
              <a:buFont typeface="Wingdings" panose="05000000000000000000" pitchFamily="2" charset="2"/>
              <a:buAutoNum type="arabicPeriod"/>
            </a:pPr>
            <a:r>
              <a:rPr lang="ru-RU" altLang="en-US" dirty="0"/>
              <a:t>«</a:t>
            </a:r>
            <a:r>
              <a:rPr lang="en-US" altLang="en-US" dirty="0"/>
              <a:t>DICOM Server</a:t>
            </a:r>
            <a:r>
              <a:rPr lang="ru-RU" altLang="en-US" dirty="0"/>
              <a:t>»</a:t>
            </a:r>
            <a:r>
              <a:rPr lang="en-US" altLang="en-US" dirty="0"/>
              <a:t> – </a:t>
            </a:r>
            <a:r>
              <a:rPr lang="ru-RU" altLang="en-US" dirty="0"/>
              <a:t>модуль отвечающий за сбор и локальную обработку изображений</a:t>
            </a:r>
            <a:r>
              <a:rPr lang="en-US" altLang="en-US" dirty="0"/>
              <a:t>,</a:t>
            </a:r>
            <a:r>
              <a:rPr lang="ru-RU" altLang="en-US" dirty="0"/>
              <a:t> подготовку и отправку их для хранения и обработки на </a:t>
            </a:r>
            <a:r>
              <a:rPr lang="en-US" altLang="en-US" dirty="0"/>
              <a:t>Cloud</a:t>
            </a:r>
            <a:r>
              <a:rPr lang="ru-RU" altLang="en-US" dirty="0"/>
              <a:t>/</a:t>
            </a:r>
            <a:r>
              <a:rPr lang="en-US" altLang="en-US" dirty="0"/>
              <a:t>Grid </a:t>
            </a:r>
            <a:r>
              <a:rPr lang="ru-RU" altLang="en-US" dirty="0"/>
              <a:t>компьютерную инфраструктуру.</a:t>
            </a:r>
            <a:endParaRPr lang="en-US" altLang="en-US" dirty="0"/>
          </a:p>
          <a:p>
            <a:pPr marL="533400" indent="-533400" eaLnBrk="1" hangingPunct="1">
              <a:buFont typeface="Wingdings" panose="05000000000000000000" pitchFamily="2" charset="2"/>
              <a:buAutoNum type="arabicPeriod"/>
            </a:pPr>
            <a:r>
              <a:rPr lang="ru-RU" altLang="en-US" dirty="0"/>
              <a:t>«</a:t>
            </a:r>
            <a:r>
              <a:rPr lang="en-US" altLang="en-US" dirty="0"/>
              <a:t>Processor</a:t>
            </a:r>
            <a:r>
              <a:rPr lang="ru-RU" altLang="en-US" dirty="0"/>
              <a:t>»</a:t>
            </a:r>
            <a:r>
              <a:rPr lang="en-US" altLang="en-US" dirty="0"/>
              <a:t> - </a:t>
            </a:r>
            <a:r>
              <a:rPr lang="ru-RU" altLang="en-US" dirty="0"/>
              <a:t>специальный </a:t>
            </a:r>
            <a:r>
              <a:rPr lang="en-US" altLang="en-US" dirty="0"/>
              <a:t>Job </a:t>
            </a:r>
            <a:r>
              <a:rPr lang="ru-RU" altLang="en-US" dirty="0"/>
              <a:t>для обработки на распределенной компьютерной инфраструктуре с целью оптимального архивирования изображений</a:t>
            </a:r>
          </a:p>
          <a:p>
            <a:pPr marL="533400" indent="-533400" eaLnBrk="1" hangingPunct="1">
              <a:buFont typeface="Wingdings" panose="05000000000000000000" pitchFamily="2" charset="2"/>
              <a:buAutoNum type="arabicPeriod"/>
            </a:pPr>
            <a:r>
              <a:rPr lang="ru-RU" altLang="en-US" dirty="0"/>
              <a:t>«</a:t>
            </a:r>
            <a:r>
              <a:rPr lang="en-US" altLang="en-US" dirty="0"/>
              <a:t>Portal</a:t>
            </a:r>
            <a:r>
              <a:rPr lang="ru-RU" altLang="en-US" dirty="0"/>
              <a:t>»</a:t>
            </a:r>
            <a:r>
              <a:rPr lang="en-US" altLang="en-US" dirty="0"/>
              <a:t> - WEB </a:t>
            </a:r>
            <a:r>
              <a:rPr lang="ru-RU" altLang="en-US" dirty="0"/>
              <a:t>интерфейс, посредством которого зарегистрированные пользователи (врачи и другие категории пользователей) могут найти необходимое обследование</a:t>
            </a:r>
          </a:p>
          <a:p>
            <a:pPr marL="533400" indent="-533400" eaLnBrk="1" hangingPunct="1">
              <a:buFont typeface="Wingdings" panose="05000000000000000000" pitchFamily="2" charset="2"/>
              <a:buAutoNum type="arabicPeriod"/>
            </a:pPr>
            <a:r>
              <a:rPr lang="ru-RU" altLang="en-US" dirty="0"/>
              <a:t>«</a:t>
            </a:r>
            <a:r>
              <a:rPr lang="en-US" altLang="en-US" dirty="0"/>
              <a:t>DICOM Viewer</a:t>
            </a:r>
            <a:r>
              <a:rPr lang="ru-RU" altLang="en-US" dirty="0"/>
              <a:t>»</a:t>
            </a:r>
            <a:r>
              <a:rPr lang="en-US" altLang="en-US" dirty="0"/>
              <a:t> - Desktop </a:t>
            </a:r>
            <a:r>
              <a:rPr lang="ru-RU" altLang="en-US" dirty="0"/>
              <a:t>приложение, обеспечивающее возможность визуализации и построения различных моделей на базе </a:t>
            </a:r>
            <a:r>
              <a:rPr lang="en-US" altLang="en-US" dirty="0"/>
              <a:t>DICOM </a:t>
            </a:r>
            <a:r>
              <a:rPr lang="ru-RU" altLang="en-US" dirty="0"/>
              <a:t>изображений.</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261065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0"/>
            <a:ext cx="8766928" cy="1129553"/>
          </a:xfrm>
        </p:spPr>
        <p:txBody>
          <a:bodyPr/>
          <a:lstStyle/>
          <a:p>
            <a:pPr eaLnBrk="1" hangingPunct="1"/>
            <a:r>
              <a:rPr lang="en-US" sz="3100"/>
              <a:t>Features of DICOM Network software</a:t>
            </a:r>
          </a:p>
        </p:txBody>
      </p:sp>
      <p:sp>
        <p:nvSpPr>
          <p:cNvPr id="24579" name="Content Placeholder 2"/>
          <p:cNvSpPr>
            <a:spLocks noGrp="1"/>
          </p:cNvSpPr>
          <p:nvPr>
            <p:ph idx="4294967295"/>
          </p:nvPr>
        </p:nvSpPr>
        <p:spPr>
          <a:xfrm>
            <a:off x="118334" y="1254630"/>
            <a:ext cx="9787666" cy="5522688"/>
          </a:xfrm>
        </p:spPr>
        <p:txBody>
          <a:bodyPr/>
          <a:lstStyle/>
          <a:p>
            <a:pPr eaLnBrk="1" hangingPunct="1"/>
            <a:r>
              <a:rPr lang="en-US" sz="3200" dirty="0" smtClean="0"/>
              <a:t>Ability to visualize various images acquired in DICOM format from different types of medical equipment;</a:t>
            </a:r>
          </a:p>
          <a:p>
            <a:pPr eaLnBrk="1" hangingPunct="1"/>
            <a:r>
              <a:rPr lang="en-US" sz="3200" dirty="0" smtClean="0"/>
              <a:t>Ability to receive images from various medical installations and storing them in the unified </a:t>
            </a:r>
            <a:r>
              <a:rPr lang="ru-RU" sz="3200" dirty="0" smtClean="0"/>
              <a:t> </a:t>
            </a:r>
            <a:r>
              <a:rPr lang="en-US" sz="3200" dirty="0" smtClean="0"/>
              <a:t>DICOM format;</a:t>
            </a:r>
            <a:endParaRPr lang="ru-RU" sz="3200" dirty="0" smtClean="0"/>
          </a:p>
          <a:p>
            <a:pPr eaLnBrk="1" hangingPunct="1"/>
            <a:r>
              <a:rPr lang="en-US" sz="3200" dirty="0" smtClean="0"/>
              <a:t>Providing ability to exchange </a:t>
            </a:r>
            <a:r>
              <a:rPr lang="ru-RU" sz="3200" dirty="0" smtClean="0"/>
              <a:t> </a:t>
            </a:r>
            <a:r>
              <a:rPr lang="en-US" sz="3200" dirty="0" smtClean="0"/>
              <a:t>images in DICOM format among various institutions and working locations;</a:t>
            </a:r>
            <a:r>
              <a:rPr lang="ru-RU" sz="3200" dirty="0" smtClean="0"/>
              <a:t> </a:t>
            </a:r>
            <a:endParaRPr lang="en-US" sz="3200" dirty="0" smtClean="0"/>
          </a:p>
          <a:p>
            <a:pPr eaLnBrk="1" hangingPunct="1"/>
            <a:r>
              <a:rPr lang="en-US" sz="3200" dirty="0" smtClean="0"/>
              <a:t>Ability to systemize and roughly analyze acquired images in DICOM format for finding correlating dependences.</a:t>
            </a:r>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205601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0"/>
            <a:ext cx="9267825" cy="1125538"/>
          </a:xfrm>
        </p:spPr>
        <p:txBody>
          <a:bodyPr/>
          <a:lstStyle/>
          <a:p>
            <a:pPr eaLnBrk="1" hangingPunct="1"/>
            <a:r>
              <a:rPr lang="en-US" sz="2900" dirty="0"/>
              <a:t>Realization approach base on distributed computing infrastructure</a:t>
            </a:r>
          </a:p>
        </p:txBody>
      </p:sp>
      <p:sp>
        <p:nvSpPr>
          <p:cNvPr id="27651" name="Content Placeholder 2"/>
          <p:cNvSpPr>
            <a:spLocks noGrp="1"/>
          </p:cNvSpPr>
          <p:nvPr>
            <p:ph idx="4294967295"/>
          </p:nvPr>
        </p:nvSpPr>
        <p:spPr>
          <a:xfrm>
            <a:off x="172122" y="1233114"/>
            <a:ext cx="9733878" cy="5533446"/>
          </a:xfrm>
        </p:spPr>
        <p:txBody>
          <a:bodyPr/>
          <a:lstStyle/>
          <a:p>
            <a:pPr eaLnBrk="1" hangingPunct="1">
              <a:spcBef>
                <a:spcPct val="35000"/>
              </a:spcBef>
              <a:spcAft>
                <a:spcPts val="1000"/>
              </a:spcAft>
            </a:pPr>
            <a:r>
              <a:rPr lang="en-US" sz="3200" dirty="0" smtClean="0"/>
              <a:t>Well scalable and adaptive for special data processing requests, computational and data storage resources;</a:t>
            </a:r>
          </a:p>
          <a:p>
            <a:pPr eaLnBrk="1" hangingPunct="1">
              <a:spcBef>
                <a:spcPct val="35000"/>
              </a:spcBef>
              <a:spcAft>
                <a:spcPts val="1000"/>
              </a:spcAft>
            </a:pPr>
            <a:r>
              <a:rPr lang="en-US" sz="3200" dirty="0" smtClean="0"/>
              <a:t>Possibility of using global computational resources for deep analysis of investigations and complex processing of collecting data;</a:t>
            </a:r>
            <a:endParaRPr lang="ru-RU" sz="3200" dirty="0" smtClean="0"/>
          </a:p>
          <a:p>
            <a:pPr eaLnBrk="1" hangingPunct="1">
              <a:spcBef>
                <a:spcPct val="35000"/>
              </a:spcBef>
              <a:spcAft>
                <a:spcPts val="1000"/>
              </a:spcAft>
            </a:pPr>
            <a:r>
              <a:rPr lang="en-US" sz="3200" dirty="0" smtClean="0"/>
              <a:t>Ability to share data in a very convenient way among medical establishments at national level and internationally; </a:t>
            </a:r>
            <a:endParaRPr lang="ru-RU" sz="3200" dirty="0" smtClean="0"/>
          </a:p>
          <a:p>
            <a:pPr eaLnBrk="1" hangingPunct="1">
              <a:spcBef>
                <a:spcPct val="35000"/>
              </a:spcBef>
              <a:spcAft>
                <a:spcPts val="1000"/>
              </a:spcAft>
            </a:pPr>
            <a:r>
              <a:rPr lang="en-US" sz="3200" dirty="0" smtClean="0"/>
              <a:t>Very reliable and unified procedure of users’ identification and authorization.</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669637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3" name="Rectangle 31"/>
          <p:cNvSpPr>
            <a:spLocks noChangeArrowheads="1"/>
          </p:cNvSpPr>
          <p:nvPr/>
        </p:nvSpPr>
        <p:spPr bwMode="auto">
          <a:xfrm>
            <a:off x="9340270" y="-2232"/>
            <a:ext cx="184731" cy="461665"/>
          </a:xfrm>
          <a:prstGeom prst="rect">
            <a:avLst/>
          </a:prstGeom>
          <a:noFill/>
          <a:ln w="9525">
            <a:noFill/>
            <a:miter lim="800000"/>
            <a:headEnd/>
            <a:tailEnd/>
          </a:ln>
        </p:spPr>
        <p:txBody>
          <a:bodyPr wrap="none" anchor="ctr">
            <a:spAutoFit/>
          </a:bodyPr>
          <a:lstStyle/>
          <a:p>
            <a:endParaRPr lang="ru-RU">
              <a:solidFill>
                <a:schemeClr val="tx1"/>
              </a:solidFill>
            </a:endParaRPr>
          </a:p>
        </p:txBody>
      </p:sp>
      <p:sp>
        <p:nvSpPr>
          <p:cNvPr id="28674" name="Rectangle 76"/>
          <p:cNvSpPr>
            <a:spLocks noChangeArrowheads="1"/>
          </p:cNvSpPr>
          <p:nvPr/>
        </p:nvSpPr>
        <p:spPr bwMode="auto">
          <a:xfrm>
            <a:off x="9340270" y="-2232"/>
            <a:ext cx="184731" cy="461665"/>
          </a:xfrm>
          <a:prstGeom prst="rect">
            <a:avLst/>
          </a:prstGeom>
          <a:noFill/>
          <a:ln w="9525">
            <a:noFill/>
            <a:miter lim="800000"/>
            <a:headEnd/>
            <a:tailEnd/>
          </a:ln>
        </p:spPr>
        <p:txBody>
          <a:bodyPr wrap="none" anchor="ctr">
            <a:spAutoFit/>
          </a:bodyPr>
          <a:lstStyle/>
          <a:p>
            <a:endParaRPr lang="ru-RU">
              <a:solidFill>
                <a:schemeClr val="tx1"/>
              </a:solidFill>
            </a:endParaRPr>
          </a:p>
        </p:txBody>
      </p:sp>
      <p:sp>
        <p:nvSpPr>
          <p:cNvPr id="28675" name="Rectangle 31"/>
          <p:cNvSpPr>
            <a:spLocks noChangeArrowheads="1"/>
          </p:cNvSpPr>
          <p:nvPr/>
        </p:nvSpPr>
        <p:spPr bwMode="auto">
          <a:xfrm>
            <a:off x="9340270" y="-2232"/>
            <a:ext cx="184731" cy="461665"/>
          </a:xfrm>
          <a:prstGeom prst="rect">
            <a:avLst/>
          </a:prstGeom>
          <a:noFill/>
          <a:ln w="9525">
            <a:noFill/>
            <a:miter lim="800000"/>
            <a:headEnd/>
            <a:tailEnd/>
          </a:ln>
        </p:spPr>
        <p:txBody>
          <a:bodyPr wrap="none" anchor="ctr">
            <a:spAutoFit/>
          </a:bodyPr>
          <a:lstStyle/>
          <a:p>
            <a:endParaRPr lang="ru-RU">
              <a:solidFill>
                <a:schemeClr val="tx1"/>
              </a:solidFill>
            </a:endParaRPr>
          </a:p>
        </p:txBody>
      </p:sp>
      <p:grpSp>
        <p:nvGrpSpPr>
          <p:cNvPr id="28676" name="Group 1"/>
          <p:cNvGrpSpPr>
            <a:grpSpLocks/>
          </p:cNvGrpSpPr>
          <p:nvPr/>
        </p:nvGrpSpPr>
        <p:grpSpPr bwMode="auto">
          <a:xfrm>
            <a:off x="398033" y="1355314"/>
            <a:ext cx="9208546" cy="5346700"/>
            <a:chOff x="1960" y="2075"/>
            <a:chExt cx="8832" cy="6841"/>
          </a:xfrm>
        </p:grpSpPr>
        <p:sp>
          <p:nvSpPr>
            <p:cNvPr id="28679" name="AutoShape 30"/>
            <p:cNvSpPr>
              <a:spLocks noChangeArrowheads="1"/>
            </p:cNvSpPr>
            <p:nvPr/>
          </p:nvSpPr>
          <p:spPr bwMode="auto">
            <a:xfrm>
              <a:off x="3830" y="2075"/>
              <a:ext cx="1304" cy="734"/>
            </a:xfrm>
            <a:prstGeom prst="flowChartPunchedCard">
              <a:avLst/>
            </a:prstGeom>
            <a:noFill/>
            <a:ln w="20160">
              <a:solidFill>
                <a:srgbClr val="808080"/>
              </a:solidFill>
              <a:round/>
              <a:headEnd/>
              <a:tailEnd/>
            </a:ln>
          </p:spPr>
          <p:txBody>
            <a:bodyPr wrap="none" anchor="ctr"/>
            <a:lstStyle/>
            <a:p>
              <a:endParaRPr lang="ru-RU">
                <a:solidFill>
                  <a:schemeClr val="tx1"/>
                </a:solidFill>
              </a:endParaRPr>
            </a:p>
          </p:txBody>
        </p:sp>
        <p:sp>
          <p:nvSpPr>
            <p:cNvPr id="28680" name="AutoShape 29"/>
            <p:cNvSpPr>
              <a:spLocks noChangeArrowheads="1"/>
            </p:cNvSpPr>
            <p:nvPr/>
          </p:nvSpPr>
          <p:spPr bwMode="auto">
            <a:xfrm>
              <a:off x="9093" y="3467"/>
              <a:ext cx="1049" cy="1184"/>
            </a:xfrm>
            <a:prstGeom prst="can">
              <a:avLst>
                <a:gd name="adj" fmla="val 19862"/>
              </a:avLst>
            </a:prstGeom>
            <a:noFill/>
            <a:ln w="20160">
              <a:solidFill>
                <a:srgbClr val="808080"/>
              </a:solidFill>
              <a:miter lim="800000"/>
              <a:headEnd/>
              <a:tailEnd/>
            </a:ln>
          </p:spPr>
          <p:txBody>
            <a:bodyPr wrap="none" anchor="ctr"/>
            <a:lstStyle/>
            <a:p>
              <a:endParaRPr lang="ru-RU">
                <a:solidFill>
                  <a:schemeClr val="tx1"/>
                </a:solidFill>
              </a:endParaRPr>
            </a:p>
          </p:txBody>
        </p:sp>
        <p:sp>
          <p:nvSpPr>
            <p:cNvPr id="28681" name="AutoShape 28"/>
            <p:cNvSpPr>
              <a:spLocks noChangeArrowheads="1"/>
            </p:cNvSpPr>
            <p:nvPr/>
          </p:nvSpPr>
          <p:spPr bwMode="auto">
            <a:xfrm>
              <a:off x="2045" y="2741"/>
              <a:ext cx="2296" cy="2210"/>
            </a:xfrm>
            <a:prstGeom prst="cube">
              <a:avLst>
                <a:gd name="adj" fmla="val 7523"/>
              </a:avLst>
            </a:prstGeom>
            <a:solidFill>
              <a:srgbClr val="FFFFFF"/>
            </a:solidFill>
            <a:ln w="20160">
              <a:solidFill>
                <a:srgbClr val="808080"/>
              </a:solidFill>
              <a:round/>
              <a:headEnd/>
              <a:tailEnd/>
            </a:ln>
          </p:spPr>
          <p:txBody>
            <a:bodyPr wrap="none" anchor="ctr"/>
            <a:lstStyle/>
            <a:p>
              <a:endParaRPr lang="ru-RU">
                <a:solidFill>
                  <a:schemeClr val="tx1"/>
                </a:solidFill>
              </a:endParaRPr>
            </a:p>
          </p:txBody>
        </p:sp>
        <p:pic>
          <p:nvPicPr>
            <p:cNvPr id="28682" name="Picture 27"/>
            <p:cNvPicPr>
              <a:picLocks noChangeAspect="1" noChangeArrowheads="1"/>
            </p:cNvPicPr>
            <p:nvPr/>
          </p:nvPicPr>
          <p:blipFill>
            <a:blip r:embed="rId4"/>
            <a:srcRect/>
            <a:stretch>
              <a:fillRect/>
            </a:stretch>
          </p:blipFill>
          <p:spPr bwMode="auto">
            <a:xfrm>
              <a:off x="2053" y="6741"/>
              <a:ext cx="2062" cy="1357"/>
            </a:xfrm>
            <a:prstGeom prst="rect">
              <a:avLst/>
            </a:prstGeom>
            <a:noFill/>
            <a:ln w="9525">
              <a:noFill/>
              <a:miter lim="800000"/>
              <a:headEnd/>
              <a:tailEnd/>
            </a:ln>
          </p:spPr>
        </p:pic>
        <p:sp>
          <p:nvSpPr>
            <p:cNvPr id="28683" name="Text Box 26"/>
            <p:cNvSpPr txBox="1">
              <a:spLocks noChangeArrowheads="1"/>
            </p:cNvSpPr>
            <p:nvPr/>
          </p:nvSpPr>
          <p:spPr bwMode="auto">
            <a:xfrm>
              <a:off x="4078" y="2301"/>
              <a:ext cx="944" cy="329"/>
            </a:xfrm>
            <a:prstGeom prst="rect">
              <a:avLst/>
            </a:prstGeom>
            <a:noFill/>
            <a:ln w="9525">
              <a:noFill/>
              <a:miter lim="800000"/>
              <a:headEnd/>
              <a:tailEnd/>
            </a:ln>
          </p:spPr>
          <p:txBody>
            <a:bodyPr lIns="0" tIns="0" rIns="0" bIns="0"/>
            <a:lstStyle/>
            <a:p>
              <a:r>
                <a:rPr lang="ru-RU" altLang="zh-CN" sz="1600">
                  <a:solidFill>
                    <a:schemeClr val="tx1"/>
                  </a:solidFill>
                  <a:latin typeface="Times New Roman" pitchFamily="18" charset="0"/>
                  <a:ea typeface="Andale Sans UI"/>
                  <a:cs typeface="Times New Roman" pitchFamily="18" charset="0"/>
                </a:rPr>
                <a:t>Section</a:t>
              </a:r>
              <a:endParaRPr lang="ru-RU" altLang="zh-CN" sz="1600">
                <a:solidFill>
                  <a:schemeClr val="tx1"/>
                </a:solidFill>
                <a:ea typeface="Andale Sans UI"/>
                <a:cs typeface="Times New Roman" pitchFamily="18" charset="0"/>
              </a:endParaRPr>
            </a:p>
          </p:txBody>
        </p:sp>
        <p:sp>
          <p:nvSpPr>
            <p:cNvPr id="28684" name="AutoShape 25"/>
            <p:cNvSpPr>
              <a:spLocks noChangeArrowheads="1"/>
            </p:cNvSpPr>
            <p:nvPr/>
          </p:nvSpPr>
          <p:spPr bwMode="auto">
            <a:xfrm>
              <a:off x="2240" y="3902"/>
              <a:ext cx="1863" cy="889"/>
            </a:xfrm>
            <a:prstGeom prst="roundRect">
              <a:avLst>
                <a:gd name="adj" fmla="val 16667"/>
              </a:avLst>
            </a:prstGeom>
            <a:noFill/>
            <a:ln w="20160">
              <a:solidFill>
                <a:srgbClr val="808080"/>
              </a:solidFill>
              <a:miter lim="800000"/>
              <a:headEnd/>
              <a:tailEnd/>
            </a:ln>
          </p:spPr>
          <p:txBody>
            <a:bodyPr wrap="none" anchor="ctr"/>
            <a:lstStyle/>
            <a:p>
              <a:endParaRPr lang="ru-RU">
                <a:solidFill>
                  <a:schemeClr val="tx1"/>
                </a:solidFill>
              </a:endParaRPr>
            </a:p>
          </p:txBody>
        </p:sp>
        <p:sp>
          <p:nvSpPr>
            <p:cNvPr id="28685" name="Text Box 24"/>
            <p:cNvSpPr txBox="1">
              <a:spLocks noChangeArrowheads="1"/>
            </p:cNvSpPr>
            <p:nvPr/>
          </p:nvSpPr>
          <p:spPr bwMode="auto">
            <a:xfrm>
              <a:off x="2314" y="4184"/>
              <a:ext cx="1689" cy="394"/>
            </a:xfrm>
            <a:prstGeom prst="rect">
              <a:avLst/>
            </a:prstGeom>
            <a:no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Dicom Viewer</a:t>
              </a:r>
              <a:endParaRPr lang="ru-RU" altLang="zh-CN" sz="1600">
                <a:solidFill>
                  <a:schemeClr val="tx1"/>
                </a:solidFill>
                <a:ea typeface="Andale Sans UI"/>
                <a:cs typeface="Times New Roman" pitchFamily="18" charset="0"/>
              </a:endParaRPr>
            </a:p>
          </p:txBody>
        </p:sp>
        <p:sp>
          <p:nvSpPr>
            <p:cNvPr id="28686" name="Text Box 23"/>
            <p:cNvSpPr txBox="1">
              <a:spLocks noChangeArrowheads="1"/>
            </p:cNvSpPr>
            <p:nvPr/>
          </p:nvSpPr>
          <p:spPr bwMode="auto">
            <a:xfrm>
              <a:off x="2222" y="3064"/>
              <a:ext cx="1784" cy="552"/>
            </a:xfrm>
            <a:prstGeom prst="rect">
              <a:avLst/>
            </a:prstGeom>
            <a:no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Physician Workstation</a:t>
              </a:r>
              <a:endParaRPr lang="ru-RU" altLang="zh-CN" sz="1600">
                <a:solidFill>
                  <a:schemeClr val="tx1"/>
                </a:solidFill>
                <a:ea typeface="Andale Sans UI"/>
                <a:cs typeface="Times New Roman" pitchFamily="18" charset="0"/>
              </a:endParaRPr>
            </a:p>
          </p:txBody>
        </p:sp>
        <p:sp>
          <p:nvSpPr>
            <p:cNvPr id="28687" name="Text Box 22"/>
            <p:cNvSpPr txBox="1">
              <a:spLocks noChangeArrowheads="1"/>
            </p:cNvSpPr>
            <p:nvPr/>
          </p:nvSpPr>
          <p:spPr bwMode="auto">
            <a:xfrm>
              <a:off x="2345" y="7064"/>
              <a:ext cx="1454" cy="552"/>
            </a:xfrm>
            <a:prstGeom prst="rect">
              <a:avLst/>
            </a:prstGeom>
            <a:no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eHealth</a:t>
              </a:r>
              <a:endParaRPr lang="ru-RU" altLang="zh-CN" sz="1600">
                <a:solidFill>
                  <a:schemeClr val="tx1"/>
                </a:solidFill>
                <a:ea typeface="Andale Sans UI"/>
                <a:cs typeface="Times New Roman" pitchFamily="18" charset="0"/>
              </a:endParaRPr>
            </a:p>
            <a:p>
              <a:pPr algn="ctr" eaLnBrk="0" hangingPunct="0"/>
              <a:r>
                <a:rPr lang="ru-RU" altLang="zh-CN" sz="1600">
                  <a:solidFill>
                    <a:schemeClr val="tx1"/>
                  </a:solidFill>
                  <a:latin typeface="Times New Roman" pitchFamily="18" charset="0"/>
                  <a:ea typeface="Andale Sans UI"/>
                  <a:cs typeface="Times New Roman" pitchFamily="18" charset="0"/>
                </a:rPr>
                <a:t>Web Portal</a:t>
              </a:r>
              <a:endParaRPr lang="ru-RU" altLang="zh-CN" sz="1600">
                <a:solidFill>
                  <a:schemeClr val="tx1"/>
                </a:solidFill>
                <a:ea typeface="Andale Sans UI"/>
                <a:cs typeface="Times New Roman" pitchFamily="18" charset="0"/>
              </a:endParaRPr>
            </a:p>
          </p:txBody>
        </p:sp>
        <p:sp>
          <p:nvSpPr>
            <p:cNvPr id="28688" name="Line 21"/>
            <p:cNvSpPr>
              <a:spLocks noChangeShapeType="1"/>
            </p:cNvSpPr>
            <p:nvPr/>
          </p:nvSpPr>
          <p:spPr bwMode="auto">
            <a:xfrm>
              <a:off x="3020" y="4952"/>
              <a:ext cx="0" cy="1830"/>
            </a:xfrm>
            <a:prstGeom prst="line">
              <a:avLst/>
            </a:prstGeom>
            <a:noFill/>
            <a:ln w="20160">
              <a:solidFill>
                <a:srgbClr val="808080"/>
              </a:solidFill>
              <a:miter lim="800000"/>
              <a:headEnd/>
              <a:tailEnd type="triangle" w="med" len="med"/>
            </a:ln>
          </p:spPr>
          <p:txBody>
            <a:bodyPr/>
            <a:lstStyle/>
            <a:p>
              <a:endParaRPr lang="en-US"/>
            </a:p>
          </p:txBody>
        </p:sp>
        <p:sp>
          <p:nvSpPr>
            <p:cNvPr id="28689" name="Text Box 20"/>
            <p:cNvSpPr txBox="1">
              <a:spLocks noChangeArrowheads="1"/>
            </p:cNvSpPr>
            <p:nvPr/>
          </p:nvSpPr>
          <p:spPr bwMode="auto">
            <a:xfrm>
              <a:off x="1960" y="5552"/>
              <a:ext cx="2294" cy="645"/>
            </a:xfrm>
            <a:prstGeom prst="rect">
              <a:avLst/>
            </a:prstGeom>
            <a:solidFill>
              <a:srgbClr val="FFFFFF"/>
            </a:solid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Information about</a:t>
              </a:r>
              <a:endParaRPr lang="ru-RU" altLang="zh-CN" sz="1600">
                <a:solidFill>
                  <a:schemeClr val="tx1"/>
                </a:solidFill>
                <a:ea typeface="Andale Sans UI"/>
                <a:cs typeface="Times New Roman" pitchFamily="18" charset="0"/>
              </a:endParaRPr>
            </a:p>
            <a:p>
              <a:pPr algn="ctr" eaLnBrk="0" hangingPunct="0"/>
              <a:r>
                <a:rPr lang="ru-RU" altLang="zh-CN" sz="1600">
                  <a:solidFill>
                    <a:schemeClr val="tx1"/>
                  </a:solidFill>
                  <a:latin typeface="Times New Roman" pitchFamily="18" charset="0"/>
                  <a:ea typeface="Andale Sans UI"/>
                  <a:cs typeface="Times New Roman" pitchFamily="18" charset="0"/>
                </a:rPr>
                <a:t> the Patient</a:t>
              </a:r>
              <a:endParaRPr lang="ru-RU" altLang="zh-CN" sz="1600">
                <a:solidFill>
                  <a:schemeClr val="tx1"/>
                </a:solidFill>
                <a:ea typeface="Andale Sans UI"/>
                <a:cs typeface="Times New Roman" pitchFamily="18" charset="0"/>
              </a:endParaRPr>
            </a:p>
          </p:txBody>
        </p:sp>
        <p:sp>
          <p:nvSpPr>
            <p:cNvPr id="28690" name="AutoShape 19"/>
            <p:cNvSpPr>
              <a:spLocks noChangeArrowheads="1"/>
            </p:cNvSpPr>
            <p:nvPr/>
          </p:nvSpPr>
          <p:spPr bwMode="auto">
            <a:xfrm>
              <a:off x="9078" y="2282"/>
              <a:ext cx="1049" cy="1184"/>
            </a:xfrm>
            <a:prstGeom prst="can">
              <a:avLst>
                <a:gd name="adj" fmla="val 19862"/>
              </a:avLst>
            </a:prstGeom>
            <a:noFill/>
            <a:ln w="20160">
              <a:solidFill>
                <a:srgbClr val="808080"/>
              </a:solidFill>
              <a:miter lim="800000"/>
              <a:headEnd/>
              <a:tailEnd/>
            </a:ln>
          </p:spPr>
          <p:txBody>
            <a:bodyPr wrap="none" anchor="ctr"/>
            <a:lstStyle/>
            <a:p>
              <a:endParaRPr lang="ru-RU">
                <a:solidFill>
                  <a:schemeClr val="tx1"/>
                </a:solidFill>
              </a:endParaRPr>
            </a:p>
          </p:txBody>
        </p:sp>
        <p:sp>
          <p:nvSpPr>
            <p:cNvPr id="28691" name="AutoShape 18"/>
            <p:cNvSpPr>
              <a:spLocks noChangeArrowheads="1"/>
            </p:cNvSpPr>
            <p:nvPr/>
          </p:nvSpPr>
          <p:spPr bwMode="auto">
            <a:xfrm>
              <a:off x="8118" y="2732"/>
              <a:ext cx="1634" cy="2144"/>
            </a:xfrm>
            <a:prstGeom prst="cube">
              <a:avLst>
                <a:gd name="adj" fmla="val 7523"/>
              </a:avLst>
            </a:prstGeom>
            <a:solidFill>
              <a:srgbClr val="FFFFFF"/>
            </a:solidFill>
            <a:ln w="19800">
              <a:solidFill>
                <a:srgbClr val="808080"/>
              </a:solidFill>
              <a:round/>
              <a:headEnd/>
              <a:tailEnd/>
            </a:ln>
          </p:spPr>
          <p:txBody>
            <a:bodyPr wrap="none" anchor="ctr"/>
            <a:lstStyle/>
            <a:p>
              <a:endParaRPr lang="ru-RU">
                <a:solidFill>
                  <a:schemeClr val="tx1"/>
                </a:solidFill>
              </a:endParaRPr>
            </a:p>
          </p:txBody>
        </p:sp>
        <p:sp>
          <p:nvSpPr>
            <p:cNvPr id="28692" name="Text Box 17"/>
            <p:cNvSpPr txBox="1">
              <a:spLocks noChangeArrowheads="1"/>
            </p:cNvSpPr>
            <p:nvPr/>
          </p:nvSpPr>
          <p:spPr bwMode="auto">
            <a:xfrm>
              <a:off x="8164" y="3467"/>
              <a:ext cx="1406" cy="794"/>
            </a:xfrm>
            <a:prstGeom prst="rect">
              <a:avLst/>
            </a:prstGeom>
            <a:noFill/>
            <a:ln w="9525">
              <a:noFill/>
              <a:miter lim="800000"/>
              <a:headEnd/>
              <a:tailEnd/>
            </a:ln>
          </p:spPr>
          <p:txBody>
            <a:bodyPr lIns="0" tIns="0" rIns="0" bIns="0"/>
            <a:lstStyle/>
            <a:p>
              <a:pPr algn="ctr"/>
              <a:r>
                <a:rPr lang="ru-RU" altLang="zh-CN" sz="1600" dirty="0">
                  <a:solidFill>
                    <a:schemeClr val="tx1"/>
                  </a:solidFill>
                  <a:latin typeface="Times New Roman" pitchFamily="18" charset="0"/>
                  <a:ea typeface="Andale Sans UI"/>
                  <a:cs typeface="Times New Roman" pitchFamily="18" charset="0"/>
                </a:rPr>
                <a:t>GRID</a:t>
              </a:r>
              <a:r>
                <a:rPr lang="en-US" altLang="zh-CN" sz="1600" dirty="0">
                  <a:solidFill>
                    <a:schemeClr val="tx1"/>
                  </a:solidFill>
                  <a:latin typeface="Times New Roman" pitchFamily="18" charset="0"/>
                  <a:ea typeface="Andale Sans UI"/>
                  <a:cs typeface="Times New Roman" pitchFamily="18" charset="0"/>
                </a:rPr>
                <a:t>/cloud</a:t>
              </a:r>
              <a:endParaRPr lang="ru-RU" altLang="zh-CN" sz="1600" dirty="0">
                <a:solidFill>
                  <a:schemeClr val="tx1"/>
                </a:solidFill>
                <a:ea typeface="Andale Sans UI"/>
                <a:cs typeface="Times New Roman" pitchFamily="18" charset="0"/>
              </a:endParaRPr>
            </a:p>
            <a:p>
              <a:pPr algn="ctr" eaLnBrk="0" hangingPunct="0"/>
              <a:r>
                <a:rPr lang="en-US" altLang="zh-CN" sz="1600" dirty="0">
                  <a:solidFill>
                    <a:schemeClr val="tx1"/>
                  </a:solidFill>
                  <a:latin typeface="Times New Roman" pitchFamily="18" charset="0"/>
                  <a:ea typeface="Andale Sans UI"/>
                  <a:cs typeface="Times New Roman" pitchFamily="18" charset="0"/>
                </a:rPr>
                <a:t>infrastructure</a:t>
              </a:r>
              <a:endParaRPr lang="ru-RU" altLang="zh-CN" sz="1600" dirty="0">
                <a:solidFill>
                  <a:schemeClr val="tx1"/>
                </a:solidFill>
                <a:ea typeface="Andale Sans UI"/>
                <a:cs typeface="Times New Roman" pitchFamily="18" charset="0"/>
              </a:endParaRPr>
            </a:p>
          </p:txBody>
        </p:sp>
        <p:sp>
          <p:nvSpPr>
            <p:cNvPr id="28693" name="Line 16"/>
            <p:cNvSpPr>
              <a:spLocks noChangeShapeType="1"/>
            </p:cNvSpPr>
            <p:nvPr/>
          </p:nvSpPr>
          <p:spPr bwMode="auto">
            <a:xfrm>
              <a:off x="4115" y="4052"/>
              <a:ext cx="3951" cy="2"/>
            </a:xfrm>
            <a:prstGeom prst="line">
              <a:avLst/>
            </a:prstGeom>
            <a:noFill/>
            <a:ln w="20160">
              <a:solidFill>
                <a:srgbClr val="808080"/>
              </a:solidFill>
              <a:miter lim="800000"/>
              <a:headEnd/>
              <a:tailEnd type="triangle" w="med" len="med"/>
            </a:ln>
          </p:spPr>
          <p:txBody>
            <a:bodyPr/>
            <a:lstStyle/>
            <a:p>
              <a:endParaRPr lang="en-US"/>
            </a:p>
          </p:txBody>
        </p:sp>
        <p:sp>
          <p:nvSpPr>
            <p:cNvPr id="28694" name="Text Box 15"/>
            <p:cNvSpPr txBox="1">
              <a:spLocks noChangeArrowheads="1"/>
            </p:cNvSpPr>
            <p:nvPr/>
          </p:nvSpPr>
          <p:spPr bwMode="auto">
            <a:xfrm>
              <a:off x="5027" y="3750"/>
              <a:ext cx="2451" cy="674"/>
            </a:xfrm>
            <a:prstGeom prst="rect">
              <a:avLst/>
            </a:prstGeom>
            <a:solidFill>
              <a:srgbClr val="FFFFFF"/>
            </a:solid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Request for images from archive</a:t>
              </a:r>
              <a:endParaRPr lang="ru-RU" altLang="zh-CN" sz="1600">
                <a:solidFill>
                  <a:schemeClr val="tx1"/>
                </a:solidFill>
                <a:ea typeface="Andale Sans UI"/>
                <a:cs typeface="Times New Roman" pitchFamily="18" charset="0"/>
              </a:endParaRPr>
            </a:p>
          </p:txBody>
        </p:sp>
        <p:sp>
          <p:nvSpPr>
            <p:cNvPr id="28695" name="Line 14"/>
            <p:cNvSpPr>
              <a:spLocks noChangeShapeType="1"/>
            </p:cNvSpPr>
            <p:nvPr/>
          </p:nvSpPr>
          <p:spPr bwMode="auto">
            <a:xfrm flipV="1">
              <a:off x="3965" y="4876"/>
              <a:ext cx="4153" cy="2101"/>
            </a:xfrm>
            <a:prstGeom prst="line">
              <a:avLst/>
            </a:prstGeom>
            <a:noFill/>
            <a:ln w="20160">
              <a:solidFill>
                <a:srgbClr val="808080"/>
              </a:solidFill>
              <a:miter lim="800000"/>
              <a:headEnd/>
              <a:tailEnd type="triangle" w="med" len="med"/>
            </a:ln>
          </p:spPr>
          <p:txBody>
            <a:bodyPr/>
            <a:lstStyle/>
            <a:p>
              <a:endParaRPr lang="en-US"/>
            </a:p>
          </p:txBody>
        </p:sp>
        <p:sp>
          <p:nvSpPr>
            <p:cNvPr id="28696" name="Text Box 13"/>
            <p:cNvSpPr txBox="1">
              <a:spLocks noChangeArrowheads="1"/>
            </p:cNvSpPr>
            <p:nvPr/>
          </p:nvSpPr>
          <p:spPr bwMode="auto">
            <a:xfrm>
              <a:off x="4640" y="5836"/>
              <a:ext cx="2220" cy="362"/>
            </a:xfrm>
            <a:prstGeom prst="rect">
              <a:avLst/>
            </a:prstGeom>
            <a:solidFill>
              <a:srgbClr val="FFFFFF"/>
            </a:solid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CA Autentification</a:t>
              </a:r>
              <a:endParaRPr lang="ru-RU" altLang="zh-CN" sz="1600">
                <a:solidFill>
                  <a:schemeClr val="tx1"/>
                </a:solidFill>
                <a:ea typeface="Andale Sans UI"/>
                <a:cs typeface="Times New Roman" pitchFamily="18" charset="0"/>
              </a:endParaRPr>
            </a:p>
          </p:txBody>
        </p:sp>
        <p:sp>
          <p:nvSpPr>
            <p:cNvPr id="28697" name="AutoShape 12"/>
            <p:cNvSpPr>
              <a:spLocks noChangeArrowheads="1"/>
            </p:cNvSpPr>
            <p:nvPr/>
          </p:nvSpPr>
          <p:spPr bwMode="auto">
            <a:xfrm>
              <a:off x="6050" y="6438"/>
              <a:ext cx="4742" cy="2478"/>
            </a:xfrm>
            <a:prstGeom prst="roundRect">
              <a:avLst>
                <a:gd name="adj" fmla="val 16667"/>
              </a:avLst>
            </a:prstGeom>
            <a:noFill/>
            <a:ln w="20160">
              <a:solidFill>
                <a:srgbClr val="808080"/>
              </a:solidFill>
              <a:miter lim="800000"/>
              <a:headEnd/>
              <a:tailEnd/>
            </a:ln>
          </p:spPr>
          <p:txBody>
            <a:bodyPr wrap="none" anchor="ctr"/>
            <a:lstStyle/>
            <a:p>
              <a:endParaRPr lang="ru-RU">
                <a:solidFill>
                  <a:schemeClr val="tx1"/>
                </a:solidFill>
              </a:endParaRPr>
            </a:p>
          </p:txBody>
        </p:sp>
        <p:sp>
          <p:nvSpPr>
            <p:cNvPr id="28698" name="Text Box 11"/>
            <p:cNvSpPr txBox="1">
              <a:spLocks noChangeArrowheads="1"/>
            </p:cNvSpPr>
            <p:nvPr/>
          </p:nvSpPr>
          <p:spPr bwMode="auto">
            <a:xfrm>
              <a:off x="8105" y="6198"/>
              <a:ext cx="2098" cy="631"/>
            </a:xfrm>
            <a:prstGeom prst="rect">
              <a:avLst/>
            </a:prstGeom>
            <a:solidFill>
              <a:srgbClr val="FFFFFF"/>
            </a:solid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One of the </a:t>
              </a:r>
              <a:endParaRPr lang="ru-RU" altLang="zh-CN" sz="1600">
                <a:solidFill>
                  <a:schemeClr val="tx1"/>
                </a:solidFill>
                <a:ea typeface="Andale Sans UI"/>
                <a:cs typeface="Times New Roman" pitchFamily="18" charset="0"/>
              </a:endParaRPr>
            </a:p>
            <a:p>
              <a:pPr algn="ctr" eaLnBrk="0" hangingPunct="0"/>
              <a:r>
                <a:rPr lang="ru-RU" altLang="zh-CN" sz="1600">
                  <a:solidFill>
                    <a:schemeClr val="tx1"/>
                  </a:solidFill>
                  <a:latin typeface="Times New Roman" pitchFamily="18" charset="0"/>
                  <a:ea typeface="Andale Sans UI"/>
                  <a:cs typeface="Times New Roman" pitchFamily="18" charset="0"/>
                </a:rPr>
                <a:t>Tomograf Center</a:t>
              </a:r>
              <a:endParaRPr lang="ru-RU" altLang="zh-CN" sz="1600">
                <a:solidFill>
                  <a:schemeClr val="tx1"/>
                </a:solidFill>
                <a:ea typeface="Andale Sans UI"/>
                <a:cs typeface="Times New Roman" pitchFamily="18" charset="0"/>
              </a:endParaRPr>
            </a:p>
          </p:txBody>
        </p:sp>
        <p:sp>
          <p:nvSpPr>
            <p:cNvPr id="28699" name="AutoShape 10"/>
            <p:cNvSpPr>
              <a:spLocks noChangeArrowheads="1"/>
            </p:cNvSpPr>
            <p:nvPr/>
          </p:nvSpPr>
          <p:spPr bwMode="auto">
            <a:xfrm>
              <a:off x="6216" y="6798"/>
              <a:ext cx="1650" cy="1843"/>
            </a:xfrm>
            <a:prstGeom prst="cube">
              <a:avLst>
                <a:gd name="adj" fmla="val 7523"/>
              </a:avLst>
            </a:prstGeom>
            <a:solidFill>
              <a:srgbClr val="FFFFFF"/>
            </a:solidFill>
            <a:ln w="20160">
              <a:solidFill>
                <a:srgbClr val="808080"/>
              </a:solidFill>
              <a:round/>
              <a:headEnd/>
              <a:tailEnd/>
            </a:ln>
          </p:spPr>
          <p:txBody>
            <a:bodyPr wrap="none" anchor="ctr"/>
            <a:lstStyle/>
            <a:p>
              <a:endParaRPr lang="ru-RU">
                <a:solidFill>
                  <a:schemeClr val="tx1"/>
                </a:solidFill>
              </a:endParaRPr>
            </a:p>
          </p:txBody>
        </p:sp>
        <p:sp>
          <p:nvSpPr>
            <p:cNvPr id="28700" name="Text Box 9"/>
            <p:cNvSpPr txBox="1">
              <a:spLocks noChangeArrowheads="1"/>
            </p:cNvSpPr>
            <p:nvPr/>
          </p:nvSpPr>
          <p:spPr bwMode="auto">
            <a:xfrm>
              <a:off x="6216" y="7166"/>
              <a:ext cx="1637" cy="1263"/>
            </a:xfrm>
            <a:prstGeom prst="rect">
              <a:avLst/>
            </a:prstGeom>
            <a:noFill/>
            <a:ln w="9525">
              <a:noFill/>
              <a:miter lim="800000"/>
              <a:headEnd/>
              <a:tailEnd/>
            </a:ln>
          </p:spPr>
          <p:txBody>
            <a:bodyPr lIns="0" tIns="0" rIns="0" bIns="0"/>
            <a:lstStyle/>
            <a:p>
              <a:pPr algn="ctr"/>
              <a:r>
                <a:rPr lang="en-US" altLang="zh-CN" sz="1600">
                  <a:solidFill>
                    <a:schemeClr val="tx1"/>
                  </a:solidFill>
                  <a:latin typeface="Times New Roman" pitchFamily="18" charset="0"/>
                  <a:ea typeface="Andale Sans UI"/>
                  <a:cs typeface="Times New Roman" pitchFamily="18" charset="0"/>
                </a:rPr>
                <a:t>Server to</a:t>
              </a:r>
              <a:endParaRPr lang="en-US" altLang="zh-CN" sz="1600">
                <a:solidFill>
                  <a:schemeClr val="tx1"/>
                </a:solidFill>
                <a:ea typeface="Andale Sans UI"/>
                <a:cs typeface="Times New Roman" pitchFamily="18" charset="0"/>
              </a:endParaRPr>
            </a:p>
            <a:p>
              <a:pPr algn="ctr" eaLnBrk="0" hangingPunct="0"/>
              <a:r>
                <a:rPr lang="en-US" altLang="zh-CN" sz="1600">
                  <a:solidFill>
                    <a:schemeClr val="tx1"/>
                  </a:solidFill>
                  <a:latin typeface="Times New Roman" pitchFamily="18" charset="0"/>
                  <a:ea typeface="Andale Sans UI"/>
                  <a:cs typeface="Times New Roman" pitchFamily="18" charset="0"/>
                </a:rPr>
                <a:t>Process</a:t>
              </a:r>
              <a:endParaRPr lang="en-US" altLang="zh-CN" sz="1600">
                <a:solidFill>
                  <a:schemeClr val="tx1"/>
                </a:solidFill>
                <a:ea typeface="Andale Sans UI"/>
                <a:cs typeface="Times New Roman" pitchFamily="18" charset="0"/>
              </a:endParaRPr>
            </a:p>
            <a:p>
              <a:pPr algn="ctr" eaLnBrk="0" hangingPunct="0"/>
              <a:r>
                <a:rPr lang="en-US" altLang="zh-CN" sz="1600">
                  <a:solidFill>
                    <a:schemeClr val="tx1"/>
                  </a:solidFill>
                  <a:latin typeface="Times New Roman" pitchFamily="18" charset="0"/>
                  <a:ea typeface="Andale Sans UI"/>
                  <a:cs typeface="Times New Roman" pitchFamily="18" charset="0"/>
                </a:rPr>
                <a:t>DICOM</a:t>
              </a:r>
              <a:endParaRPr lang="en-US" altLang="zh-CN" sz="1600">
                <a:solidFill>
                  <a:schemeClr val="tx1"/>
                </a:solidFill>
                <a:ea typeface="Andale Sans UI"/>
                <a:cs typeface="Times New Roman" pitchFamily="18" charset="0"/>
              </a:endParaRPr>
            </a:p>
            <a:p>
              <a:pPr algn="ctr" eaLnBrk="0" hangingPunct="0"/>
              <a:r>
                <a:rPr lang="en-US" altLang="zh-CN" sz="1600">
                  <a:solidFill>
                    <a:schemeClr val="tx1"/>
                  </a:solidFill>
                  <a:latin typeface="Times New Roman" pitchFamily="18" charset="0"/>
                  <a:ea typeface="Andale Sans UI"/>
                  <a:cs typeface="Times New Roman" pitchFamily="18" charset="0"/>
                </a:rPr>
                <a:t>Images</a:t>
              </a:r>
              <a:endParaRPr lang="en-US" altLang="zh-CN" sz="1600">
                <a:solidFill>
                  <a:schemeClr val="tx1"/>
                </a:solidFill>
                <a:ea typeface="Andale Sans UI"/>
                <a:cs typeface="Times New Roman" pitchFamily="18" charset="0"/>
              </a:endParaRPr>
            </a:p>
          </p:txBody>
        </p:sp>
        <p:sp>
          <p:nvSpPr>
            <p:cNvPr id="28701" name="Line 8"/>
            <p:cNvSpPr>
              <a:spLocks noChangeShapeType="1"/>
            </p:cNvSpPr>
            <p:nvPr/>
          </p:nvSpPr>
          <p:spPr bwMode="auto">
            <a:xfrm>
              <a:off x="4145" y="7428"/>
              <a:ext cx="2040" cy="0"/>
            </a:xfrm>
            <a:prstGeom prst="line">
              <a:avLst/>
            </a:prstGeom>
            <a:noFill/>
            <a:ln w="20160">
              <a:solidFill>
                <a:srgbClr val="808080"/>
              </a:solidFill>
              <a:miter lim="800000"/>
              <a:headEnd type="triangle" w="med" len="med"/>
              <a:tailEnd/>
            </a:ln>
          </p:spPr>
          <p:txBody>
            <a:bodyPr/>
            <a:lstStyle/>
            <a:p>
              <a:endParaRPr lang="en-US"/>
            </a:p>
          </p:txBody>
        </p:sp>
        <p:sp>
          <p:nvSpPr>
            <p:cNvPr id="28702" name="Text Box 7"/>
            <p:cNvSpPr txBox="1">
              <a:spLocks noChangeArrowheads="1"/>
            </p:cNvSpPr>
            <p:nvPr/>
          </p:nvSpPr>
          <p:spPr bwMode="auto">
            <a:xfrm>
              <a:off x="4494" y="7489"/>
              <a:ext cx="1372" cy="1198"/>
            </a:xfrm>
            <a:prstGeom prst="rect">
              <a:avLst/>
            </a:prstGeom>
            <a:no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Data on medical research</a:t>
              </a:r>
              <a:endParaRPr lang="ru-RU" altLang="zh-CN" sz="1600">
                <a:solidFill>
                  <a:schemeClr val="tx1"/>
                </a:solidFill>
                <a:ea typeface="Andale Sans UI"/>
                <a:cs typeface="Times New Roman" pitchFamily="18" charset="0"/>
              </a:endParaRPr>
            </a:p>
          </p:txBody>
        </p:sp>
        <p:sp>
          <p:nvSpPr>
            <p:cNvPr id="28703" name="AutoShape 6"/>
            <p:cNvSpPr>
              <a:spLocks noChangeArrowheads="1"/>
            </p:cNvSpPr>
            <p:nvPr/>
          </p:nvSpPr>
          <p:spPr bwMode="auto">
            <a:xfrm>
              <a:off x="9016" y="6976"/>
              <a:ext cx="1776" cy="1226"/>
            </a:xfrm>
            <a:prstGeom prst="octagon">
              <a:avLst>
                <a:gd name="adj" fmla="val 23148"/>
              </a:avLst>
            </a:prstGeom>
            <a:noFill/>
            <a:ln w="20160">
              <a:solidFill>
                <a:srgbClr val="808080"/>
              </a:solidFill>
              <a:round/>
              <a:headEnd/>
              <a:tailEnd/>
            </a:ln>
          </p:spPr>
          <p:txBody>
            <a:bodyPr wrap="none" lIns="5040" tIns="5040" rIns="5040" bIns="5040" anchor="ctr"/>
            <a:lstStyle/>
            <a:p>
              <a:pPr algn="ctr"/>
              <a:r>
                <a:rPr lang="ru-RU" altLang="zh-CN" sz="1600">
                  <a:solidFill>
                    <a:schemeClr val="tx1"/>
                  </a:solidFill>
                  <a:latin typeface="Times New Roman" pitchFamily="18" charset="0"/>
                  <a:ea typeface="Andale Sans UI"/>
                  <a:cs typeface="Times New Roman" pitchFamily="18" charset="0"/>
                </a:rPr>
                <a:t>Tomograph</a:t>
              </a:r>
              <a:endParaRPr lang="ru-RU" altLang="zh-CN" sz="1600">
                <a:solidFill>
                  <a:schemeClr val="tx1"/>
                </a:solidFill>
                <a:ea typeface="Andale Sans UI"/>
                <a:cs typeface="Times New Roman" pitchFamily="18" charset="0"/>
              </a:endParaRPr>
            </a:p>
          </p:txBody>
        </p:sp>
        <p:sp>
          <p:nvSpPr>
            <p:cNvPr id="28704" name="Line 5"/>
            <p:cNvSpPr>
              <a:spLocks noChangeShapeType="1"/>
            </p:cNvSpPr>
            <p:nvPr/>
          </p:nvSpPr>
          <p:spPr bwMode="auto">
            <a:xfrm flipH="1" flipV="1">
              <a:off x="7851" y="7473"/>
              <a:ext cx="1227" cy="6"/>
            </a:xfrm>
            <a:prstGeom prst="line">
              <a:avLst/>
            </a:prstGeom>
            <a:noFill/>
            <a:ln w="9360">
              <a:solidFill>
                <a:srgbClr val="808080"/>
              </a:solidFill>
              <a:miter lim="800000"/>
              <a:headEnd/>
              <a:tailEnd type="triangle" w="med" len="med"/>
            </a:ln>
          </p:spPr>
          <p:txBody>
            <a:bodyPr/>
            <a:lstStyle/>
            <a:p>
              <a:endParaRPr lang="en-US"/>
            </a:p>
          </p:txBody>
        </p:sp>
        <p:sp>
          <p:nvSpPr>
            <p:cNvPr id="28705" name="Text Box 4"/>
            <p:cNvSpPr txBox="1">
              <a:spLocks noChangeArrowheads="1"/>
            </p:cNvSpPr>
            <p:nvPr/>
          </p:nvSpPr>
          <p:spPr bwMode="auto">
            <a:xfrm>
              <a:off x="8000" y="7592"/>
              <a:ext cx="978" cy="629"/>
            </a:xfrm>
            <a:prstGeom prst="rect">
              <a:avLst/>
            </a:prstGeom>
            <a:solidFill>
              <a:srgbClr val="FFFFFF"/>
            </a:solidFill>
            <a:ln w="9525">
              <a:noFill/>
              <a:miter lim="800000"/>
              <a:headEnd/>
              <a:tailEnd/>
            </a:ln>
          </p:spPr>
          <p:txBody>
            <a:bodyPr lIns="0" tIns="0" rIns="0" bIns="0"/>
            <a:lstStyle/>
            <a:p>
              <a:pPr algn="ctr"/>
              <a:r>
                <a:rPr lang="ru-RU" altLang="zh-CN" sz="1600">
                  <a:solidFill>
                    <a:schemeClr val="tx1"/>
                  </a:solidFill>
                  <a:latin typeface="Times New Roman" pitchFamily="18" charset="0"/>
                  <a:ea typeface="Andale Sans UI"/>
                  <a:cs typeface="Times New Roman" pitchFamily="18" charset="0"/>
                </a:rPr>
                <a:t>DICOM</a:t>
              </a:r>
              <a:endParaRPr lang="ru-RU" altLang="zh-CN" sz="1600">
                <a:solidFill>
                  <a:schemeClr val="tx1"/>
                </a:solidFill>
                <a:ea typeface="Andale Sans UI"/>
                <a:cs typeface="Times New Roman" pitchFamily="18" charset="0"/>
              </a:endParaRPr>
            </a:p>
            <a:p>
              <a:pPr algn="ctr" eaLnBrk="0" hangingPunct="0"/>
              <a:r>
                <a:rPr lang="ru-RU" altLang="zh-CN" sz="1600">
                  <a:solidFill>
                    <a:schemeClr val="tx1"/>
                  </a:solidFill>
                  <a:latin typeface="Times New Roman" pitchFamily="18" charset="0"/>
                  <a:ea typeface="Andale Sans UI"/>
                  <a:cs typeface="Times New Roman" pitchFamily="18" charset="0"/>
                </a:rPr>
                <a:t>Files</a:t>
              </a:r>
              <a:endParaRPr lang="ru-RU" altLang="zh-CN" sz="1600">
                <a:solidFill>
                  <a:schemeClr val="tx1"/>
                </a:solidFill>
                <a:ea typeface="Andale Sans UI"/>
                <a:cs typeface="Times New Roman" pitchFamily="18" charset="0"/>
              </a:endParaRPr>
            </a:p>
          </p:txBody>
        </p:sp>
        <p:sp>
          <p:nvSpPr>
            <p:cNvPr id="28706" name="Line 3"/>
            <p:cNvSpPr>
              <a:spLocks noChangeShapeType="1"/>
            </p:cNvSpPr>
            <p:nvPr/>
          </p:nvSpPr>
          <p:spPr bwMode="auto">
            <a:xfrm flipV="1">
              <a:off x="7056" y="4876"/>
              <a:ext cx="1860" cy="1921"/>
            </a:xfrm>
            <a:prstGeom prst="line">
              <a:avLst/>
            </a:prstGeom>
            <a:noFill/>
            <a:ln w="19800">
              <a:solidFill>
                <a:srgbClr val="808080"/>
              </a:solidFill>
              <a:miter lim="800000"/>
              <a:headEnd/>
              <a:tailEnd type="triangle" w="med" len="med"/>
            </a:ln>
          </p:spPr>
          <p:txBody>
            <a:bodyPr/>
            <a:lstStyle/>
            <a:p>
              <a:endParaRPr lang="en-US"/>
            </a:p>
          </p:txBody>
        </p:sp>
        <p:sp>
          <p:nvSpPr>
            <p:cNvPr id="28707" name="Text Box 2"/>
            <p:cNvSpPr txBox="1">
              <a:spLocks noChangeArrowheads="1"/>
            </p:cNvSpPr>
            <p:nvPr/>
          </p:nvSpPr>
          <p:spPr bwMode="auto">
            <a:xfrm>
              <a:off x="7024" y="5537"/>
              <a:ext cx="2219" cy="329"/>
            </a:xfrm>
            <a:prstGeom prst="rect">
              <a:avLst/>
            </a:prstGeom>
            <a:solidFill>
              <a:srgbClr val="FFFFFF"/>
            </a:solidFill>
            <a:ln w="9525">
              <a:noFill/>
              <a:miter lim="800000"/>
              <a:headEnd/>
              <a:tailEnd/>
            </a:ln>
          </p:spPr>
          <p:txBody>
            <a:bodyPr lIns="0" tIns="0" rIns="0" bIns="0"/>
            <a:lstStyle/>
            <a:p>
              <a:pPr algn="ctr"/>
              <a:r>
                <a:rPr lang="en-US" altLang="zh-CN" sz="1600">
                  <a:solidFill>
                    <a:schemeClr val="tx1"/>
                  </a:solidFill>
                  <a:latin typeface="Times New Roman" pitchFamily="18" charset="0"/>
                  <a:ea typeface="Andale Sans UI"/>
                  <a:cs typeface="Times New Roman" pitchFamily="18" charset="0"/>
                </a:rPr>
                <a:t>Images</a:t>
              </a:r>
              <a:endParaRPr lang="en-US" altLang="zh-CN" sz="1600">
                <a:solidFill>
                  <a:schemeClr val="tx1"/>
                </a:solidFill>
                <a:ea typeface="Andale Sans UI"/>
                <a:cs typeface="Times New Roman" pitchFamily="18" charset="0"/>
              </a:endParaRPr>
            </a:p>
          </p:txBody>
        </p:sp>
      </p:grpSp>
      <p:sp>
        <p:nvSpPr>
          <p:cNvPr id="28677" name="Rectangle 34"/>
          <p:cNvSpPr>
            <a:spLocks/>
          </p:cNvSpPr>
          <p:nvPr/>
        </p:nvSpPr>
        <p:spPr bwMode="auto">
          <a:xfrm>
            <a:off x="1" y="16489"/>
            <a:ext cx="8992468" cy="1109826"/>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defTabSz="958850">
              <a:spcBef>
                <a:spcPct val="0"/>
              </a:spcBef>
            </a:pPr>
            <a:r>
              <a:rPr lang="en-US" sz="2900" dirty="0">
                <a:solidFill>
                  <a:schemeClr val="bg1"/>
                </a:solidFill>
                <a:latin typeface="Arial Unicode MS" pitchFamily="34" charset="-128"/>
                <a:ea typeface="Arial Unicode MS" pitchFamily="34" charset="-128"/>
                <a:cs typeface="Arial Unicode MS" pitchFamily="34" charset="-128"/>
              </a:rPr>
              <a:t>DICOM Network-distributed solution</a:t>
            </a:r>
            <a:endParaRPr lang="ru-RU" sz="29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751263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
            <a:ext cx="9025666" cy="1129553"/>
          </a:xfrm>
        </p:spPr>
        <p:txBody>
          <a:bodyPr/>
          <a:lstStyle/>
          <a:p>
            <a:pPr eaLnBrk="1" hangingPunct="1">
              <a:lnSpc>
                <a:spcPct val="75000"/>
              </a:lnSpc>
            </a:pPr>
            <a:r>
              <a:rPr lang="en-US" sz="3600" dirty="0"/>
              <a:t>Component DICOM server</a:t>
            </a:r>
          </a:p>
        </p:txBody>
      </p:sp>
      <p:sp>
        <p:nvSpPr>
          <p:cNvPr id="32771" name="Content Placeholder 2"/>
          <p:cNvSpPr>
            <a:spLocks noGrp="1"/>
          </p:cNvSpPr>
          <p:nvPr>
            <p:ph idx="4294967295"/>
          </p:nvPr>
        </p:nvSpPr>
        <p:spPr>
          <a:xfrm>
            <a:off x="182881" y="1344705"/>
            <a:ext cx="9723119" cy="5431737"/>
          </a:xfrm>
        </p:spPr>
        <p:txBody>
          <a:bodyPr/>
          <a:lstStyle/>
          <a:p>
            <a:pPr marL="180975" indent="0" eaLnBrk="1" hangingPunct="1">
              <a:buNone/>
            </a:pPr>
            <a:r>
              <a:rPr lang="ru-RU" sz="2200" b="1" dirty="0"/>
              <a:t>DICOM </a:t>
            </a:r>
            <a:r>
              <a:rPr lang="ru-RU" sz="2200" b="1" dirty="0" err="1"/>
              <a:t>Server</a:t>
            </a:r>
            <a:r>
              <a:rPr lang="ru-RU" sz="2200" b="1" dirty="0"/>
              <a:t> </a:t>
            </a:r>
            <a:r>
              <a:rPr lang="ru-RU" sz="2200" dirty="0"/>
              <a:t>– данный модуль является сервисом обеспечивающим процесс сбора исследований от оборудования, сохранения архива изображений и передаче информации об обследовании в «DICOM </a:t>
            </a:r>
            <a:r>
              <a:rPr lang="ru-RU" sz="2200" dirty="0" err="1"/>
              <a:t>Portal</a:t>
            </a:r>
            <a:r>
              <a:rPr lang="ru-RU" sz="2200" dirty="0"/>
              <a:t>». Данный сервис рассчитан на различные интерфейсы импорта/экспорта данных в зависимости от аппаратуры. </a:t>
            </a:r>
          </a:p>
          <a:p>
            <a:pPr marL="466725" indent="-285750" eaLnBrk="1" hangingPunct="1"/>
            <a:r>
              <a:rPr lang="ru-RU" sz="2100" dirty="0"/>
              <a:t>«DICOM </a:t>
            </a:r>
            <a:r>
              <a:rPr lang="ru-RU" sz="2100" dirty="0" err="1"/>
              <a:t>Server</a:t>
            </a:r>
            <a:r>
              <a:rPr lang="ru-RU" sz="2100" dirty="0"/>
              <a:t>» может быть использован как обыкновенный PACS, так как в нём реализованы все необходимые команды для протокола DICOM: CSTORE, CMOVE, аутентификация по AETITLE. Таким образом, он может быть использован, в том числе для присоединения к системе сторонних специализированных </a:t>
            </a:r>
            <a:r>
              <a:rPr lang="ru-RU" sz="2100" dirty="0" err="1"/>
              <a:t>Viewer</a:t>
            </a:r>
            <a:r>
              <a:rPr lang="ru-RU" sz="2100" dirty="0"/>
              <a:t>.</a:t>
            </a:r>
          </a:p>
          <a:p>
            <a:pPr marL="466725" indent="-285750" eaLnBrk="1" hangingPunct="1"/>
            <a:r>
              <a:rPr lang="ru-RU" sz="2100" dirty="0"/>
              <a:t>Основным же преимуществом данного компонента является разработанная в проекте система архивирования и оптимизирования массивов изображений и их последующая интеграция с «DICOM </a:t>
            </a:r>
            <a:r>
              <a:rPr lang="ru-RU" sz="2100" dirty="0" err="1"/>
              <a:t>Portal</a:t>
            </a:r>
            <a:r>
              <a:rPr lang="ru-RU" sz="2100" dirty="0"/>
              <a:t>» и «DICOM </a:t>
            </a:r>
            <a:r>
              <a:rPr lang="ru-RU" sz="2100" dirty="0" err="1"/>
              <a:t>Viewer</a:t>
            </a:r>
            <a:r>
              <a:rPr lang="ru-RU" sz="2100" dirty="0"/>
              <a:t>». Это позволяет разграничить уровень доступа к исследованию в соответствии с базой данных медперсонала и учитывая изменения во внешней информационной системе документооборота пациентов.</a:t>
            </a:r>
            <a:r>
              <a:rPr lang="ru-RU" sz="2000" dirty="0"/>
              <a:t> </a:t>
            </a:r>
            <a:endParaRPr lang="en-US" sz="20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81568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631825" y="1341438"/>
            <a:ext cx="82804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7313" indent="-87313">
              <a:defRPr>
                <a:solidFill>
                  <a:schemeClr val="tx1"/>
                </a:solidFill>
                <a:latin typeface="Arial" pitchFamily="34" charset="0"/>
              </a:defRPr>
            </a:lvl1pPr>
            <a:lvl2pPr marL="885825" indent="-342900">
              <a:defRPr>
                <a:solidFill>
                  <a:schemeClr val="tx1"/>
                </a:solidFill>
                <a:latin typeface="Arial" pitchFamily="34" charset="0"/>
              </a:defRPr>
            </a:lvl2pPr>
            <a:lvl3pPr marL="1408113" indent="-342900">
              <a:defRPr>
                <a:solidFill>
                  <a:schemeClr val="tx1"/>
                </a:solidFill>
                <a:latin typeface="Arial" pitchFamily="34" charset="0"/>
              </a:defRPr>
            </a:lvl3pPr>
            <a:lvl4pPr marL="1930400" indent="-342900">
              <a:defRPr>
                <a:solidFill>
                  <a:schemeClr val="tx1"/>
                </a:solidFill>
                <a:latin typeface="Arial" pitchFamily="34" charset="0"/>
              </a:defRPr>
            </a:lvl4pPr>
            <a:lvl5pPr marL="2452688" indent="-342900">
              <a:defRPr>
                <a:solidFill>
                  <a:schemeClr val="tx1"/>
                </a:solidFill>
                <a:latin typeface="Arial" pitchFamily="34" charset="0"/>
              </a:defRPr>
            </a:lvl5pPr>
            <a:lvl6pPr marL="2909888" indent="-342900" fontAlgn="base">
              <a:spcBef>
                <a:spcPct val="0"/>
              </a:spcBef>
              <a:spcAft>
                <a:spcPct val="0"/>
              </a:spcAft>
              <a:defRPr>
                <a:solidFill>
                  <a:schemeClr val="tx1"/>
                </a:solidFill>
                <a:latin typeface="Arial" pitchFamily="34" charset="0"/>
              </a:defRPr>
            </a:lvl6pPr>
            <a:lvl7pPr marL="3367088" indent="-342900" fontAlgn="base">
              <a:spcBef>
                <a:spcPct val="0"/>
              </a:spcBef>
              <a:spcAft>
                <a:spcPct val="0"/>
              </a:spcAft>
              <a:defRPr>
                <a:solidFill>
                  <a:schemeClr val="tx1"/>
                </a:solidFill>
                <a:latin typeface="Arial" pitchFamily="34" charset="0"/>
              </a:defRPr>
            </a:lvl7pPr>
            <a:lvl8pPr marL="3824288" indent="-342900" fontAlgn="base">
              <a:spcBef>
                <a:spcPct val="0"/>
              </a:spcBef>
              <a:spcAft>
                <a:spcPct val="0"/>
              </a:spcAft>
              <a:defRPr>
                <a:solidFill>
                  <a:schemeClr val="tx1"/>
                </a:solidFill>
                <a:latin typeface="Arial" pitchFamily="34" charset="0"/>
              </a:defRPr>
            </a:lvl8pPr>
            <a:lvl9pPr marL="4281488" indent="-342900" fontAlgn="base">
              <a:spcBef>
                <a:spcPct val="0"/>
              </a:spcBef>
              <a:spcAft>
                <a:spcPct val="0"/>
              </a:spcAft>
              <a:defRPr>
                <a:solidFill>
                  <a:schemeClr val="tx1"/>
                </a:solidFill>
                <a:latin typeface="Arial" pitchFamily="34" charset="0"/>
              </a:defRPr>
            </a:lvl9pPr>
          </a:lstStyle>
          <a:p>
            <a:pPr eaLnBrk="1" hangingPunct="1">
              <a:defRPr/>
            </a:pPr>
            <a:r>
              <a:rPr lang="en-US" altLang="en-US" sz="800">
                <a:effectLst>
                  <a:outerShdw blurRad="38100" dist="38100" dir="2700000" algn="tl">
                    <a:srgbClr val="C0C0C0"/>
                  </a:outerShdw>
                </a:effectLst>
              </a:rPr>
              <a:t>		</a:t>
            </a:r>
          </a:p>
        </p:txBody>
      </p:sp>
      <p:sp>
        <p:nvSpPr>
          <p:cNvPr id="3080" name="Rectangle 8"/>
          <p:cNvSpPr>
            <a:spLocks noGrp="1" noChangeArrowheads="1"/>
          </p:cNvSpPr>
          <p:nvPr>
            <p:ph type="title"/>
          </p:nvPr>
        </p:nvSpPr>
        <p:spPr>
          <a:xfrm>
            <a:off x="0" y="0"/>
            <a:ext cx="8718551" cy="1108038"/>
          </a:xfrm>
        </p:spPr>
        <p:txBody>
          <a:bodyPr/>
          <a:lstStyle/>
          <a:p>
            <a:pPr marL="838200" indent="-838200">
              <a:defRPr/>
            </a:pPr>
            <a:r>
              <a:rPr lang="ro-RO" altLang="en-US" sz="3200" dirty="0">
                <a:effectLst>
                  <a:outerShdw blurRad="38100" dist="38100" dir="2700000" algn="tl">
                    <a:srgbClr val="C0C0C0"/>
                  </a:outerShdw>
                </a:effectLst>
              </a:rPr>
              <a:t>Scopul </a:t>
            </a:r>
            <a:r>
              <a:rPr lang="ro-RO" altLang="en-US" sz="3200" dirty="0" smtClean="0">
                <a:effectLst>
                  <a:outerShdw blurRad="38100" dist="38100" dir="2700000" algn="tl">
                    <a:srgbClr val="C0C0C0"/>
                  </a:outerShdw>
                </a:effectLst>
              </a:rPr>
              <a:t>Proiectului</a:t>
            </a:r>
            <a:r>
              <a:rPr lang="en-US" altLang="en-US" sz="3200" dirty="0" smtClean="0">
                <a:effectLst>
                  <a:outerShdw blurRad="38100" dist="38100" dir="2700000" algn="tl">
                    <a:srgbClr val="C0C0C0"/>
                  </a:outerShdw>
                </a:effectLst>
              </a:rPr>
              <a:t> DICOM Network</a:t>
            </a:r>
            <a:endParaRPr lang="ro-RO" altLang="en-US" sz="3200" dirty="0">
              <a:effectLst>
                <a:outerShdw blurRad="38100" dist="38100" dir="2700000" algn="tl">
                  <a:srgbClr val="C0C0C0"/>
                </a:outerShdw>
              </a:effectLst>
            </a:endParaRPr>
          </a:p>
        </p:txBody>
      </p:sp>
      <p:sp>
        <p:nvSpPr>
          <p:cNvPr id="3081" name="Rectangle 9"/>
          <p:cNvSpPr>
            <a:spLocks noGrp="1" noChangeArrowheads="1"/>
          </p:cNvSpPr>
          <p:nvPr>
            <p:ph type="body" idx="1"/>
          </p:nvPr>
        </p:nvSpPr>
        <p:spPr>
          <a:xfrm>
            <a:off x="236669" y="1448594"/>
            <a:ext cx="9466730" cy="4976495"/>
          </a:xfrm>
        </p:spPr>
        <p:txBody>
          <a:bodyPr/>
          <a:lstStyle/>
          <a:p>
            <a:pPr>
              <a:defRPr/>
            </a:pPr>
            <a:r>
              <a:rPr lang="ro-RO" altLang="en-US" b="1" i="1" dirty="0">
                <a:solidFill>
                  <a:srgbClr val="669900"/>
                </a:solidFill>
                <a:effectLst>
                  <a:outerShdw blurRad="38100" dist="38100" dir="2700000" algn="tl">
                    <a:srgbClr val="C0C0C0"/>
                  </a:outerShdw>
                </a:effectLst>
              </a:rPr>
              <a:t>Proiectul  are drept obiectiv principal </a:t>
            </a:r>
            <a:r>
              <a:rPr lang="ro-RO" altLang="en-US" b="1" i="1" dirty="0"/>
              <a:t>formarea unui sistem </a:t>
            </a:r>
            <a:r>
              <a:rPr lang="ro-RO" altLang="en-US" b="1" i="1" dirty="0" err="1"/>
              <a:t>informaţional</a:t>
            </a:r>
            <a:r>
              <a:rPr lang="ro-RO" altLang="en-US" b="1" i="1" dirty="0"/>
              <a:t> integrat, bazat pe tehnologii de calcul distribuit GRID, </a:t>
            </a:r>
            <a:r>
              <a:rPr lang="ro-RO" altLang="en-US" b="1" i="1" dirty="0" err="1"/>
              <a:t>Cloud</a:t>
            </a:r>
            <a:r>
              <a:rPr lang="ro-RO" altLang="en-US" b="1" i="1" dirty="0"/>
              <a:t> pentru </a:t>
            </a:r>
            <a:r>
              <a:rPr lang="ro-RO" altLang="en-US" b="1" i="1" dirty="0" err="1"/>
              <a:t>evidenţă</a:t>
            </a:r>
            <a:r>
              <a:rPr lang="ro-RO" altLang="en-US" b="1" i="1" dirty="0"/>
              <a:t> </a:t>
            </a:r>
            <a:r>
              <a:rPr lang="ro-RO" altLang="en-US" b="1" i="1" dirty="0" err="1"/>
              <a:t>şi</a:t>
            </a:r>
            <a:r>
              <a:rPr lang="ro-RO" altLang="en-US" b="1" i="1" dirty="0"/>
              <a:t> schimb de </a:t>
            </a:r>
            <a:r>
              <a:rPr lang="ro-RO" altLang="en-US" b="1" i="1" dirty="0" err="1"/>
              <a:t>informaţii</a:t>
            </a:r>
            <a:r>
              <a:rPr lang="ro-RO" altLang="en-US" b="1" i="1" dirty="0"/>
              <a:t> în format DICOM, orientat să sporească considerabil calitatea serviciilor prestate, </a:t>
            </a:r>
            <a:r>
              <a:rPr lang="ro-RO" altLang="en-US" b="1" i="1" dirty="0" err="1"/>
              <a:t>micşorând</a:t>
            </a:r>
            <a:r>
              <a:rPr lang="ro-RO" altLang="en-US" b="1" i="1" dirty="0"/>
              <a:t> totodată </a:t>
            </a:r>
            <a:r>
              <a:rPr lang="ro-RO" altLang="en-US" b="1" i="1" dirty="0" err="1"/>
              <a:t>sinicostul</a:t>
            </a:r>
            <a:r>
              <a:rPr lang="ro-RO" altLang="en-US" b="1" i="1" dirty="0"/>
              <a:t> lor. Conceptul de dezvoltare a sistemului </a:t>
            </a:r>
            <a:r>
              <a:rPr lang="ro-RO" altLang="en-US" b="1" i="1" dirty="0" err="1"/>
              <a:t>informaţional</a:t>
            </a:r>
            <a:r>
              <a:rPr lang="ro-RO" altLang="en-US" b="1" i="1" dirty="0"/>
              <a:t> include colectarea, stocarea, prelucrarea </a:t>
            </a:r>
            <a:r>
              <a:rPr lang="ro-RO" altLang="en-US" b="1" i="1" dirty="0" err="1"/>
              <a:t>şi</a:t>
            </a:r>
            <a:r>
              <a:rPr lang="ro-RO" altLang="en-US" b="1" i="1" dirty="0"/>
              <a:t> difuzarea de </a:t>
            </a:r>
            <a:r>
              <a:rPr lang="ro-RO" altLang="en-US" b="1" i="1" dirty="0" err="1"/>
              <a:t>informaţii</a:t>
            </a:r>
            <a:r>
              <a:rPr lang="ro-RO" altLang="en-US" b="1" i="1" dirty="0"/>
              <a:t> medicale în format DICOM într-o </a:t>
            </a:r>
            <a:r>
              <a:rPr lang="ro-RO" altLang="en-US" b="1" i="1" dirty="0" err="1"/>
              <a:t>instituţie</a:t>
            </a:r>
            <a:r>
              <a:rPr lang="ro-RO" altLang="en-US" b="1" i="1" dirty="0"/>
              <a:t> aparte, grup de </a:t>
            </a:r>
            <a:r>
              <a:rPr lang="ro-RO" altLang="en-US" b="1" i="1" dirty="0" err="1"/>
              <a:t>instituţii</a:t>
            </a:r>
            <a:r>
              <a:rPr lang="ro-RO" altLang="en-US" b="1" i="1" dirty="0"/>
              <a:t> </a:t>
            </a:r>
            <a:r>
              <a:rPr lang="ro-RO" altLang="en-US" b="1" i="1" dirty="0" err="1"/>
              <a:t>şi</a:t>
            </a:r>
            <a:r>
              <a:rPr lang="ro-RO" altLang="en-US" b="1" i="1" dirty="0"/>
              <a:t> toate instituțiile din țara. Sectorul TIC fiind aplicat în realizarea acestui obiectiv permite prelucrarea </a:t>
            </a:r>
            <a:r>
              <a:rPr lang="ro-RO" altLang="en-US" b="1" i="1" dirty="0" err="1"/>
              <a:t>şi</a:t>
            </a:r>
            <a:r>
              <a:rPr lang="ro-RO" altLang="en-US" b="1" i="1" dirty="0"/>
              <a:t> vehicularea </a:t>
            </a:r>
            <a:r>
              <a:rPr lang="ro-RO" altLang="en-US" b="1" i="1" dirty="0" err="1"/>
              <a:t>informaţiei</a:t>
            </a:r>
            <a:r>
              <a:rPr lang="ro-RO" altLang="en-US" b="1" i="1" dirty="0"/>
              <a:t> în cadrul unui sistem </a:t>
            </a:r>
            <a:r>
              <a:rPr lang="ro-RO" altLang="en-US" b="1" i="1" dirty="0" err="1"/>
              <a:t>informaţional</a:t>
            </a:r>
            <a:r>
              <a:rPr lang="ro-RO" altLang="en-US" b="1" i="1" dirty="0"/>
              <a:t> unic </a:t>
            </a:r>
            <a:r>
              <a:rPr lang="ro-RO" altLang="en-US" b="1" i="1" dirty="0" err="1"/>
              <a:t>intr-o</a:t>
            </a:r>
            <a:r>
              <a:rPr lang="ro-RO" altLang="en-US" b="1" i="1" dirty="0"/>
              <a:t> manieră specifică, de natură să producă schimbări profunde in activitatea sistemului de sănătate. Sistemul permite colectarea datelor imagistice pentru o analiza mai profundă a accidentelor neurologice si traumatologice, la fel </a:t>
            </a:r>
            <a:r>
              <a:rPr lang="ro-RO" altLang="en-US" b="1" i="1" dirty="0" err="1"/>
              <a:t>şi</a:t>
            </a:r>
            <a:r>
              <a:rPr lang="ro-RO" altLang="en-US" b="1" i="1" dirty="0"/>
              <a:t> </a:t>
            </a:r>
            <a:r>
              <a:rPr lang="ro-RO" altLang="en-US" b="1" i="1" dirty="0" err="1"/>
              <a:t>incidenţa</a:t>
            </a:r>
            <a:r>
              <a:rPr lang="ro-RO" altLang="en-US" b="1" i="1" dirty="0"/>
              <a:t> lor in sănătatea </a:t>
            </a:r>
            <a:r>
              <a:rPr lang="ro-RO" altLang="en-US" b="1" i="1" dirty="0" err="1"/>
              <a:t>populaţiei</a:t>
            </a:r>
            <a:r>
              <a:rPr lang="ro-RO" altLang="en-US" b="1" i="1" dirty="0"/>
              <a:t>.</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013920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0"/>
            <a:ext cx="9025666" cy="1118795"/>
          </a:xfrm>
        </p:spPr>
        <p:txBody>
          <a:bodyPr/>
          <a:lstStyle/>
          <a:p>
            <a:pPr eaLnBrk="1" hangingPunct="1">
              <a:lnSpc>
                <a:spcPct val="75000"/>
              </a:lnSpc>
            </a:pPr>
            <a:r>
              <a:rPr lang="en-US" sz="3200" dirty="0"/>
              <a:t>Component DICOM portal - the system WEB interface</a:t>
            </a:r>
          </a:p>
        </p:txBody>
      </p:sp>
      <p:sp>
        <p:nvSpPr>
          <p:cNvPr id="32771" name="Content Placeholder 2"/>
          <p:cNvSpPr>
            <a:spLocks noGrp="1"/>
          </p:cNvSpPr>
          <p:nvPr>
            <p:ph idx="4294967295"/>
          </p:nvPr>
        </p:nvSpPr>
        <p:spPr>
          <a:xfrm>
            <a:off x="0" y="1204857"/>
            <a:ext cx="9906000" cy="5653144"/>
          </a:xfrm>
        </p:spPr>
        <p:txBody>
          <a:bodyPr/>
          <a:lstStyle/>
          <a:p>
            <a:pPr marL="85725" indent="0" eaLnBrk="1" hangingPunct="1">
              <a:spcBef>
                <a:spcPts val="0"/>
              </a:spcBef>
              <a:buNone/>
            </a:pPr>
            <a:r>
              <a:rPr lang="en-US" sz="2200" dirty="0"/>
              <a:t>Users’ access web interface of the DICOM Network is realized via DICOM Portal that can be integrated and considered as a part of the distributed National e-Health portal. This integrated solution allows to provide service for the following types of users:</a:t>
            </a:r>
          </a:p>
          <a:p>
            <a:pPr eaLnBrk="1" hangingPunct="1">
              <a:spcBef>
                <a:spcPts val="0"/>
              </a:spcBef>
            </a:pPr>
            <a:r>
              <a:rPr lang="ru-RU" sz="2000" dirty="0"/>
              <a:t>Пациентов, которые имеют доступ лишь к своим обследованиям исходя из IDNP.</a:t>
            </a:r>
          </a:p>
          <a:p>
            <a:pPr eaLnBrk="1" hangingPunct="1">
              <a:spcBef>
                <a:spcPts val="0"/>
              </a:spcBef>
            </a:pPr>
            <a:r>
              <a:rPr lang="ru-RU" sz="2000" dirty="0"/>
              <a:t>Врачей больницы, которые имеют доступ лишь к пациентам, которые они ведут на текущий момент.</a:t>
            </a:r>
          </a:p>
          <a:p>
            <a:pPr eaLnBrk="1" hangingPunct="1">
              <a:spcBef>
                <a:spcPts val="0"/>
              </a:spcBef>
            </a:pPr>
            <a:r>
              <a:rPr lang="ru-RU" sz="2000" dirty="0"/>
              <a:t>Врачей специалистов, которые обрабатывают исследования, поступающие от «DICOM </a:t>
            </a:r>
            <a:r>
              <a:rPr lang="ru-RU" sz="2000" dirty="0" err="1"/>
              <a:t>Server</a:t>
            </a:r>
            <a:r>
              <a:rPr lang="ru-RU" sz="2000" dirty="0"/>
              <a:t>», вносят заключение, расходные материалы и протокол исследования.</a:t>
            </a:r>
          </a:p>
          <a:p>
            <a:pPr eaLnBrk="1" hangingPunct="1">
              <a:spcBef>
                <a:spcPts val="0"/>
              </a:spcBef>
            </a:pPr>
            <a:r>
              <a:rPr lang="ru-RU" sz="2000" dirty="0"/>
              <a:t>Пользователей с временным доступом, которые получают временный доступ к конкретным пациентам/исследованиям. Это необходимо для обеспечения доступа иностранным специалистам, судам или другим пользователям системы в соответствии с разрешениями, не конфликтующими с концепцией защиты персональных данных.</a:t>
            </a:r>
          </a:p>
          <a:p>
            <a:pPr eaLnBrk="1" hangingPunct="1">
              <a:spcBef>
                <a:spcPts val="0"/>
              </a:spcBef>
            </a:pPr>
            <a:r>
              <a:rPr lang="ru-RU" sz="2000" dirty="0" smtClean="0"/>
              <a:t>Администраторов </a:t>
            </a:r>
            <a:r>
              <a:rPr lang="ru-RU" sz="2000" dirty="0"/>
              <a:t>системы, </a:t>
            </a:r>
            <a:r>
              <a:rPr lang="ru-RU" sz="2000" dirty="0" smtClean="0"/>
              <a:t>выполняющих </a:t>
            </a:r>
            <a:r>
              <a:rPr lang="ru-RU" sz="2000" dirty="0"/>
              <a:t>мониторинг и конфигурацию системы </a:t>
            </a:r>
            <a:r>
              <a:rPr lang="ru-RU" sz="2000" dirty="0" smtClean="0"/>
              <a:t>«</a:t>
            </a:r>
            <a:r>
              <a:rPr lang="ru-RU" sz="2000" dirty="0"/>
              <a:t>DICOM </a:t>
            </a:r>
            <a:r>
              <a:rPr lang="ru-RU" sz="2000" dirty="0" err="1"/>
              <a:t>Server</a:t>
            </a:r>
            <a:r>
              <a:rPr lang="ru-RU" sz="2000" dirty="0"/>
              <a:t>» и </a:t>
            </a:r>
            <a:r>
              <a:rPr lang="ru-RU" sz="2000" dirty="0" smtClean="0"/>
              <a:t>регулирующим </a:t>
            </a:r>
            <a:r>
              <a:rPr lang="ru-RU" sz="2000" dirty="0"/>
              <a:t>уровень доступа для остальных пользователей системы.</a:t>
            </a:r>
          </a:p>
          <a:p>
            <a:pPr marL="69850" indent="0" eaLnBrk="1" hangingPunct="1">
              <a:spcBef>
                <a:spcPts val="0"/>
              </a:spcBef>
              <a:buNone/>
            </a:pPr>
            <a:r>
              <a:rPr lang="ru-RU" sz="2000" dirty="0"/>
              <a:t>Для администраторов системы была разработана отдельная консоль управления, также доступная ONLINE.</a:t>
            </a:r>
          </a:p>
          <a:p>
            <a:pPr eaLnBrk="1" hangingPunct="1">
              <a:buFont typeface="Wingdings 2" pitchFamily="18" charset="2"/>
              <a:buNone/>
            </a:pPr>
            <a:endParaRPr lang="en-US" sz="1200" dirty="0"/>
          </a:p>
        </p:txBody>
      </p:sp>
    </p:spTree>
    <p:extLst>
      <p:ext uri="{BB962C8B-B14F-4D97-AF65-F5344CB8AC3E}">
        <p14:creationId xmlns:p14="http://schemas.microsoft.com/office/powerpoint/2010/main" val="428377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0"/>
            <a:ext cx="9273034" cy="1108038"/>
          </a:xfrm>
        </p:spPr>
        <p:txBody>
          <a:bodyPr/>
          <a:lstStyle/>
          <a:p>
            <a:pPr eaLnBrk="1" hangingPunct="1">
              <a:lnSpc>
                <a:spcPct val="75000"/>
              </a:lnSpc>
            </a:pPr>
            <a:r>
              <a:rPr lang="en-US" sz="2800" dirty="0"/>
              <a:t>DICOM Network – other system components</a:t>
            </a:r>
          </a:p>
        </p:txBody>
      </p:sp>
      <p:sp>
        <p:nvSpPr>
          <p:cNvPr id="32771" name="Content Placeholder 2"/>
          <p:cNvSpPr>
            <a:spLocks noGrp="1"/>
          </p:cNvSpPr>
          <p:nvPr>
            <p:ph idx="4294967295"/>
          </p:nvPr>
        </p:nvSpPr>
        <p:spPr>
          <a:xfrm>
            <a:off x="96819" y="1241945"/>
            <a:ext cx="9809181" cy="5616055"/>
          </a:xfrm>
        </p:spPr>
        <p:txBody>
          <a:bodyPr/>
          <a:lstStyle/>
          <a:p>
            <a:pPr eaLnBrk="1" hangingPunct="1">
              <a:spcBef>
                <a:spcPts val="200"/>
              </a:spcBef>
            </a:pPr>
            <a:r>
              <a:rPr lang="ru-RU" sz="2100" b="1" dirty="0"/>
              <a:t>DICOM </a:t>
            </a:r>
            <a:r>
              <a:rPr lang="ru-RU" sz="2100" b="1" dirty="0" err="1"/>
              <a:t>Monitoring</a:t>
            </a:r>
            <a:r>
              <a:rPr lang="ru-RU" sz="2100" dirty="0"/>
              <a:t> – </a:t>
            </a:r>
            <a:r>
              <a:rPr lang="en-US" sz="2100" dirty="0"/>
              <a:t>c</a:t>
            </a:r>
            <a:r>
              <a:rPr lang="ru-RU" sz="2100" dirty="0" err="1"/>
              <a:t>истема</a:t>
            </a:r>
            <a:r>
              <a:rPr lang="ru-RU" sz="2100" dirty="0"/>
              <a:t> мониторинга работы сконфигурированных «DICOM </a:t>
            </a:r>
            <a:r>
              <a:rPr lang="ru-RU" sz="2100" dirty="0" err="1"/>
              <a:t>Server</a:t>
            </a:r>
            <a:r>
              <a:rPr lang="en-US" sz="2100" dirty="0"/>
              <a:t>s</a:t>
            </a:r>
            <a:r>
              <a:rPr lang="ru-RU" sz="2100" dirty="0"/>
              <a:t>» . Данная система позволяет определить неисправность или недоступность подключения оборудования, что в свою очередь позволяет решить проблему на ранней стадии и повышает отказоустойчивость всей системы.</a:t>
            </a:r>
          </a:p>
          <a:p>
            <a:pPr eaLnBrk="1" hangingPunct="1">
              <a:spcBef>
                <a:spcPts val="200"/>
              </a:spcBef>
            </a:pPr>
            <a:r>
              <a:rPr lang="ru-RU" sz="2100" b="1" dirty="0"/>
              <a:t>DICOM </a:t>
            </a:r>
            <a:r>
              <a:rPr lang="ru-RU" sz="2100" b="1" dirty="0" err="1"/>
              <a:t>Viewer</a:t>
            </a:r>
            <a:r>
              <a:rPr lang="ru-RU" sz="2100" b="1" dirty="0"/>
              <a:t> </a:t>
            </a:r>
            <a:r>
              <a:rPr lang="ru-RU" sz="2100" dirty="0"/>
              <a:t>– для просмотра исследований был разработан специализированный «DICOM </a:t>
            </a:r>
            <a:r>
              <a:rPr lang="ru-RU" sz="2100" dirty="0" err="1"/>
              <a:t>Viewer</a:t>
            </a:r>
            <a:r>
              <a:rPr lang="ru-RU" sz="2100" dirty="0"/>
              <a:t>» обеспечивающий все необходимые операции нам медицинским изображением</a:t>
            </a:r>
            <a:endParaRPr lang="en-US" sz="2100" dirty="0"/>
          </a:p>
          <a:p>
            <a:pPr eaLnBrk="1" hangingPunct="1">
              <a:spcBef>
                <a:spcPts val="200"/>
              </a:spcBef>
            </a:pPr>
            <a:r>
              <a:rPr lang="ru-RU" sz="2100" b="1" dirty="0" err="1"/>
              <a:t>Autentification</a:t>
            </a:r>
            <a:r>
              <a:rPr lang="ru-RU" sz="2100" b="1" dirty="0"/>
              <a:t> </a:t>
            </a:r>
            <a:r>
              <a:rPr lang="ru-RU" sz="2100" b="1" dirty="0" err="1"/>
              <a:t>Interface</a:t>
            </a:r>
            <a:r>
              <a:rPr lang="ru-RU" sz="2100" b="1" dirty="0"/>
              <a:t> </a:t>
            </a:r>
            <a:r>
              <a:rPr lang="ru-RU" sz="2100" dirty="0"/>
              <a:t>– является интерфейсом для интеграции сторонних систем аутентификации и авторизации. Данный модуль существенно расширяет область применения системы и позволяет подключать авторизированные законом </a:t>
            </a:r>
            <a:r>
              <a:rPr lang="ru-RU" sz="2100" dirty="0" err="1"/>
              <a:t>trusted</a:t>
            </a:r>
            <a:r>
              <a:rPr lang="ru-RU" sz="2100" dirty="0"/>
              <a:t> источники информации. Одним из примеров использования данного интерфейса является интеграция системы MPASS позволяющая дать доступ пациентам к персональным исследованиям.</a:t>
            </a:r>
          </a:p>
          <a:p>
            <a:pPr eaLnBrk="1" hangingPunct="1">
              <a:spcBef>
                <a:spcPts val="200"/>
              </a:spcBef>
            </a:pPr>
            <a:r>
              <a:rPr lang="ru-RU" sz="2100" b="1" dirty="0" err="1"/>
              <a:t>Processor</a:t>
            </a:r>
            <a:r>
              <a:rPr lang="ru-RU" sz="2100" b="1" dirty="0"/>
              <a:t> </a:t>
            </a:r>
            <a:r>
              <a:rPr lang="ru-RU" sz="2100" b="1" dirty="0" err="1"/>
              <a:t>Interface</a:t>
            </a:r>
            <a:r>
              <a:rPr lang="ru-RU" sz="2100" dirty="0"/>
              <a:t> – является интерфейсом для обработки DICOM изображений сторонними системами, таким как внешние </a:t>
            </a:r>
            <a:r>
              <a:rPr lang="ru-RU" sz="2100" dirty="0" err="1"/>
              <a:t>High</a:t>
            </a:r>
            <a:r>
              <a:rPr lang="ru-RU" sz="2100" dirty="0"/>
              <a:t> </a:t>
            </a:r>
            <a:r>
              <a:rPr lang="ru-RU" sz="2100" dirty="0" err="1"/>
              <a:t>Performance</a:t>
            </a:r>
            <a:r>
              <a:rPr lang="ru-RU" sz="2100" dirty="0"/>
              <a:t> </a:t>
            </a:r>
            <a:r>
              <a:rPr lang="ru-RU" sz="2100" dirty="0" err="1"/>
              <a:t>Computing</a:t>
            </a:r>
            <a:r>
              <a:rPr lang="en-US" sz="2100" dirty="0"/>
              <a:t>, GRID</a:t>
            </a:r>
            <a:r>
              <a:rPr lang="ru-RU" sz="2100" dirty="0"/>
              <a:t> или </a:t>
            </a:r>
            <a:r>
              <a:rPr lang="en-US" sz="2100" dirty="0"/>
              <a:t>Cloud</a:t>
            </a:r>
            <a:r>
              <a:rPr lang="ru-RU" sz="2100" dirty="0"/>
              <a:t> инфраструктуры, что открывает возможности для развития </a:t>
            </a:r>
            <a:r>
              <a:rPr lang="ru-RU" sz="2100" dirty="0" smtClean="0"/>
              <a:t>системы </a:t>
            </a:r>
            <a:r>
              <a:rPr lang="ru-RU" sz="2100" dirty="0"/>
              <a:t>в будущем.</a:t>
            </a:r>
          </a:p>
          <a:p>
            <a:pPr eaLnBrk="1" hangingPunct="1">
              <a:spcBef>
                <a:spcPts val="200"/>
              </a:spcBef>
            </a:pPr>
            <a:endParaRPr lang="ru-RU" sz="16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871743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1" y="0"/>
            <a:ext cx="8724452" cy="1121314"/>
          </a:xfrm>
        </p:spPr>
        <p:txBody>
          <a:bodyPr/>
          <a:lstStyle/>
          <a:p>
            <a:pPr eaLnBrk="1" hangingPunct="1"/>
            <a:r>
              <a:rPr lang="en-US" sz="2800" dirty="0"/>
              <a:t>Entities interrelated with DICOM Network information system</a:t>
            </a:r>
            <a:endParaRPr lang="ru-RU" sz="2800" dirty="0"/>
          </a:p>
        </p:txBody>
      </p:sp>
      <p:pic>
        <p:nvPicPr>
          <p:cNvPr id="30724" name="Picture 4" descr="Drawing1"/>
          <p:cNvPicPr>
            <a:picLocks noChangeAspect="1" noChangeArrowheads="1"/>
          </p:cNvPicPr>
          <p:nvPr/>
        </p:nvPicPr>
        <p:blipFill>
          <a:blip r:embed="rId3"/>
          <a:srcRect/>
          <a:stretch>
            <a:fillRect/>
          </a:stretch>
        </p:blipFill>
        <p:spPr bwMode="auto">
          <a:xfrm>
            <a:off x="381001" y="3259568"/>
            <a:ext cx="5793888" cy="3598434"/>
          </a:xfrm>
          <a:prstGeom prst="rect">
            <a:avLst/>
          </a:prstGeom>
          <a:noFill/>
          <a:ln w="9525">
            <a:noFill/>
            <a:miter lim="800000"/>
            <a:headEnd/>
            <a:tailEnd/>
          </a:ln>
        </p:spPr>
      </p:pic>
      <p:sp>
        <p:nvSpPr>
          <p:cNvPr id="30723" name="Rectangle 3"/>
          <p:cNvSpPr>
            <a:spLocks noGrp="1"/>
          </p:cNvSpPr>
          <p:nvPr>
            <p:ph type="body" idx="1"/>
          </p:nvPr>
        </p:nvSpPr>
        <p:spPr>
          <a:xfrm>
            <a:off x="139848" y="1217089"/>
            <a:ext cx="9766151" cy="5545138"/>
          </a:xfrm>
        </p:spPr>
        <p:txBody>
          <a:bodyPr/>
          <a:lstStyle/>
          <a:p>
            <a:pPr eaLnBrk="1" hangingPunct="1">
              <a:lnSpc>
                <a:spcPct val="90000"/>
              </a:lnSpc>
              <a:spcBef>
                <a:spcPct val="5000"/>
              </a:spcBef>
              <a:buFont typeface="Wingdings 2" pitchFamily="18" charset="2"/>
              <a:buNone/>
            </a:pPr>
            <a:r>
              <a:rPr lang="en-US" dirty="0" smtClean="0"/>
              <a:t>	</a:t>
            </a:r>
            <a:r>
              <a:rPr lang="en-US" dirty="0"/>
              <a:t>Main entities of that use resources and interrelate with creating information system are:</a:t>
            </a:r>
            <a:endParaRPr lang="en-US" altLang="zh-CN" dirty="0">
              <a:ea typeface="宋体"/>
              <a:cs typeface="宋体"/>
            </a:endParaRPr>
          </a:p>
          <a:p>
            <a:pPr eaLnBrk="1" hangingPunct="1">
              <a:lnSpc>
                <a:spcPct val="90000"/>
              </a:lnSpc>
              <a:spcBef>
                <a:spcPct val="5000"/>
              </a:spcBef>
            </a:pPr>
            <a:r>
              <a:rPr lang="en-US" altLang="zh-CN" sz="2000" dirty="0">
                <a:ea typeface="宋体"/>
                <a:cs typeface="宋体"/>
              </a:rPr>
              <a:t>Patients – clients of one of the medical centers. </a:t>
            </a:r>
          </a:p>
          <a:p>
            <a:pPr eaLnBrk="1" hangingPunct="1">
              <a:lnSpc>
                <a:spcPct val="90000"/>
              </a:lnSpc>
              <a:spcBef>
                <a:spcPct val="5000"/>
              </a:spcBef>
            </a:pPr>
            <a:r>
              <a:rPr lang="en-US" altLang="zh-CN" sz="2000" dirty="0">
                <a:ea typeface="宋体"/>
                <a:cs typeface="宋体"/>
              </a:rPr>
              <a:t>Doctors – employees in the hospital</a:t>
            </a:r>
          </a:p>
          <a:p>
            <a:pPr eaLnBrk="1" hangingPunct="1">
              <a:lnSpc>
                <a:spcPct val="90000"/>
              </a:lnSpc>
              <a:spcBef>
                <a:spcPct val="5000"/>
              </a:spcBef>
            </a:pPr>
            <a:r>
              <a:rPr lang="en-US" altLang="zh-CN" sz="2000" dirty="0">
                <a:ea typeface="宋体"/>
                <a:cs typeface="宋体"/>
              </a:rPr>
              <a:t>Imagistics specialists – doctors specialized on working with DICOM images.</a:t>
            </a:r>
          </a:p>
          <a:p>
            <a:pPr eaLnBrk="1" hangingPunct="1">
              <a:lnSpc>
                <a:spcPct val="90000"/>
              </a:lnSpc>
              <a:spcBef>
                <a:spcPct val="5000"/>
              </a:spcBef>
            </a:pPr>
            <a:r>
              <a:rPr lang="en-US" altLang="zh-CN" sz="2000" dirty="0">
                <a:ea typeface="宋体"/>
                <a:cs typeface="宋体"/>
              </a:rPr>
              <a:t>Doctors who use the data results from  DICOM Network for practical treatment</a:t>
            </a:r>
          </a:p>
          <a:p>
            <a:pPr eaLnBrk="1" hangingPunct="1">
              <a:lnSpc>
                <a:spcPct val="90000"/>
              </a:lnSpc>
              <a:spcBef>
                <a:spcPct val="5000"/>
              </a:spcBef>
            </a:pPr>
            <a:r>
              <a:rPr lang="en-US" altLang="zh-CN" sz="2000" dirty="0">
                <a:ea typeface="宋体"/>
                <a:cs typeface="宋体"/>
              </a:rPr>
              <a:t>Representatives of Government - Statistics Agency and the Ministry of Health</a:t>
            </a:r>
            <a:r>
              <a:rPr lang="en-US" altLang="zh-CN" sz="2800" dirty="0" smtClean="0">
                <a:ea typeface="宋体"/>
                <a:cs typeface="宋体"/>
              </a:rPr>
              <a:t> </a:t>
            </a:r>
            <a:endParaRPr lang="ru-RU" sz="2800" dirty="0" smtClean="0"/>
          </a:p>
        </p:txBody>
      </p:sp>
    </p:spTree>
    <p:extLst>
      <p:ext uri="{BB962C8B-B14F-4D97-AF65-F5344CB8AC3E}">
        <p14:creationId xmlns:p14="http://schemas.microsoft.com/office/powerpoint/2010/main" val="313377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01993" y="1044516"/>
            <a:ext cx="7972778" cy="5813484"/>
          </a:xfrm>
          <a:prstGeom prst="rect">
            <a:avLst/>
          </a:prstGeom>
        </p:spPr>
      </p:pic>
      <p:sp>
        <p:nvSpPr>
          <p:cNvPr id="2" name="Прямоугольник 1"/>
          <p:cNvSpPr/>
          <p:nvPr/>
        </p:nvSpPr>
        <p:spPr>
          <a:xfrm>
            <a:off x="1" y="0"/>
            <a:ext cx="9382124" cy="1151068"/>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defTabSz="958850">
              <a:spcBef>
                <a:spcPct val="0"/>
              </a:spcBef>
            </a:pPr>
            <a:r>
              <a:rPr lang="en-US" altLang="ru-RU" sz="2800" dirty="0">
                <a:solidFill>
                  <a:schemeClr val="bg1"/>
                </a:solidFill>
                <a:latin typeface="Arial Unicode MS" pitchFamily="34" charset="-128"/>
                <a:ea typeface="Arial Unicode MS" pitchFamily="34" charset="-128"/>
                <a:cs typeface="Arial Unicode MS" pitchFamily="34" charset="-128"/>
              </a:rPr>
              <a:t>System Data Flows and Users’ Categories </a:t>
            </a:r>
            <a:endParaRPr lang="ru-RU" sz="2800" dirty="0">
              <a:solidFill>
                <a:schemeClr val="bg1"/>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82720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5" descr="Drawing2"/>
          <p:cNvPicPr>
            <a:picLocks noChangeAspect="1" noChangeArrowheads="1"/>
          </p:cNvPicPr>
          <p:nvPr/>
        </p:nvPicPr>
        <p:blipFill>
          <a:blip r:embed="rId2"/>
          <a:srcRect/>
          <a:stretch>
            <a:fillRect/>
          </a:stretch>
        </p:blipFill>
        <p:spPr bwMode="auto">
          <a:xfrm>
            <a:off x="1078995" y="648568"/>
            <a:ext cx="8137526" cy="6209432"/>
          </a:xfrm>
          <a:prstGeom prst="rect">
            <a:avLst/>
          </a:prstGeom>
          <a:noFill/>
          <a:ln w="9525">
            <a:noFill/>
            <a:miter lim="800000"/>
            <a:headEnd/>
            <a:tailEnd/>
          </a:ln>
        </p:spPr>
      </p:pic>
      <p:sp>
        <p:nvSpPr>
          <p:cNvPr id="31746" name="Rectangle 2"/>
          <p:cNvSpPr>
            <a:spLocks noGrp="1"/>
          </p:cNvSpPr>
          <p:nvPr>
            <p:ph type="title"/>
          </p:nvPr>
        </p:nvSpPr>
        <p:spPr>
          <a:xfrm>
            <a:off x="0" y="1"/>
            <a:ext cx="9122485" cy="1118794"/>
          </a:xfrm>
        </p:spPr>
        <p:txBody>
          <a:bodyPr/>
          <a:lstStyle/>
          <a:p>
            <a:pPr eaLnBrk="1" hangingPunct="1"/>
            <a:r>
              <a:rPr lang="en-US" sz="3600" dirty="0"/>
              <a:t>Functionality for medical doctor</a:t>
            </a:r>
            <a:r>
              <a:rPr lang="ru-RU" sz="3600" dirty="0"/>
              <a:t> </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4183882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
            <a:ext cx="8928847" cy="1129553"/>
          </a:xfrm>
        </p:spPr>
        <p:txBody>
          <a:bodyPr/>
          <a:lstStyle/>
          <a:p>
            <a:pPr eaLnBrk="1" hangingPunct="1">
              <a:lnSpc>
                <a:spcPct val="75000"/>
              </a:lnSpc>
            </a:pPr>
            <a:r>
              <a:rPr lang="ro-MD" sz="3200" dirty="0"/>
              <a:t>Rezultatul implementării SID DICOM </a:t>
            </a:r>
            <a:r>
              <a:rPr lang="ro-MD" sz="3200" dirty="0" err="1"/>
              <a:t>Network</a:t>
            </a:r>
            <a:endParaRPr lang="ro-MD" sz="3200" dirty="0"/>
          </a:p>
        </p:txBody>
      </p:sp>
      <p:sp>
        <p:nvSpPr>
          <p:cNvPr id="4" name="TextBox 4"/>
          <p:cNvSpPr txBox="1">
            <a:spLocks noChangeArrowheads="1"/>
          </p:cNvSpPr>
          <p:nvPr/>
        </p:nvSpPr>
        <p:spPr bwMode="auto">
          <a:xfrm>
            <a:off x="107576" y="1269304"/>
            <a:ext cx="9798424"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spcAft>
                <a:spcPts val="500"/>
              </a:spcAft>
              <a:buNone/>
            </a:pPr>
            <a:r>
              <a:rPr lang="en-US" altLang="en-US" sz="1900" dirty="0">
                <a:solidFill>
                  <a:prstClr val="black"/>
                </a:solidFill>
                <a:latin typeface="Arial" panose="020B0604020202020204" pitchFamily="34" charset="0"/>
                <a:cs typeface="Arial" panose="020B0604020202020204" pitchFamily="34" charset="0"/>
              </a:rPr>
              <a:t>Sistema </a:t>
            </a:r>
            <a:r>
              <a:rPr lang="ro-RO" altLang="en-US" sz="1900" dirty="0">
                <a:solidFill>
                  <a:prstClr val="black"/>
                </a:solidFill>
                <a:latin typeface="Arial" panose="020B0604020202020204" pitchFamily="34" charset="0"/>
                <a:cs typeface="Arial" panose="020B0604020202020204" pitchFamily="34" charset="0"/>
              </a:rPr>
              <a:t>d</a:t>
            </a:r>
            <a:r>
              <a:rPr lang="en-US" altLang="en-US" sz="1900" dirty="0" err="1">
                <a:solidFill>
                  <a:prstClr val="black"/>
                </a:solidFill>
                <a:latin typeface="Arial" panose="020B0604020202020204" pitchFamily="34" charset="0"/>
                <a:cs typeface="Arial" panose="020B0604020202020204" pitchFamily="34" charset="0"/>
              </a:rPr>
              <a:t>eja</a:t>
            </a:r>
            <a:r>
              <a:rPr lang="en-US" altLang="en-US" sz="1900" dirty="0">
                <a:solidFill>
                  <a:prstClr val="black"/>
                </a:solidFill>
                <a:latin typeface="Arial" panose="020B0604020202020204" pitchFamily="34" charset="0"/>
                <a:cs typeface="Arial" panose="020B0604020202020204" pitchFamily="34" charset="0"/>
              </a:rPr>
              <a:t> </a:t>
            </a:r>
            <a:r>
              <a:rPr lang="en-US" altLang="en-US" sz="1900" dirty="0" err="1">
                <a:solidFill>
                  <a:prstClr val="black"/>
                </a:solidFill>
                <a:latin typeface="Arial" panose="020B0604020202020204" pitchFamily="34" charset="0"/>
                <a:cs typeface="Arial" panose="020B0604020202020204" pitchFamily="34" charset="0"/>
              </a:rPr>
              <a:t>implimentat</a:t>
            </a:r>
            <a:r>
              <a:rPr lang="ro-RO" altLang="en-US" sz="1900" dirty="0">
                <a:solidFill>
                  <a:prstClr val="black"/>
                </a:solidFill>
                <a:latin typeface="Arial" panose="020B0604020202020204" pitchFamily="34" charset="0"/>
                <a:cs typeface="Arial" panose="020B0604020202020204" pitchFamily="34" charset="0"/>
              </a:rPr>
              <a:t>ă</a:t>
            </a:r>
            <a:r>
              <a:rPr lang="en-US" altLang="en-US" sz="1900" dirty="0">
                <a:solidFill>
                  <a:prstClr val="black"/>
                </a:solidFill>
                <a:latin typeface="Arial" panose="020B0604020202020204" pitchFamily="34" charset="0"/>
                <a:cs typeface="Arial" panose="020B0604020202020204" pitchFamily="34" charset="0"/>
              </a:rPr>
              <a:t> </a:t>
            </a:r>
            <a:r>
              <a:rPr lang="ro-RO" altLang="en-US" sz="1900" dirty="0">
                <a:solidFill>
                  <a:prstClr val="black"/>
                </a:solidFill>
                <a:latin typeface="Arial" panose="020B0604020202020204" pitchFamily="34" charset="0"/>
                <a:cs typeface="Arial" panose="020B0604020202020204" pitchFamily="34" charset="0"/>
              </a:rPr>
              <a:t>este primul în RM sistem informațional, care efectuează colectarea, analiza și arhivarea imaginilor digitale medicale</a:t>
            </a:r>
            <a:r>
              <a:rPr lang="en-US" altLang="en-US" sz="1900" dirty="0">
                <a:solidFill>
                  <a:prstClr val="black"/>
                </a:solidFill>
                <a:latin typeface="Arial" panose="020B0604020202020204" pitchFamily="34" charset="0"/>
                <a:cs typeface="Arial" panose="020B0604020202020204" pitchFamily="34" charset="0"/>
              </a:rPr>
              <a:t>.</a:t>
            </a:r>
            <a:r>
              <a:rPr lang="ro-RO" altLang="en-US" sz="1900" dirty="0">
                <a:solidFill>
                  <a:prstClr val="black"/>
                </a:solidFill>
                <a:latin typeface="Arial" panose="020B0604020202020204" pitchFamily="34" charset="0"/>
                <a:cs typeface="Arial" panose="020B0604020202020204" pitchFamily="34" charset="0"/>
              </a:rPr>
              <a:t> </a:t>
            </a:r>
          </a:p>
          <a:p>
            <a:pPr marL="285750" indent="-285750" algn="l">
              <a:spcBef>
                <a:spcPct val="0"/>
              </a:spcBef>
              <a:spcAft>
                <a:spcPts val="500"/>
              </a:spcAft>
            </a:pPr>
            <a:r>
              <a:rPr lang="ro-RO" altLang="en-US" sz="1900" dirty="0">
                <a:solidFill>
                  <a:prstClr val="black"/>
                </a:solidFill>
                <a:latin typeface="Arial" panose="020B0604020202020204" pitchFamily="34" charset="0"/>
                <a:cs typeface="Arial" panose="020B0604020202020204" pitchFamily="34" charset="0"/>
              </a:rPr>
              <a:t>Peste </a:t>
            </a:r>
            <a:r>
              <a:rPr lang="ru-RU" altLang="en-US" sz="1900" dirty="0">
                <a:solidFill>
                  <a:prstClr val="black"/>
                </a:solidFill>
                <a:latin typeface="Arial" panose="020B0604020202020204" pitchFamily="34" charset="0"/>
                <a:cs typeface="Arial" panose="020B0604020202020204" pitchFamily="34" charset="0"/>
              </a:rPr>
              <a:t>200 </a:t>
            </a:r>
            <a:r>
              <a:rPr lang="ro-RO" altLang="en-US" sz="1900" dirty="0">
                <a:solidFill>
                  <a:prstClr val="black"/>
                </a:solidFill>
                <a:latin typeface="Arial" panose="020B0604020202020204" pitchFamily="34" charset="0"/>
                <a:cs typeface="Arial" panose="020B0604020202020204" pitchFamily="34" charset="0"/>
              </a:rPr>
              <a:t>de investigații sunt stocate zilnic prin intermediul sistemului dat</a:t>
            </a:r>
          </a:p>
          <a:p>
            <a:pPr marL="285750" indent="-285750" algn="l">
              <a:spcBef>
                <a:spcPct val="0"/>
              </a:spcBef>
              <a:spcAft>
                <a:spcPts val="500"/>
              </a:spcAft>
            </a:pPr>
            <a:r>
              <a:rPr lang="ro-RO" altLang="en-US" sz="1900" dirty="0">
                <a:solidFill>
                  <a:prstClr val="black"/>
                </a:solidFill>
                <a:latin typeface="Arial" panose="020B0604020202020204" pitchFamily="34" charset="0"/>
                <a:cs typeface="Arial" panose="020B0604020202020204" pitchFamily="34" charset="0"/>
              </a:rPr>
              <a:t>Peste 4</a:t>
            </a:r>
            <a:r>
              <a:rPr lang="ru-RU" altLang="en-US" sz="1900" dirty="0">
                <a:solidFill>
                  <a:prstClr val="black"/>
                </a:solidFill>
                <a:latin typeface="Arial" panose="020B0604020202020204" pitchFamily="34" charset="0"/>
                <a:cs typeface="Arial" panose="020B0604020202020204" pitchFamily="34" charset="0"/>
              </a:rPr>
              <a:t>00 </a:t>
            </a:r>
            <a:r>
              <a:rPr lang="ro-RO" altLang="en-US" sz="1900" dirty="0">
                <a:solidFill>
                  <a:prstClr val="black"/>
                </a:solidFill>
                <a:latin typeface="Arial" panose="020B0604020202020204" pitchFamily="34" charset="0"/>
                <a:cs typeface="Arial" panose="020B0604020202020204" pitchFamily="34" charset="0"/>
              </a:rPr>
              <a:t>de investigații zilnic sunt preconizate la finele anului curent după conectarea noului aparataj medical</a:t>
            </a:r>
            <a:endParaRPr lang="ru-RU" altLang="en-US" sz="1900" dirty="0">
              <a:solidFill>
                <a:prstClr val="black"/>
              </a:solidFill>
              <a:latin typeface="Arial" panose="020B0604020202020204" pitchFamily="34" charset="0"/>
              <a:cs typeface="Arial" panose="020B0604020202020204" pitchFamily="34" charset="0"/>
            </a:endParaRPr>
          </a:p>
          <a:p>
            <a:pPr marL="285750" indent="-285750" algn="l">
              <a:spcBef>
                <a:spcPct val="0"/>
              </a:spcBef>
              <a:spcAft>
                <a:spcPts val="500"/>
              </a:spcAft>
            </a:pPr>
            <a:r>
              <a:rPr lang="ro-RO" altLang="en-US" sz="1900" dirty="0">
                <a:solidFill>
                  <a:prstClr val="black"/>
                </a:solidFill>
                <a:latin typeface="Arial" panose="020B0604020202020204" pitchFamily="34" charset="0"/>
                <a:cs typeface="Arial" panose="020B0604020202020204" pitchFamily="34" charset="0"/>
              </a:rPr>
              <a:t>La moment </a:t>
            </a:r>
            <a:r>
              <a:rPr lang="ru-RU" altLang="en-US" sz="1900" dirty="0">
                <a:solidFill>
                  <a:prstClr val="black"/>
                </a:solidFill>
                <a:latin typeface="Arial" panose="020B0604020202020204" pitchFamily="34" charset="0"/>
                <a:cs typeface="Arial" panose="020B0604020202020204" pitchFamily="34" charset="0"/>
              </a:rPr>
              <a:t>16 </a:t>
            </a:r>
            <a:r>
              <a:rPr lang="ro-RO" altLang="en-US" sz="1900" dirty="0">
                <a:solidFill>
                  <a:prstClr val="black"/>
                </a:solidFill>
                <a:latin typeface="Arial" panose="020B0604020202020204" pitchFamily="34" charset="0"/>
                <a:cs typeface="Arial" panose="020B0604020202020204" pitchFamily="34" charset="0"/>
              </a:rPr>
              <a:t> medici imagiști au acces la investigații primite de la dispozitivele medicale digitale pentru analiza și documentarea rezultatelor investigării</a:t>
            </a:r>
          </a:p>
          <a:p>
            <a:pPr marL="285750" indent="-285750" algn="l">
              <a:spcBef>
                <a:spcPct val="0"/>
              </a:spcBef>
              <a:spcAft>
                <a:spcPts val="500"/>
              </a:spcAft>
            </a:pPr>
            <a:r>
              <a:rPr lang="ro-MD" altLang="en-US" sz="1900" dirty="0" smtClean="0">
                <a:solidFill>
                  <a:prstClr val="black"/>
                </a:solidFill>
                <a:latin typeface="Arial" panose="020B0604020202020204" pitchFamily="34" charset="0"/>
                <a:cs typeface="Arial" panose="020B0604020202020204" pitchFamily="34" charset="0"/>
              </a:rPr>
              <a:t>Circa</a:t>
            </a:r>
            <a:r>
              <a:rPr lang="ru-RU" altLang="en-US" sz="1900" dirty="0" smtClean="0">
                <a:solidFill>
                  <a:prstClr val="black"/>
                </a:solidFill>
                <a:latin typeface="Arial" panose="020B0604020202020204" pitchFamily="34" charset="0"/>
                <a:cs typeface="Arial" panose="020B0604020202020204" pitchFamily="34" charset="0"/>
              </a:rPr>
              <a:t> 500 </a:t>
            </a:r>
            <a:r>
              <a:rPr lang="ro-RO" altLang="en-US" sz="1900" dirty="0">
                <a:solidFill>
                  <a:prstClr val="black"/>
                </a:solidFill>
                <a:latin typeface="Arial" panose="020B0604020202020204" pitchFamily="34" charset="0"/>
                <a:cs typeface="Arial" panose="020B0604020202020204" pitchFamily="34" charset="0"/>
              </a:rPr>
              <a:t>medici din cadrul instituției au primit acces la investigațiile pacienților tratați în regim ON LINE nemijlocit la locul lor de muncă în dependență de nivelul de acces configurat pentru fiecare utilizator</a:t>
            </a:r>
            <a:endParaRPr lang="ru-RU" altLang="en-US" sz="1900" dirty="0">
              <a:solidFill>
                <a:prstClr val="black"/>
              </a:solidFill>
              <a:latin typeface="Arial" panose="020B0604020202020204" pitchFamily="34" charset="0"/>
              <a:cs typeface="Arial" panose="020B0604020202020204" pitchFamily="34" charset="0"/>
            </a:endParaRPr>
          </a:p>
          <a:p>
            <a:pPr marL="285750" indent="-285750" algn="l">
              <a:spcBef>
                <a:spcPct val="0"/>
              </a:spcBef>
              <a:spcAft>
                <a:spcPts val="500"/>
              </a:spcAft>
            </a:pPr>
            <a:r>
              <a:rPr lang="ru-RU" altLang="en-US" sz="1900" dirty="0">
                <a:solidFill>
                  <a:prstClr val="black"/>
                </a:solidFill>
                <a:latin typeface="Times New Roman" panose="02020603050405020304" pitchFamily="18" charset="0"/>
                <a:cs typeface="Arial" panose="020B0604020202020204" pitchFamily="34" charset="0"/>
              </a:rPr>
              <a:t>2 «</a:t>
            </a:r>
            <a:r>
              <a:rPr lang="en-US" altLang="en-US" sz="1900" dirty="0">
                <a:solidFill>
                  <a:prstClr val="black"/>
                </a:solidFill>
                <a:latin typeface="Arial" panose="020B0604020202020204" pitchFamily="34" charset="0"/>
                <a:cs typeface="Arial" panose="020B0604020202020204" pitchFamily="34" charset="0"/>
              </a:rPr>
              <a:t>DICOM Server</a:t>
            </a:r>
            <a:r>
              <a:rPr lang="ru-RU" altLang="en-US" sz="1900" dirty="0">
                <a:solidFill>
                  <a:prstClr val="black"/>
                </a:solidFill>
                <a:latin typeface="Arial" panose="020B0604020202020204" pitchFamily="34" charset="0"/>
                <a:cs typeface="Arial" panose="020B0604020202020204" pitchFamily="34" charset="0"/>
              </a:rPr>
              <a:t>»</a:t>
            </a:r>
            <a:r>
              <a:rPr lang="en-US" altLang="en-US" sz="1900" dirty="0">
                <a:solidFill>
                  <a:prstClr val="black"/>
                </a:solidFill>
                <a:latin typeface="Arial" panose="020B0604020202020204" pitchFamily="34" charset="0"/>
                <a:cs typeface="Arial" panose="020B0604020202020204" pitchFamily="34" charset="0"/>
              </a:rPr>
              <a:t> </a:t>
            </a:r>
            <a:r>
              <a:rPr lang="ro-RO" altLang="en-US" sz="1900" dirty="0">
                <a:solidFill>
                  <a:prstClr val="black"/>
                </a:solidFill>
                <a:latin typeface="Arial" panose="020B0604020202020204" pitchFamily="34" charset="0"/>
                <a:cs typeface="Arial" panose="020B0604020202020204" pitchFamily="34" charset="0"/>
              </a:rPr>
              <a:t>au fost instalate la moment, ceia ce acoperă necesitățile Beneficiarului  Sistemul poate fi </a:t>
            </a:r>
            <a:r>
              <a:rPr lang="ro-RO" altLang="en-US" sz="1900" dirty="0" err="1">
                <a:solidFill>
                  <a:prstClr val="black"/>
                </a:solidFill>
                <a:latin typeface="Arial" panose="020B0604020202020204" pitchFamily="34" charset="0"/>
                <a:cs typeface="Arial" panose="020B0604020202020204" pitchFamily="34" charset="0"/>
              </a:rPr>
              <a:t>tirajat</a:t>
            </a:r>
            <a:r>
              <a:rPr lang="ro-RO" altLang="en-US" sz="1900" dirty="0">
                <a:solidFill>
                  <a:prstClr val="black"/>
                </a:solidFill>
                <a:latin typeface="Arial" panose="020B0604020202020204" pitchFamily="34" charset="0"/>
                <a:cs typeface="Arial" panose="020B0604020202020204" pitchFamily="34" charset="0"/>
              </a:rPr>
              <a:t> și are posibilitate de conectare pentru un număr nelimitat de servere pentru acoperirea necesităților instituțiilor medicale</a:t>
            </a:r>
          </a:p>
          <a:p>
            <a:pPr marL="285750" indent="-285750" algn="l">
              <a:spcBef>
                <a:spcPct val="0"/>
              </a:spcBef>
              <a:spcAft>
                <a:spcPts val="500"/>
              </a:spcAft>
            </a:pPr>
            <a:r>
              <a:rPr lang="ro-RO" altLang="en-US" sz="1900" dirty="0" smtClean="0">
                <a:solidFill>
                  <a:prstClr val="black"/>
                </a:solidFill>
                <a:latin typeface="Arial" panose="020B0604020202020204" pitchFamily="34" charset="0"/>
                <a:cs typeface="Arial" panose="020B0604020202020204" pitchFamily="34" charset="0"/>
              </a:rPr>
              <a:t>Sistema </a:t>
            </a:r>
            <a:r>
              <a:rPr lang="ro-RO" altLang="en-US" sz="1900" dirty="0">
                <a:solidFill>
                  <a:prstClr val="black"/>
                </a:solidFill>
                <a:latin typeface="Arial" panose="020B0604020202020204" pitchFamily="34" charset="0"/>
                <a:cs typeface="Arial" panose="020B0604020202020204" pitchFamily="34" charset="0"/>
              </a:rPr>
              <a:t>permite de a urgenta considerabil accesul medicilor la investigații și rezultate și sporește calitatea acordării serviciilor medicale dând posibilitate medicilor </a:t>
            </a:r>
            <a:r>
              <a:rPr lang="ro-RO" altLang="en-US" sz="1900" dirty="0" err="1">
                <a:solidFill>
                  <a:prstClr val="black"/>
                </a:solidFill>
                <a:latin typeface="Arial" panose="020B0604020202020204" pitchFamily="34" charset="0"/>
                <a:cs typeface="Arial" panose="020B0604020202020204" pitchFamily="34" charset="0"/>
              </a:rPr>
              <a:t>cliniciști</a:t>
            </a:r>
            <a:r>
              <a:rPr lang="ro-RO" altLang="en-US" sz="1900" dirty="0">
                <a:solidFill>
                  <a:prstClr val="black"/>
                </a:solidFill>
                <a:latin typeface="Arial" panose="020B0604020202020204" pitchFamily="34" charset="0"/>
                <a:cs typeface="Arial" panose="020B0604020202020204" pitchFamily="34" charset="0"/>
              </a:rPr>
              <a:t> de a analiza personal investigațiile</a:t>
            </a:r>
            <a:endParaRPr lang="en-US" altLang="en-US" sz="1900" dirty="0">
              <a:solidFill>
                <a:prstClr val="black"/>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796232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0" y="1214783"/>
            <a:ext cx="9905999" cy="5643217"/>
          </a:xfrm>
          <a:ln>
            <a:solidFill>
              <a:schemeClr val="tx1"/>
            </a:solidFill>
            <a:miter lim="800000"/>
            <a:headEnd/>
            <a:tailEnd/>
          </a:ln>
        </p:spPr>
        <p:txBody>
          <a:bodyPr/>
          <a:lstStyle/>
          <a:p>
            <a:pPr algn="just" eaLnBrk="1" hangingPunct="1">
              <a:spcBef>
                <a:spcPts val="1800"/>
              </a:spcBef>
              <a:spcAft>
                <a:spcPts val="600"/>
              </a:spcAft>
              <a:defRPr/>
            </a:pPr>
            <a:r>
              <a:rPr lang="en-US" altLang="ru-RU" sz="3200" dirty="0" smtClean="0">
                <a:latin typeface="Calibri" pitchFamily="34" charset="0"/>
                <a:cs typeface="Times New Roman" pitchFamily="18" charset="0"/>
              </a:rPr>
              <a:t>A</a:t>
            </a:r>
            <a:r>
              <a:rPr lang="ro-RO" altLang="ru-RU" sz="3200" dirty="0" smtClean="0">
                <a:latin typeface="Calibri" pitchFamily="34" charset="0"/>
                <a:cs typeface="Times New Roman" pitchFamily="18" charset="0"/>
              </a:rPr>
              <a:t>u </a:t>
            </a:r>
            <a:r>
              <a:rPr lang="ro-RO" altLang="ru-RU" sz="3200" dirty="0">
                <a:latin typeface="Calibri" pitchFamily="34" charset="0"/>
                <a:cs typeface="Times New Roman" pitchFamily="18" charset="0"/>
              </a:rPr>
              <a:t>fost întreprinse negocieri cu potenţiali parteneri din instituţiile medicale private</a:t>
            </a:r>
            <a:r>
              <a:rPr lang="en-US" altLang="ru-RU" sz="3200" dirty="0">
                <a:latin typeface="Calibri" pitchFamily="34" charset="0"/>
                <a:cs typeface="Times New Roman" pitchFamily="18" charset="0"/>
              </a:rPr>
              <a:t> </a:t>
            </a:r>
            <a:r>
              <a:rPr lang="ro-RO" altLang="ru-RU" sz="3200" dirty="0">
                <a:latin typeface="Calibri" pitchFamily="34" charset="0"/>
                <a:cs typeface="Times New Roman" pitchFamily="18" charset="0"/>
              </a:rPr>
              <a:t>şi statale cu prezentarea conceptului sistemului  şi obiectivelor de realizare:</a:t>
            </a:r>
          </a:p>
          <a:p>
            <a:pPr algn="just" eaLnBrk="1" hangingPunct="1">
              <a:defRPr/>
            </a:pPr>
            <a:r>
              <a:rPr lang="ro-RO" sz="2000" dirty="0"/>
              <a:t>Clinica </a:t>
            </a:r>
            <a:r>
              <a:rPr lang="ru-RU" sz="2000" dirty="0" err="1"/>
              <a:t>Galaxia</a:t>
            </a:r>
            <a:r>
              <a:rPr lang="ru-RU" sz="2000" dirty="0"/>
              <a:t> </a:t>
            </a:r>
            <a:endParaRPr lang="ro-RO" sz="2000" dirty="0"/>
          </a:p>
          <a:p>
            <a:pPr algn="just" eaLnBrk="1" hangingPunct="1">
              <a:defRPr/>
            </a:pPr>
            <a:r>
              <a:rPr lang="ru-RU" sz="2000" dirty="0" err="1"/>
              <a:t>Centrul</a:t>
            </a:r>
            <a:r>
              <a:rPr lang="ru-RU" sz="2000" dirty="0"/>
              <a:t> </a:t>
            </a:r>
            <a:r>
              <a:rPr lang="ru-RU" sz="2000" dirty="0" err="1"/>
              <a:t>Germa</a:t>
            </a:r>
            <a:r>
              <a:rPr lang="ro-RO" sz="2000" dirty="0"/>
              <a:t>n</a:t>
            </a:r>
            <a:r>
              <a:rPr lang="ru-RU" sz="2000" dirty="0"/>
              <a:t> </a:t>
            </a:r>
            <a:r>
              <a:rPr lang="ru-RU" sz="2000" dirty="0" err="1"/>
              <a:t>de</a:t>
            </a:r>
            <a:r>
              <a:rPr lang="ru-RU" sz="2000" dirty="0"/>
              <a:t> </a:t>
            </a:r>
            <a:r>
              <a:rPr lang="ru-RU" sz="2000" dirty="0" err="1"/>
              <a:t>diagnostic</a:t>
            </a:r>
            <a:r>
              <a:rPr lang="ru-RU" sz="2000" dirty="0"/>
              <a:t> </a:t>
            </a:r>
            <a:endParaRPr lang="ro-RO" sz="2000" dirty="0"/>
          </a:p>
          <a:p>
            <a:pPr algn="just" eaLnBrk="1" hangingPunct="1">
              <a:defRPr/>
            </a:pPr>
            <a:r>
              <a:rPr lang="ru-RU" sz="2000" dirty="0" err="1"/>
              <a:t>Centrul</a:t>
            </a:r>
            <a:r>
              <a:rPr lang="ru-RU" sz="2000" dirty="0"/>
              <a:t> </a:t>
            </a:r>
            <a:r>
              <a:rPr lang="ru-RU" sz="2000" dirty="0" err="1"/>
              <a:t>Diagnostic</a:t>
            </a:r>
            <a:endParaRPr lang="ro-RO" sz="2000" dirty="0"/>
          </a:p>
          <a:p>
            <a:pPr algn="just" eaLnBrk="1" hangingPunct="1">
              <a:defRPr/>
            </a:pPr>
            <a:r>
              <a:rPr lang="ru-RU" sz="2000" dirty="0" err="1"/>
              <a:t>Spitalul</a:t>
            </a:r>
            <a:r>
              <a:rPr lang="ru-RU" sz="2000" dirty="0"/>
              <a:t> </a:t>
            </a:r>
            <a:r>
              <a:rPr lang="ru-RU" sz="2000" dirty="0" err="1"/>
              <a:t>Republican</a:t>
            </a:r>
            <a:endParaRPr lang="ro-RO" sz="2000" dirty="0"/>
          </a:p>
          <a:p>
            <a:pPr marL="0" indent="0" algn="just" eaLnBrk="1" hangingPunct="1">
              <a:buNone/>
              <a:defRPr/>
            </a:pPr>
            <a:endParaRPr lang="ro-RO" altLang="ru-RU" sz="2000" dirty="0">
              <a:latin typeface="Calibri" pitchFamily="34" charset="0"/>
              <a:cs typeface="Times New Roman" pitchFamily="18" charset="0"/>
            </a:endParaRPr>
          </a:p>
          <a:p>
            <a:pPr algn="just" eaLnBrk="1" hangingPunct="1">
              <a:defRPr/>
            </a:pPr>
            <a:r>
              <a:rPr lang="ro-RO" altLang="ru-RU" sz="3200" dirty="0">
                <a:latin typeface="Calibri" pitchFamily="34" charset="0"/>
                <a:cs typeface="Times New Roman" pitchFamily="18" charset="0"/>
              </a:rPr>
              <a:t>Sistemul a fost evaluat pozitiv şi colaborarea va continua pe parcursul finisării sistemului şi ajustării lui la necesităţile Beneficiarului. </a:t>
            </a:r>
            <a:r>
              <a:rPr lang="ro-RO" altLang="ru-RU" sz="2800" dirty="0">
                <a:latin typeface="Calibri" pitchFamily="34" charset="0"/>
                <a:cs typeface="Times New Roman" pitchFamily="18" charset="0"/>
              </a:rPr>
              <a:t> </a:t>
            </a:r>
          </a:p>
        </p:txBody>
      </p:sp>
      <p:sp>
        <p:nvSpPr>
          <p:cNvPr id="3" name="Rectangle 2"/>
          <p:cNvSpPr/>
          <p:nvPr/>
        </p:nvSpPr>
        <p:spPr>
          <a:xfrm>
            <a:off x="0" y="0"/>
            <a:ext cx="9906000" cy="1129553"/>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defTabSz="958850">
              <a:lnSpc>
                <a:spcPct val="75000"/>
              </a:lnSpc>
              <a:spcBef>
                <a:spcPct val="0"/>
              </a:spcBef>
            </a:pPr>
            <a:r>
              <a:rPr lang="ro-RO" altLang="ru-RU" sz="3200" dirty="0">
                <a:solidFill>
                  <a:schemeClr val="bg1"/>
                </a:solidFill>
                <a:latin typeface="Arial Unicode MS" pitchFamily="34" charset="-128"/>
                <a:ea typeface="Arial Unicode MS" pitchFamily="34" charset="-128"/>
                <a:cs typeface="Arial Unicode MS" pitchFamily="34" charset="-128"/>
              </a:rPr>
              <a:t>Atragerea investiţiilor suplimentar pentru </a:t>
            </a:r>
            <a:r>
              <a:rPr lang="ro-RO" altLang="ru-RU" sz="3200" dirty="0" smtClean="0">
                <a:solidFill>
                  <a:schemeClr val="bg1"/>
                </a:solidFill>
                <a:latin typeface="Arial Unicode MS" pitchFamily="34" charset="-128"/>
                <a:ea typeface="Arial Unicode MS" pitchFamily="34" charset="-128"/>
                <a:cs typeface="Arial Unicode MS" pitchFamily="34" charset="-128"/>
              </a:rPr>
              <a:t>dezvoltarea</a:t>
            </a:r>
            <a:endParaRPr lang="ro-RO" altLang="ru-RU" sz="3200" dirty="0">
              <a:solidFill>
                <a:schemeClr val="bg1"/>
              </a:solidFill>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950663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50607" y="1203343"/>
            <a:ext cx="9585064" cy="5472608"/>
          </a:xfrm>
          <a:ln>
            <a:noFill/>
            <a:miter lim="800000"/>
            <a:headEnd/>
            <a:tailEnd/>
          </a:ln>
        </p:spPr>
        <p:txBody>
          <a:bodyPr/>
          <a:lstStyle/>
          <a:p>
            <a:pPr algn="just" eaLnBrk="1" hangingPunct="1">
              <a:defRPr/>
            </a:pPr>
            <a:r>
              <a:rPr lang="en-US" altLang="ru-RU" sz="2800" dirty="0" smtClean="0">
                <a:latin typeface="Calibri" pitchFamily="34" charset="0"/>
                <a:cs typeface="Times New Roman" pitchFamily="18" charset="0"/>
              </a:rPr>
              <a:t>The DICOM Network as integrated application proposed for future development within H2020 </a:t>
            </a:r>
            <a:r>
              <a:rPr lang="en-US" altLang="ru-RU" sz="2800" dirty="0">
                <a:latin typeface="Calibri" pitchFamily="34" charset="0"/>
                <a:cs typeface="Times New Roman" pitchFamily="18" charset="0"/>
              </a:rPr>
              <a:t>VI-SEEM (VRE for regional Interdisciplinary communities) project</a:t>
            </a:r>
            <a:r>
              <a:rPr lang="en-US" altLang="ru-RU" sz="2800" dirty="0" smtClean="0">
                <a:latin typeface="Calibri" pitchFamily="34" charset="0"/>
                <a:cs typeface="Times New Roman" pitchFamily="18" charset="0"/>
              </a:rPr>
              <a:t>. Main areas of future development are:</a:t>
            </a:r>
          </a:p>
          <a:p>
            <a:pPr eaLnBrk="1" hangingPunct="1">
              <a:buFont typeface="Wingdings" panose="05000000000000000000" pitchFamily="2" charset="2"/>
              <a:buChar char="§"/>
              <a:defRPr/>
            </a:pPr>
            <a:r>
              <a:rPr lang="en-US" sz="2000" dirty="0"/>
              <a:t>Processing image sets from extended types of medical devices in common format;</a:t>
            </a:r>
          </a:p>
          <a:p>
            <a:pPr algn="just" eaLnBrk="1" hangingPunct="1">
              <a:buFont typeface="Wingdings" panose="05000000000000000000" pitchFamily="2" charset="2"/>
              <a:buChar char="§"/>
              <a:defRPr/>
            </a:pPr>
            <a:r>
              <a:rPr lang="en-US" sz="2000" dirty="0"/>
              <a:t>Store large amounts of data in safety distributed storage provided by regional cloud storage infrastructure; </a:t>
            </a:r>
          </a:p>
          <a:p>
            <a:pPr algn="just" eaLnBrk="1" hangingPunct="1">
              <a:buFont typeface="Wingdings" panose="05000000000000000000" pitchFamily="2" charset="2"/>
              <a:buChar char="§"/>
              <a:defRPr/>
            </a:pPr>
            <a:r>
              <a:rPr lang="en-US" sz="2000" dirty="0"/>
              <a:t>Effective management of stored medical research data;</a:t>
            </a:r>
          </a:p>
          <a:p>
            <a:pPr algn="just" eaLnBrk="1" hangingPunct="1">
              <a:buFont typeface="Wingdings" panose="05000000000000000000" pitchFamily="2" charset="2"/>
              <a:buChar char="§"/>
              <a:defRPr/>
            </a:pPr>
            <a:r>
              <a:rPr lang="en-US" sz="2000" dirty="0"/>
              <a:t>Participate in creation and use of regional distributed medical images data processing system;</a:t>
            </a:r>
          </a:p>
          <a:p>
            <a:pPr algn="just" eaLnBrk="1" hangingPunct="1">
              <a:buFont typeface="Wingdings" panose="05000000000000000000" pitchFamily="2" charset="2"/>
              <a:buChar char="§"/>
              <a:defRPr/>
            </a:pPr>
            <a:r>
              <a:rPr lang="en-US" sz="2000" dirty="0"/>
              <a:t>Realization of Instruments for providing strictly limited access to personal patient data.</a:t>
            </a:r>
          </a:p>
          <a:p>
            <a:pPr algn="just" eaLnBrk="1" hangingPunct="1">
              <a:defRPr/>
            </a:pPr>
            <a:r>
              <a:rPr lang="en-US" altLang="ru-RU" sz="2800" dirty="0" smtClean="0">
                <a:latin typeface="Calibri" pitchFamily="34" charset="0"/>
                <a:cs typeface="Times New Roman" pitchFamily="18" charset="0"/>
              </a:rPr>
              <a:t>Together with the project partners we are negotiating possible extension of the initial set of DICOM Network system components.</a:t>
            </a:r>
          </a:p>
          <a:p>
            <a:pPr marL="69850" indent="0" algn="just" eaLnBrk="1" hangingPunct="1">
              <a:buNone/>
              <a:defRPr/>
            </a:pPr>
            <a:endParaRPr lang="en-US" sz="1600" dirty="0"/>
          </a:p>
          <a:p>
            <a:pPr marL="69850" indent="0" algn="just" eaLnBrk="1" hangingPunct="1">
              <a:buNone/>
              <a:defRPr/>
            </a:pPr>
            <a:endParaRPr lang="ro-RO" sz="2000" dirty="0">
              <a:latin typeface="Calibri" pitchFamily="34" charset="0"/>
              <a:cs typeface="Times New Roman" pitchFamily="18" charset="0"/>
            </a:endParaRPr>
          </a:p>
          <a:p>
            <a:pPr marL="0" indent="0" algn="just" eaLnBrk="1" hangingPunct="1">
              <a:buNone/>
              <a:defRPr/>
            </a:pPr>
            <a:endParaRPr lang="ro-RO" altLang="ru-RU" sz="1800" dirty="0">
              <a:latin typeface="Calibri" pitchFamily="34" charset="0"/>
              <a:cs typeface="Times New Roman" pitchFamily="18" charset="0"/>
            </a:endParaRPr>
          </a:p>
        </p:txBody>
      </p:sp>
      <p:sp>
        <p:nvSpPr>
          <p:cNvPr id="3" name="Rectangle 2"/>
          <p:cNvSpPr/>
          <p:nvPr/>
        </p:nvSpPr>
        <p:spPr>
          <a:xfrm>
            <a:off x="0" y="1"/>
            <a:ext cx="8659906" cy="1118794"/>
          </a:xfrm>
          <a:prstGeom prst="rect">
            <a:avLst/>
          </a:prstGeo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defTabSz="958850">
              <a:lnSpc>
                <a:spcPct val="75000"/>
              </a:lnSpc>
              <a:spcBef>
                <a:spcPct val="0"/>
              </a:spcBef>
            </a:pPr>
            <a:r>
              <a:rPr lang="en-US" altLang="ru-RU" sz="3200" dirty="0">
                <a:solidFill>
                  <a:schemeClr val="bg1"/>
                </a:solidFill>
                <a:latin typeface="Arial Unicode MS" pitchFamily="34" charset="-128"/>
                <a:ea typeface="Arial Unicode MS" pitchFamily="34" charset="-128"/>
                <a:cs typeface="Arial Unicode MS" pitchFamily="34" charset="-128"/>
              </a:rPr>
              <a:t>System Development perspectives</a:t>
            </a:r>
            <a:endParaRPr lang="ro-RO" altLang="ru-RU" sz="3200" dirty="0">
              <a:solidFill>
                <a:schemeClr val="bg1"/>
              </a:solidFill>
              <a:latin typeface="Arial Unicode MS" pitchFamily="34" charset="-128"/>
              <a:ea typeface="Arial Unicode MS" pitchFamily="34" charset="-128"/>
              <a:cs typeface="Arial Unicode MS" pitchFamily="34" charset="-128"/>
            </a:endParaRP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695657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a:xfrm>
            <a:off x="373063" y="2401888"/>
            <a:ext cx="9178900" cy="862012"/>
          </a:xfrm>
          <a:noFill/>
          <a:ln>
            <a:noFill/>
          </a:ln>
        </p:spPr>
        <p:txBody>
          <a:bodyPr/>
          <a:lstStyle/>
          <a:p>
            <a:r>
              <a:rPr lang="en-US" dirty="0"/>
              <a:t>Joint AITT DICOM Network and Hirizon2020 VI-SEEM projects event</a:t>
            </a:r>
            <a:endParaRPr lang="en-GB" dirty="0">
              <a:effectLst/>
            </a:endParaRPr>
          </a:p>
        </p:txBody>
      </p:sp>
      <p:sp>
        <p:nvSpPr>
          <p:cNvPr id="9220" name="Rectangle 7"/>
          <p:cNvSpPr>
            <a:spLocks noGrp="1" noChangeArrowheads="1"/>
          </p:cNvSpPr>
          <p:nvPr>
            <p:ph type="ftr" sz="quarter" idx="10"/>
          </p:nvPr>
        </p:nvSpPr>
        <p:spPr/>
        <p:txBody>
          <a:bodyPr/>
          <a:lstStyle/>
          <a:p>
            <a:pPr defTabSz="958850"/>
            <a:r>
              <a:rPr lang="en-US" dirty="0" smtClean="0"/>
              <a:t>Joint AITT DICOM Network and Hirizon2020 VI-SEEM projects event</a:t>
            </a:r>
            <a:endParaRPr lang="el-G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3" y="3556000"/>
            <a:ext cx="6413500" cy="3022600"/>
          </a:xfrm>
          <a:prstGeom prst="rect">
            <a:avLst/>
          </a:prstGeom>
        </p:spPr>
      </p:pic>
    </p:spTree>
    <p:extLst>
      <p:ext uri="{BB962C8B-B14F-4D97-AF65-F5344CB8AC3E}">
        <p14:creationId xmlns:p14="http://schemas.microsoft.com/office/powerpoint/2010/main" val="661027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VI-SEEM</a:t>
            </a:r>
          </a:p>
        </p:txBody>
      </p:sp>
      <p:sp>
        <p:nvSpPr>
          <p:cNvPr id="3" name="Content Placeholder 2"/>
          <p:cNvSpPr>
            <a:spLocks noGrp="1"/>
          </p:cNvSpPr>
          <p:nvPr>
            <p:ph idx="1"/>
          </p:nvPr>
        </p:nvSpPr>
        <p:spPr/>
        <p:txBody>
          <a:bodyPr/>
          <a:lstStyle/>
          <a:p>
            <a:r>
              <a:rPr lang="en-US" b="1" dirty="0" smtClean="0"/>
              <a:t>Contract </a:t>
            </a:r>
            <a:r>
              <a:rPr lang="en-US" b="1" dirty="0"/>
              <a:t>n°: </a:t>
            </a:r>
            <a:r>
              <a:rPr lang="cs-CZ" b="1" dirty="0"/>
              <a:t>675121 </a:t>
            </a:r>
            <a:endParaRPr lang="cs-CZ" dirty="0"/>
          </a:p>
          <a:p>
            <a:r>
              <a:rPr lang="en-US" b="1" dirty="0" smtClean="0"/>
              <a:t>Start </a:t>
            </a:r>
            <a:r>
              <a:rPr lang="en-US" b="1" dirty="0"/>
              <a:t>date: </a:t>
            </a:r>
            <a:r>
              <a:rPr lang="en-US" dirty="0" smtClean="0"/>
              <a:t>01/10/2015</a:t>
            </a:r>
            <a:endParaRPr lang="en-US" b="1" dirty="0"/>
          </a:p>
          <a:p>
            <a:r>
              <a:rPr lang="en-US" b="1" dirty="0"/>
              <a:t>Duration: </a:t>
            </a:r>
            <a:r>
              <a:rPr lang="en-US" dirty="0" smtClean="0"/>
              <a:t>36months</a:t>
            </a:r>
            <a:endParaRPr lang="en-US" b="1" dirty="0"/>
          </a:p>
          <a:p>
            <a:r>
              <a:rPr lang="en-US" b="1" dirty="0"/>
              <a:t>Total budget:</a:t>
            </a:r>
            <a:r>
              <a:rPr lang="en-US" dirty="0"/>
              <a:t> </a:t>
            </a:r>
            <a:r>
              <a:rPr lang="en-US" b="1" dirty="0"/>
              <a:t>3 </a:t>
            </a:r>
            <a:r>
              <a:rPr lang="en-US" b="1" dirty="0" smtClean="0"/>
              <a:t>500 000 €</a:t>
            </a:r>
            <a:endParaRPr lang="en-US" b="1" dirty="0"/>
          </a:p>
          <a:p>
            <a:r>
              <a:rPr lang="en-US" b="1" dirty="0" smtClean="0"/>
              <a:t>Total </a:t>
            </a:r>
            <a:r>
              <a:rPr lang="en-US" b="1" dirty="0"/>
              <a:t>funded effort, PMs: </a:t>
            </a:r>
            <a:r>
              <a:rPr lang="en-US" dirty="0" smtClean="0"/>
              <a:t>715</a:t>
            </a:r>
            <a:endParaRPr lang="en-US" b="1" dirty="0"/>
          </a:p>
          <a:p>
            <a:r>
              <a:rPr lang="en-US" b="1" dirty="0"/>
              <a:t>Web site:  </a:t>
            </a:r>
            <a:r>
              <a:rPr lang="en-US" dirty="0" err="1" smtClean="0"/>
              <a:t>www.vi-seem.eu</a:t>
            </a:r>
            <a:endParaRPr lang="en-US" b="1" dirty="0"/>
          </a:p>
          <a:p>
            <a:pPr eaLnBrk="1" hangingPunct="1">
              <a:buClr>
                <a:schemeClr val="accent2">
                  <a:lumMod val="75000"/>
                  <a:lumOff val="25000"/>
                </a:schemeClr>
              </a:buClr>
              <a:defRPr/>
            </a:pPr>
            <a:endParaRPr lang="en-US" dirty="0" smtClean="0"/>
          </a:p>
        </p:txBody>
      </p:sp>
      <p:sp>
        <p:nvSpPr>
          <p:cNvPr id="5" name="Footer Placeholder 3"/>
          <p:cNvSpPr>
            <a:spLocks noGrp="1"/>
          </p:cNvSpPr>
          <p:nvPr>
            <p:ph type="ftr" sz="quarter" idx="10"/>
          </p:nvPr>
        </p:nvSpPr>
        <p:spPr>
          <a:xfrm>
            <a:off x="0" y="6586538"/>
            <a:ext cx="9906000" cy="293687"/>
          </a:xfrm>
        </p:spPr>
        <p:txBody>
          <a:bodyPr/>
          <a:lstStyle/>
          <a:p>
            <a:pPr>
              <a:defRPr/>
            </a:pPr>
            <a:r>
              <a:rPr lang="en-US" smtClean="0"/>
              <a:t>Joint AITT DICOM Network and Hirizon2020 VI-SEEM projects event</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1"/>
            <a:ext cx="8745967" cy="1118794"/>
          </a:xfrm>
        </p:spPr>
        <p:txBody>
          <a:bodyPr/>
          <a:lstStyle/>
          <a:p>
            <a:pPr eaLnBrk="1" hangingPunct="1"/>
            <a:r>
              <a:rPr lang="en-US" altLang="zh-CN" sz="3600" dirty="0">
                <a:ea typeface="宋体"/>
                <a:cs typeface="宋体"/>
              </a:rPr>
              <a:t>DICOM format</a:t>
            </a:r>
            <a:r>
              <a:rPr lang="ru-RU" altLang="zh-CN" dirty="0" smtClean="0"/>
              <a:t> </a:t>
            </a:r>
            <a:endParaRPr lang="ru-RU" dirty="0" smtClean="0"/>
          </a:p>
        </p:txBody>
      </p:sp>
      <p:sp>
        <p:nvSpPr>
          <p:cNvPr id="15363" name="Rectangle 3"/>
          <p:cNvSpPr>
            <a:spLocks noGrp="1"/>
          </p:cNvSpPr>
          <p:nvPr>
            <p:ph type="body" idx="1"/>
          </p:nvPr>
        </p:nvSpPr>
        <p:spPr>
          <a:xfrm>
            <a:off x="0" y="1118795"/>
            <a:ext cx="9906000" cy="5550947"/>
          </a:xfrm>
        </p:spPr>
        <p:txBody>
          <a:bodyPr/>
          <a:lstStyle/>
          <a:p>
            <a:pPr marL="216000" eaLnBrk="1" hangingPunct="1"/>
            <a:r>
              <a:rPr lang="en-US" dirty="0"/>
              <a:t>DICOM (Digital Imaging and Communications in Medicine) is a standard for handling, storing, printing, and transmitting information in medical imaging. It includes a file format definition and a network communications protocol. </a:t>
            </a:r>
          </a:p>
          <a:p>
            <a:pPr marL="216000" eaLnBrk="1" hangingPunct="1"/>
            <a:r>
              <a:rPr lang="en-US" dirty="0"/>
              <a:t>The communication protocol is an application protocol that uses TCP/IP to communicate between systems. DICOM files can be exchanged between two entities that are capable of receiving image and patient data in DICOM format. </a:t>
            </a:r>
          </a:p>
          <a:p>
            <a:pPr marL="216000" eaLnBrk="1" hangingPunct="1"/>
            <a:r>
              <a:rPr lang="en-US" dirty="0"/>
              <a:t>DICOM enables the integration of scanners, servers, workstations, printers, and network hardware from multiple manufacturers into a picture archiving and communication system (PACS).</a:t>
            </a:r>
          </a:p>
          <a:p>
            <a:pPr marL="216000" eaLnBrk="1" hangingPunct="1"/>
            <a:r>
              <a:rPr lang="en-US" dirty="0"/>
              <a:t>The National Electrical Manufacturers Association (NEMA) holds the copyright to this standard. It was developed by the DICOM Standards Committee, whose members are also partly members of NEMA.</a:t>
            </a:r>
            <a:r>
              <a:rPr lang="ru-RU" dirty="0"/>
              <a:t> </a:t>
            </a:r>
            <a:r>
              <a:rPr lang="en-US" dirty="0"/>
              <a:t>DICOM is known as NEMA standard PS3, and as ISO standard 12052:2006 "Health informatics -- Digital imaging and communication in medicine including workflow and data management".</a:t>
            </a:r>
          </a:p>
          <a:p>
            <a:pPr eaLnBrk="1" hangingPunct="1"/>
            <a:endParaRPr lang="ru-RU" sz="20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4653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322608447"/>
              </p:ext>
            </p:extLst>
          </p:nvPr>
        </p:nvGraphicFramePr>
        <p:xfrm>
          <a:off x="126169" y="1228723"/>
          <a:ext cx="9596043" cy="5352272"/>
        </p:xfrm>
        <a:graphic>
          <a:graphicData uri="http://schemas.openxmlformats.org/drawingml/2006/table">
            <a:tbl>
              <a:tblPr>
                <a:tableStyleId>{5C22544A-7EE6-4342-B048-85BDC9FD1C3A}</a:tableStyleId>
              </a:tblPr>
              <a:tblGrid>
                <a:gridCol w="1683075"/>
                <a:gridCol w="4352365"/>
                <a:gridCol w="1846824"/>
                <a:gridCol w="1713779"/>
              </a:tblGrid>
              <a:tr h="406812">
                <a:tc>
                  <a:txBody>
                    <a:bodyPr/>
                    <a:lstStyle/>
                    <a:p>
                      <a:pPr algn="ctr">
                        <a:spcAft>
                          <a:spcPts val="0"/>
                        </a:spcAft>
                      </a:pPr>
                      <a:r>
                        <a:rPr lang="en-GB" sz="1200" b="1" dirty="0">
                          <a:effectLst/>
                        </a:rPr>
                        <a:t>Participant no.</a:t>
                      </a:r>
                      <a:endParaRPr lang="el-GR" sz="1400" b="1" dirty="0">
                        <a:effectLst/>
                        <a:latin typeface="Times New Roman"/>
                        <a:ea typeface="Times New Roman"/>
                      </a:endParaRPr>
                    </a:p>
                  </a:txBody>
                  <a:tcPr marL="59213" marR="59213" marT="0" marB="0"/>
                </a:tc>
                <a:tc>
                  <a:txBody>
                    <a:bodyPr/>
                    <a:lstStyle/>
                    <a:p>
                      <a:pPr>
                        <a:spcAft>
                          <a:spcPts val="0"/>
                        </a:spcAft>
                      </a:pPr>
                      <a:r>
                        <a:rPr lang="en-GB" sz="1200" b="1" dirty="0">
                          <a:effectLst/>
                        </a:rPr>
                        <a:t>Participant organisation name</a:t>
                      </a:r>
                      <a:endParaRPr lang="el-GR" sz="1400" b="1" dirty="0">
                        <a:effectLst/>
                        <a:latin typeface="Times New Roman"/>
                        <a:ea typeface="Times New Roman"/>
                      </a:endParaRPr>
                    </a:p>
                  </a:txBody>
                  <a:tcPr marL="59213" marR="59213" marT="0" marB="0"/>
                </a:tc>
                <a:tc>
                  <a:txBody>
                    <a:bodyPr/>
                    <a:lstStyle/>
                    <a:p>
                      <a:pPr>
                        <a:spcAft>
                          <a:spcPts val="0"/>
                        </a:spcAft>
                      </a:pPr>
                      <a:r>
                        <a:rPr lang="en-GB" sz="1200" b="1">
                          <a:effectLst/>
                        </a:rPr>
                        <a:t>Part. short name</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Country</a:t>
                      </a:r>
                      <a:endParaRPr lang="el-GR" sz="1400" b="1">
                        <a:effectLst/>
                        <a:latin typeface="Times New Roman"/>
                        <a:ea typeface="Times New Roman"/>
                      </a:endParaRPr>
                    </a:p>
                  </a:txBody>
                  <a:tcPr marL="59213" marR="59213" marT="0" marB="0"/>
                </a:tc>
              </a:tr>
              <a:tr h="287933">
                <a:tc>
                  <a:txBody>
                    <a:bodyPr/>
                    <a:lstStyle/>
                    <a:p>
                      <a:pPr algn="ctr">
                        <a:spcAft>
                          <a:spcPts val="0"/>
                        </a:spcAft>
                      </a:pPr>
                      <a:r>
                        <a:rPr lang="en-GB" sz="1200" b="1" dirty="0">
                          <a:effectLst/>
                        </a:rPr>
                        <a:t>1 (</a:t>
                      </a:r>
                      <a:r>
                        <a:rPr lang="en-GB" sz="1200" b="1" dirty="0" err="1" smtClean="0">
                          <a:effectLst/>
                        </a:rPr>
                        <a:t>Coord</a:t>
                      </a:r>
                      <a:r>
                        <a:rPr lang="en-GB" sz="1200" b="1" dirty="0" smtClean="0">
                          <a:effectLst/>
                        </a:rPr>
                        <a:t>)</a:t>
                      </a:r>
                      <a:endParaRPr lang="el-GR" sz="1400" b="1" dirty="0">
                        <a:effectLst/>
                        <a:latin typeface="Times New Roman"/>
                        <a:ea typeface="Times New Roman"/>
                      </a:endParaRPr>
                    </a:p>
                  </a:txBody>
                  <a:tcPr marL="59213" marR="59213" marT="0" marB="0"/>
                </a:tc>
                <a:tc>
                  <a:txBody>
                    <a:bodyPr/>
                    <a:lstStyle/>
                    <a:p>
                      <a:pPr>
                        <a:spcAft>
                          <a:spcPts val="0"/>
                        </a:spcAft>
                      </a:pPr>
                      <a:r>
                        <a:rPr lang="en-GB" sz="1200" b="1">
                          <a:effectLst/>
                        </a:rPr>
                        <a:t>GREEK RESEARCH AND TECHNOLOGY NETWORK S.A.</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GRNET</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Greece</a:t>
                      </a:r>
                      <a:endParaRPr lang="el-GR" sz="1400" b="1">
                        <a:effectLst/>
                        <a:latin typeface="Times New Roman"/>
                        <a:ea typeface="Times New Roman"/>
                      </a:endParaRPr>
                    </a:p>
                  </a:txBody>
                  <a:tcPr marL="59213" marR="59213" marT="0" marB="0"/>
                </a:tc>
              </a:tr>
              <a:tr h="152701">
                <a:tc>
                  <a:txBody>
                    <a:bodyPr/>
                    <a:lstStyle/>
                    <a:p>
                      <a:pPr algn="ctr">
                        <a:spcAft>
                          <a:spcPts val="0"/>
                        </a:spcAft>
                      </a:pPr>
                      <a:r>
                        <a:rPr lang="en-GB" sz="1200" b="1">
                          <a:effectLst/>
                        </a:rPr>
                        <a:t>2</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THE CYPRUS INSTITUTE</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CyI</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Cyprus</a:t>
                      </a:r>
                      <a:endParaRPr lang="el-GR" sz="1400" b="1">
                        <a:effectLst/>
                        <a:latin typeface="Times New Roman"/>
                        <a:ea typeface="Times New Roman"/>
                      </a:endParaRPr>
                    </a:p>
                  </a:txBody>
                  <a:tcPr marL="59213" marR="59213" marT="0" marB="0"/>
                </a:tc>
              </a:tr>
              <a:tr h="431899">
                <a:tc>
                  <a:txBody>
                    <a:bodyPr/>
                    <a:lstStyle/>
                    <a:p>
                      <a:pPr algn="ctr">
                        <a:spcAft>
                          <a:spcPts val="0"/>
                        </a:spcAft>
                      </a:pPr>
                      <a:r>
                        <a:rPr lang="en-GB" sz="1200" b="1">
                          <a:effectLst/>
                        </a:rPr>
                        <a:t>3</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INSTITUTE OF INFORMATION AND COMMUNICATION TECHNOLOGIES – BULGARIAN ACADEMY OF SCIENCES</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IICT-BAS</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Bulgaria</a:t>
                      </a:r>
                      <a:endParaRPr lang="el-GR" sz="1400" b="1">
                        <a:effectLst/>
                        <a:latin typeface="Times New Roman"/>
                        <a:ea typeface="Times New Roman"/>
                      </a:endParaRPr>
                    </a:p>
                  </a:txBody>
                  <a:tcPr marL="59213" marR="59213" marT="0" marB="0"/>
                </a:tc>
              </a:tr>
              <a:tr h="152701">
                <a:tc>
                  <a:txBody>
                    <a:bodyPr/>
                    <a:lstStyle/>
                    <a:p>
                      <a:pPr algn="ctr">
                        <a:spcAft>
                          <a:spcPts val="0"/>
                        </a:spcAft>
                      </a:pPr>
                      <a:r>
                        <a:rPr lang="en-GB" sz="1200" b="1">
                          <a:effectLst/>
                        </a:rPr>
                        <a:t>4</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INSTITUT ZA FIZIKU</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IPB</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Serbia</a:t>
                      </a:r>
                      <a:endParaRPr lang="el-GR" sz="1400" b="1">
                        <a:effectLst/>
                        <a:latin typeface="Times New Roman"/>
                        <a:ea typeface="Times New Roman"/>
                      </a:endParaRPr>
                    </a:p>
                  </a:txBody>
                  <a:tcPr marL="59213" marR="59213" marT="0" marB="0"/>
                </a:tc>
              </a:tr>
              <a:tr h="287933">
                <a:tc>
                  <a:txBody>
                    <a:bodyPr/>
                    <a:lstStyle/>
                    <a:p>
                      <a:pPr algn="ctr">
                        <a:spcAft>
                          <a:spcPts val="0"/>
                        </a:spcAft>
                      </a:pPr>
                      <a:r>
                        <a:rPr lang="en-GB" sz="1200" b="1">
                          <a:effectLst/>
                        </a:rPr>
                        <a:t>5</a:t>
                      </a:r>
                      <a:endParaRPr lang="el-GR" sz="1400" b="1">
                        <a:effectLst/>
                        <a:latin typeface="Times New Roman"/>
                        <a:ea typeface="Times New Roman"/>
                      </a:endParaRPr>
                    </a:p>
                  </a:txBody>
                  <a:tcPr marL="59213" marR="59213" marT="0" marB="0"/>
                </a:tc>
                <a:tc>
                  <a:txBody>
                    <a:bodyPr/>
                    <a:lstStyle/>
                    <a:p>
                      <a:pPr>
                        <a:spcAft>
                          <a:spcPts val="0"/>
                        </a:spcAft>
                      </a:pPr>
                      <a:r>
                        <a:rPr lang="en-GB" sz="1200" b="1" dirty="0">
                          <a:effectLst/>
                        </a:rPr>
                        <a:t>NEMZETI INFORMACIOS INFRASTRUKTURA FEJLESZTESI IRODA</a:t>
                      </a:r>
                      <a:endParaRPr lang="el-GR" sz="1400" b="1" dirty="0">
                        <a:effectLst/>
                        <a:latin typeface="Times New Roman"/>
                        <a:ea typeface="Times New Roman"/>
                      </a:endParaRPr>
                    </a:p>
                  </a:txBody>
                  <a:tcPr marL="59213" marR="59213" marT="0" marB="0"/>
                </a:tc>
                <a:tc>
                  <a:txBody>
                    <a:bodyPr/>
                    <a:lstStyle/>
                    <a:p>
                      <a:pPr>
                        <a:spcAft>
                          <a:spcPts val="0"/>
                        </a:spcAft>
                      </a:pPr>
                      <a:r>
                        <a:rPr lang="en-GB" sz="1200" b="1">
                          <a:effectLst/>
                        </a:rPr>
                        <a:t>NIIF</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Hungary</a:t>
                      </a:r>
                      <a:endParaRPr lang="el-GR" sz="1400" b="1">
                        <a:effectLst/>
                        <a:latin typeface="Times New Roman"/>
                        <a:ea typeface="Times New Roman"/>
                      </a:endParaRPr>
                    </a:p>
                  </a:txBody>
                  <a:tcPr marL="59213" marR="59213" marT="0" marB="0"/>
                </a:tc>
              </a:tr>
              <a:tr h="152701">
                <a:tc>
                  <a:txBody>
                    <a:bodyPr/>
                    <a:lstStyle/>
                    <a:p>
                      <a:pPr algn="ctr">
                        <a:spcAft>
                          <a:spcPts val="0"/>
                        </a:spcAft>
                      </a:pPr>
                      <a:r>
                        <a:rPr lang="en-GB" sz="1200" b="1">
                          <a:effectLst/>
                        </a:rPr>
                        <a:t>6</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UNIVERSITATEA DE VEST DIN TIMISOARA</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UVT</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Romania</a:t>
                      </a:r>
                      <a:endParaRPr lang="el-GR" sz="1400" b="1">
                        <a:effectLst/>
                        <a:latin typeface="Times New Roman"/>
                        <a:ea typeface="Times New Roman"/>
                      </a:endParaRPr>
                    </a:p>
                  </a:txBody>
                  <a:tcPr marL="59213" marR="59213" marT="0" marB="0"/>
                </a:tc>
              </a:tr>
              <a:tr h="152701">
                <a:tc>
                  <a:txBody>
                    <a:bodyPr/>
                    <a:lstStyle/>
                    <a:p>
                      <a:pPr algn="ctr">
                        <a:spcAft>
                          <a:spcPts val="0"/>
                        </a:spcAft>
                      </a:pPr>
                      <a:r>
                        <a:rPr lang="en-GB" sz="1200" b="1">
                          <a:effectLst/>
                        </a:rPr>
                        <a:t>7</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UNIVERSITETI POLITEKNIK I TIRANES</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UPT</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Albania</a:t>
                      </a:r>
                      <a:endParaRPr lang="el-GR" sz="1400" b="1">
                        <a:effectLst/>
                        <a:latin typeface="Times New Roman"/>
                        <a:ea typeface="Times New Roman"/>
                      </a:endParaRPr>
                    </a:p>
                  </a:txBody>
                  <a:tcPr marL="59213" marR="59213" marT="0" marB="0" anchor="ctr"/>
                </a:tc>
              </a:tr>
              <a:tr h="287933">
                <a:tc>
                  <a:txBody>
                    <a:bodyPr/>
                    <a:lstStyle/>
                    <a:p>
                      <a:pPr algn="ctr">
                        <a:spcAft>
                          <a:spcPts val="0"/>
                        </a:spcAft>
                      </a:pPr>
                      <a:r>
                        <a:rPr lang="en-GB" sz="1200" b="1">
                          <a:effectLst/>
                        </a:rPr>
                        <a:t>8</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UNIVERZITET U BANJOJ LUCI </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UNI BL</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Bosnia and Herzegovina</a:t>
                      </a:r>
                      <a:endParaRPr lang="el-GR" sz="1400" b="1">
                        <a:effectLst/>
                        <a:latin typeface="Times New Roman"/>
                        <a:ea typeface="Times New Roman"/>
                      </a:endParaRPr>
                    </a:p>
                  </a:txBody>
                  <a:tcPr marL="59213" marR="59213" marT="0" marB="0" anchor="ctr"/>
                </a:tc>
              </a:tr>
              <a:tr h="287933">
                <a:tc>
                  <a:txBody>
                    <a:bodyPr/>
                    <a:lstStyle/>
                    <a:p>
                      <a:pPr algn="ctr">
                        <a:spcAft>
                          <a:spcPts val="0"/>
                        </a:spcAft>
                      </a:pPr>
                      <a:r>
                        <a:rPr lang="en-GB" sz="1200" b="1">
                          <a:effectLst/>
                        </a:rPr>
                        <a:t>9</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SS CYRIL AND METHODIUS UNIVERSITY OF SKOPJE</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UKIM</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FYR of Macedonia</a:t>
                      </a:r>
                      <a:endParaRPr lang="el-GR" sz="1400" b="1">
                        <a:effectLst/>
                        <a:latin typeface="Times New Roman"/>
                        <a:ea typeface="Times New Roman"/>
                      </a:endParaRPr>
                    </a:p>
                  </a:txBody>
                  <a:tcPr marL="59213" marR="59213" marT="0" marB="0" anchor="ctr"/>
                </a:tc>
              </a:tr>
              <a:tr h="287933">
                <a:tc>
                  <a:txBody>
                    <a:bodyPr/>
                    <a:lstStyle/>
                    <a:p>
                      <a:pPr algn="ctr">
                        <a:spcAft>
                          <a:spcPts val="0"/>
                        </a:spcAft>
                      </a:pPr>
                      <a:r>
                        <a:rPr lang="en-GB" sz="1200" b="1">
                          <a:effectLst/>
                        </a:rPr>
                        <a:t>10</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JAVNA USTANOVA UNIVERZITET CRNE GORE PODGORICA</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UOM</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Montenegro</a:t>
                      </a:r>
                      <a:endParaRPr lang="el-GR" sz="1400" b="1">
                        <a:effectLst/>
                        <a:latin typeface="Times New Roman"/>
                        <a:ea typeface="Times New Roman"/>
                      </a:endParaRPr>
                    </a:p>
                  </a:txBody>
                  <a:tcPr marL="59213" marR="59213" marT="0" marB="0" anchor="ctr"/>
                </a:tc>
              </a:tr>
              <a:tr h="431899">
                <a:tc>
                  <a:txBody>
                    <a:bodyPr/>
                    <a:lstStyle/>
                    <a:p>
                      <a:pPr algn="ctr">
                        <a:spcAft>
                          <a:spcPts val="0"/>
                        </a:spcAft>
                      </a:pPr>
                      <a:r>
                        <a:rPr lang="en-GB" sz="1200" b="1">
                          <a:effectLst/>
                        </a:rPr>
                        <a:t>11</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RESEARCH AND EDUCATIONAL NETWORKING ASSOCIATION OF MOLDOVA</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RENAM</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Moldova</a:t>
                      </a:r>
                      <a:endParaRPr lang="el-GR" sz="1400" b="1">
                        <a:effectLst/>
                        <a:latin typeface="Times New Roman"/>
                        <a:ea typeface="Times New Roman"/>
                      </a:endParaRPr>
                    </a:p>
                  </a:txBody>
                  <a:tcPr marL="59213" marR="59213" marT="0" marB="0" anchor="ctr"/>
                </a:tc>
              </a:tr>
              <a:tr h="575866">
                <a:tc>
                  <a:txBody>
                    <a:bodyPr/>
                    <a:lstStyle/>
                    <a:p>
                      <a:pPr algn="ctr">
                        <a:spcAft>
                          <a:spcPts val="0"/>
                        </a:spcAft>
                      </a:pPr>
                      <a:r>
                        <a:rPr lang="en-GB" sz="1200" b="1">
                          <a:effectLst/>
                        </a:rPr>
                        <a:t>12</a:t>
                      </a:r>
                      <a:endParaRPr lang="el-GR" sz="1400" b="1">
                        <a:effectLst/>
                        <a:latin typeface="Times New Roman"/>
                        <a:ea typeface="Times New Roman"/>
                      </a:endParaRPr>
                    </a:p>
                  </a:txBody>
                  <a:tcPr marL="59213" marR="59213" marT="0" marB="0"/>
                </a:tc>
                <a:tc>
                  <a:txBody>
                    <a:bodyPr/>
                    <a:lstStyle/>
                    <a:p>
                      <a:pPr>
                        <a:spcAft>
                          <a:spcPts val="0"/>
                        </a:spcAft>
                      </a:pPr>
                      <a:r>
                        <a:rPr lang="en-GB" sz="1200" b="1" dirty="0">
                          <a:effectLst/>
                        </a:rPr>
                        <a:t>INSTITUTE FOR INFORMATICS AND AUTOMATION PROBLEMS OF THE NATIONAL ACADEMY OF SCIENCES OF THE REPUBLIC OF ARMENIA</a:t>
                      </a:r>
                      <a:endParaRPr lang="el-GR" sz="1400" b="1" dirty="0">
                        <a:effectLst/>
                        <a:latin typeface="Times New Roman"/>
                        <a:ea typeface="Times New Roman"/>
                      </a:endParaRPr>
                    </a:p>
                  </a:txBody>
                  <a:tcPr marL="59213" marR="59213" marT="0" marB="0" anchor="ctr"/>
                </a:tc>
                <a:tc>
                  <a:txBody>
                    <a:bodyPr/>
                    <a:lstStyle/>
                    <a:p>
                      <a:pPr>
                        <a:spcAft>
                          <a:spcPts val="0"/>
                        </a:spcAft>
                      </a:pPr>
                      <a:r>
                        <a:rPr lang="en-GB" sz="1200" b="1">
                          <a:effectLst/>
                        </a:rPr>
                        <a:t>IIAP-NAS-RA</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Armenia</a:t>
                      </a:r>
                      <a:endParaRPr lang="el-GR" sz="1400" b="1">
                        <a:effectLst/>
                        <a:latin typeface="Times New Roman"/>
                        <a:ea typeface="Times New Roman"/>
                      </a:endParaRPr>
                    </a:p>
                  </a:txBody>
                  <a:tcPr marL="59213" marR="59213" marT="0" marB="0" anchor="ctr"/>
                </a:tc>
              </a:tr>
              <a:tr h="431899">
                <a:tc>
                  <a:txBody>
                    <a:bodyPr/>
                    <a:lstStyle/>
                    <a:p>
                      <a:pPr algn="ctr">
                        <a:spcAft>
                          <a:spcPts val="0"/>
                        </a:spcAft>
                      </a:pPr>
                      <a:r>
                        <a:rPr lang="en-GB" sz="1200" b="1">
                          <a:effectLst/>
                        </a:rPr>
                        <a:t>13</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GEORGIAN RESEARCH AND EDUCATIONAL NETWORKING ASSOCIATION</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GRENA</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Georgia</a:t>
                      </a:r>
                      <a:endParaRPr lang="el-GR" sz="1400" b="1">
                        <a:effectLst/>
                        <a:latin typeface="Times New Roman"/>
                        <a:ea typeface="Times New Roman"/>
                      </a:endParaRPr>
                    </a:p>
                  </a:txBody>
                  <a:tcPr marL="59213" marR="59213" marT="0" marB="0" anchor="ctr"/>
                </a:tc>
              </a:tr>
              <a:tr h="152701">
                <a:tc>
                  <a:txBody>
                    <a:bodyPr/>
                    <a:lstStyle/>
                    <a:p>
                      <a:pPr algn="ctr">
                        <a:spcAft>
                          <a:spcPts val="0"/>
                        </a:spcAft>
                      </a:pPr>
                      <a:r>
                        <a:rPr lang="en-GB" sz="1200" b="1">
                          <a:effectLst/>
                        </a:rPr>
                        <a:t>14</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BIBLIOTHECA ALEXANDRINA </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BA</a:t>
                      </a:r>
                      <a:endParaRPr lang="el-GR" sz="1400" b="1">
                        <a:effectLst/>
                        <a:latin typeface="Times New Roman"/>
                        <a:ea typeface="Times New Roman"/>
                      </a:endParaRPr>
                    </a:p>
                  </a:txBody>
                  <a:tcPr marL="59213" marR="59213" marT="0" marB="0" anchor="ctr"/>
                </a:tc>
                <a:tc>
                  <a:txBody>
                    <a:bodyPr/>
                    <a:lstStyle/>
                    <a:p>
                      <a:pPr>
                        <a:spcAft>
                          <a:spcPts val="0"/>
                        </a:spcAft>
                      </a:pPr>
                      <a:r>
                        <a:rPr lang="en-GB" sz="1200" b="1">
                          <a:effectLst/>
                        </a:rPr>
                        <a:t>Egypt</a:t>
                      </a:r>
                      <a:endParaRPr lang="el-GR" sz="1400" b="1">
                        <a:effectLst/>
                        <a:latin typeface="Times New Roman"/>
                        <a:ea typeface="Times New Roman"/>
                      </a:endParaRPr>
                    </a:p>
                  </a:txBody>
                  <a:tcPr marL="59213" marR="59213" marT="0" marB="0" anchor="ctr"/>
                </a:tc>
              </a:tr>
              <a:tr h="287933">
                <a:tc>
                  <a:txBody>
                    <a:bodyPr/>
                    <a:lstStyle/>
                    <a:p>
                      <a:pPr algn="ctr">
                        <a:spcAft>
                          <a:spcPts val="0"/>
                        </a:spcAft>
                      </a:pPr>
                      <a:r>
                        <a:rPr lang="en-GB" sz="1200" b="1">
                          <a:effectLst/>
                        </a:rPr>
                        <a:t>15</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INTER UNIVERSITY COMPUTATION CENTER </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IUCC</a:t>
                      </a:r>
                      <a:endParaRPr lang="el-GR" sz="1400" b="1">
                        <a:effectLst/>
                        <a:latin typeface="Times New Roman"/>
                        <a:ea typeface="Times New Roman"/>
                      </a:endParaRPr>
                    </a:p>
                  </a:txBody>
                  <a:tcPr marL="59213" marR="59213" marT="0" marB="0"/>
                </a:tc>
                <a:tc>
                  <a:txBody>
                    <a:bodyPr/>
                    <a:lstStyle/>
                    <a:p>
                      <a:pPr>
                        <a:spcAft>
                          <a:spcPts val="0"/>
                        </a:spcAft>
                      </a:pPr>
                      <a:r>
                        <a:rPr lang="en-GB" sz="1200" b="1">
                          <a:effectLst/>
                        </a:rPr>
                        <a:t>Israel </a:t>
                      </a:r>
                      <a:endParaRPr lang="el-GR" sz="1400" b="1">
                        <a:effectLst/>
                        <a:latin typeface="Times New Roman"/>
                        <a:ea typeface="Times New Roman"/>
                      </a:endParaRPr>
                    </a:p>
                  </a:txBody>
                  <a:tcPr marL="59213" marR="59213" marT="0" marB="0"/>
                </a:tc>
              </a:tr>
              <a:tr h="431899">
                <a:tc>
                  <a:txBody>
                    <a:bodyPr/>
                    <a:lstStyle/>
                    <a:p>
                      <a:pPr algn="ctr">
                        <a:spcAft>
                          <a:spcPts val="0"/>
                        </a:spcAft>
                      </a:pPr>
                      <a:r>
                        <a:rPr lang="en-GB" sz="1200" b="1">
                          <a:effectLst/>
                        </a:rPr>
                        <a:t>16</a:t>
                      </a:r>
                      <a:endParaRPr lang="el-GR" sz="1400" b="1">
                        <a:effectLst/>
                        <a:latin typeface="Times New Roman"/>
                        <a:ea typeface="Times New Roman"/>
                      </a:endParaRPr>
                    </a:p>
                  </a:txBody>
                  <a:tcPr marL="59213" marR="59213" marT="0" marB="0"/>
                </a:tc>
                <a:tc>
                  <a:txBody>
                    <a:bodyPr/>
                    <a:lstStyle/>
                    <a:p>
                      <a:pPr>
                        <a:spcAft>
                          <a:spcPts val="0"/>
                        </a:spcAft>
                      </a:pPr>
                      <a:r>
                        <a:rPr lang="en-GB" sz="1200" b="1" dirty="0">
                          <a:effectLst/>
                        </a:rPr>
                        <a:t>SYNCHROTRON-LIGHT FOR EXPERIMENTAL SCIENCE AND APPLICATION IN THE MIDDLE EAST</a:t>
                      </a:r>
                      <a:endParaRPr lang="el-GR" sz="1400" b="1" dirty="0">
                        <a:effectLst/>
                        <a:latin typeface="Times New Roman"/>
                        <a:ea typeface="Times New Roman"/>
                      </a:endParaRPr>
                    </a:p>
                  </a:txBody>
                  <a:tcPr marL="59213" marR="59213" marT="0" marB="0"/>
                </a:tc>
                <a:tc>
                  <a:txBody>
                    <a:bodyPr/>
                    <a:lstStyle/>
                    <a:p>
                      <a:pPr>
                        <a:spcAft>
                          <a:spcPts val="0"/>
                        </a:spcAft>
                      </a:pPr>
                      <a:r>
                        <a:rPr lang="en-GB" sz="1200" b="1">
                          <a:effectLst/>
                        </a:rPr>
                        <a:t>SESAME</a:t>
                      </a:r>
                      <a:endParaRPr lang="el-GR" sz="1400" b="1">
                        <a:effectLst/>
                        <a:latin typeface="Times New Roman"/>
                        <a:ea typeface="Times New Roman"/>
                      </a:endParaRPr>
                    </a:p>
                  </a:txBody>
                  <a:tcPr marL="59213" marR="59213" marT="0" marB="0"/>
                </a:tc>
                <a:tc>
                  <a:txBody>
                    <a:bodyPr/>
                    <a:lstStyle/>
                    <a:p>
                      <a:pPr>
                        <a:spcAft>
                          <a:spcPts val="0"/>
                        </a:spcAft>
                      </a:pPr>
                      <a:r>
                        <a:rPr lang="en-GB" sz="1200" b="1" dirty="0">
                          <a:effectLst/>
                        </a:rPr>
                        <a:t>Jordan </a:t>
                      </a:r>
                      <a:endParaRPr lang="el-GR" sz="1400" b="1" dirty="0">
                        <a:effectLst/>
                        <a:latin typeface="Times New Roman"/>
                        <a:ea typeface="Times New Roman"/>
                      </a:endParaRPr>
                    </a:p>
                  </a:txBody>
                  <a:tcPr marL="59213" marR="59213" marT="0" marB="0"/>
                </a:tc>
              </a:tr>
            </a:tbl>
          </a:graphicData>
        </a:graphic>
      </p:graphicFrame>
    </p:spTree>
    <p:extLst>
      <p:ext uri="{BB962C8B-B14F-4D97-AF65-F5344CB8AC3E}">
        <p14:creationId xmlns:p14="http://schemas.microsoft.com/office/powerpoint/2010/main" val="1636659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Vision </a:t>
            </a:r>
            <a:endParaRPr lang="en-US" dirty="0"/>
          </a:p>
        </p:txBody>
      </p:sp>
      <p:sp>
        <p:nvSpPr>
          <p:cNvPr id="3" name="Content Placeholder 2"/>
          <p:cNvSpPr>
            <a:spLocks noGrp="1"/>
          </p:cNvSpPr>
          <p:nvPr>
            <p:ph idx="1"/>
          </p:nvPr>
        </p:nvSpPr>
        <p:spPr/>
        <p:txBody>
          <a:bodyPr/>
          <a:lstStyle/>
          <a:p>
            <a:r>
              <a:rPr lang="en-US" sz="3200" dirty="0" smtClean="0"/>
              <a:t>Achieve leadership in science</a:t>
            </a:r>
          </a:p>
          <a:p>
            <a:r>
              <a:rPr lang="en-US" sz="3200" dirty="0" smtClean="0"/>
              <a:t>Enable </a:t>
            </a:r>
            <a:r>
              <a:rPr lang="en-US" sz="3200" dirty="0"/>
              <a:t>e-Infrastructure based research and </a:t>
            </a:r>
            <a:r>
              <a:rPr lang="en-US" sz="3200" dirty="0" smtClean="0"/>
              <a:t>innovation</a:t>
            </a:r>
          </a:p>
          <a:p>
            <a:r>
              <a:rPr lang="en-US" sz="3200" dirty="0" smtClean="0"/>
              <a:t>Regional dimension with high levels of collaboration</a:t>
            </a:r>
          </a:p>
          <a:p>
            <a:r>
              <a:rPr lang="en-US" sz="3200" dirty="0" smtClean="0"/>
              <a:t>Focus on 3 </a:t>
            </a:r>
            <a:r>
              <a:rPr lang="en-US" sz="3200" dirty="0"/>
              <a:t>strategic regional user </a:t>
            </a:r>
            <a:r>
              <a:rPr lang="en-US" sz="3200" dirty="0" smtClean="0"/>
              <a:t>communities</a:t>
            </a:r>
          </a:p>
          <a:p>
            <a:pPr lvl="1"/>
            <a:r>
              <a:rPr lang="en-US" sz="2800" dirty="0" smtClean="0"/>
              <a:t>Trying to produce multidisciplinary tools and practices</a:t>
            </a:r>
          </a:p>
          <a:p>
            <a:pPr lvl="1"/>
            <a:r>
              <a:rPr lang="en-US" sz="2800" dirty="0" smtClean="0"/>
              <a:t>Improve and Produce advanced research </a:t>
            </a:r>
          </a:p>
          <a:p>
            <a:pPr lvl="1"/>
            <a:r>
              <a:rPr lang="en-US" sz="2800" dirty="0" smtClean="0"/>
              <a:t>Bridge </a:t>
            </a:r>
            <a:r>
              <a:rPr lang="en-US" sz="2800" dirty="0"/>
              <a:t>the development gap with the rest of </a:t>
            </a:r>
            <a:r>
              <a:rPr lang="en-US" sz="2800" dirty="0" smtClean="0"/>
              <a:t>Europe</a:t>
            </a:r>
            <a:endParaRPr lang="en-US" sz="2800"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248553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Objectives</a:t>
            </a:r>
            <a:endParaRPr lang="en-US" dirty="0"/>
          </a:p>
        </p:txBody>
      </p:sp>
      <p:sp>
        <p:nvSpPr>
          <p:cNvPr id="3" name="Content Placeholder 2"/>
          <p:cNvSpPr>
            <a:spLocks noGrp="1"/>
          </p:cNvSpPr>
          <p:nvPr>
            <p:ph idx="1"/>
          </p:nvPr>
        </p:nvSpPr>
        <p:spPr/>
        <p:txBody>
          <a:bodyPr/>
          <a:lstStyle/>
          <a:p>
            <a:r>
              <a:rPr lang="en-US" b="1" dirty="0" smtClean="0"/>
              <a:t>Provide </a:t>
            </a:r>
            <a:r>
              <a:rPr lang="en-US" b="1" dirty="0"/>
              <a:t>user-friendly integrated e-Infrastructure </a:t>
            </a:r>
            <a:r>
              <a:rPr lang="en-US" b="1" dirty="0" smtClean="0"/>
              <a:t>platform</a:t>
            </a:r>
          </a:p>
          <a:p>
            <a:r>
              <a:rPr lang="en-US" b="1" dirty="0" smtClean="0"/>
              <a:t>Scientific Communities:</a:t>
            </a:r>
          </a:p>
          <a:p>
            <a:pPr lvl="1"/>
            <a:r>
              <a:rPr lang="en-US" b="1" dirty="0" smtClean="0"/>
              <a:t>Climatology</a:t>
            </a:r>
          </a:p>
          <a:p>
            <a:pPr lvl="1"/>
            <a:r>
              <a:rPr lang="en-US" b="1" dirty="0" smtClean="0"/>
              <a:t>Life Sciences</a:t>
            </a:r>
          </a:p>
          <a:p>
            <a:pPr lvl="1"/>
            <a:r>
              <a:rPr lang="en-US" b="1" dirty="0" smtClean="0"/>
              <a:t>Cultural Heritage</a:t>
            </a:r>
          </a:p>
          <a:p>
            <a:r>
              <a:rPr lang="en-US" b="1" dirty="0" smtClean="0"/>
              <a:t>Focus on SEE </a:t>
            </a:r>
            <a:r>
              <a:rPr lang="en-US" b="1" dirty="0" smtClean="0"/>
              <a:t>Region</a:t>
            </a:r>
            <a:endParaRPr lang="en-US" b="1" dirty="0" smtClean="0"/>
          </a:p>
          <a:p>
            <a:r>
              <a:rPr lang="en-US" b="1" dirty="0" smtClean="0"/>
              <a:t>Resources, services, tools</a:t>
            </a:r>
          </a:p>
          <a:p>
            <a:pPr lvl="1"/>
            <a:r>
              <a:rPr lang="en-US" b="1" dirty="0" smtClean="0"/>
              <a:t>Compute</a:t>
            </a:r>
          </a:p>
          <a:p>
            <a:pPr lvl="1"/>
            <a:r>
              <a:rPr lang="en-US" b="1" dirty="0"/>
              <a:t>D</a:t>
            </a:r>
            <a:r>
              <a:rPr lang="en-US" b="1" dirty="0" smtClean="0"/>
              <a:t>ata</a:t>
            </a:r>
          </a:p>
          <a:p>
            <a:pPr lvl="1"/>
            <a:r>
              <a:rPr lang="en-US" b="1" dirty="0"/>
              <a:t>V</a:t>
            </a:r>
            <a:r>
              <a:rPr lang="en-US" b="1" dirty="0" smtClean="0"/>
              <a:t>isualization resources </a:t>
            </a:r>
          </a:p>
          <a:p>
            <a:pPr lvl="1"/>
            <a:r>
              <a:rPr lang="en-US" b="1" dirty="0" smtClean="0"/>
              <a:t>Services </a:t>
            </a:r>
          </a:p>
          <a:p>
            <a:pPr lvl="1"/>
            <a:r>
              <a:rPr lang="en-US" b="1" dirty="0"/>
              <a:t>S</a:t>
            </a:r>
            <a:r>
              <a:rPr lang="en-US" b="1" dirty="0" smtClean="0"/>
              <a:t>oftware </a:t>
            </a:r>
            <a:r>
              <a:rPr lang="en-US" b="1" dirty="0"/>
              <a:t>and </a:t>
            </a:r>
            <a:r>
              <a:rPr lang="en-US" b="1" dirty="0" smtClean="0"/>
              <a:t>Tools </a:t>
            </a:r>
            <a:endParaRPr lang="en-US"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61298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VI-SEEM In a figure</a:t>
            </a: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25" y="1400175"/>
            <a:ext cx="8301038" cy="4829175"/>
          </a:xfrm>
          <a:prstGeom prst="rect">
            <a:avLst/>
          </a:prstGeom>
          <a:noFill/>
        </p:spPr>
      </p:pic>
    </p:spTree>
    <p:extLst>
      <p:ext uri="{BB962C8B-B14F-4D97-AF65-F5344CB8AC3E}">
        <p14:creationId xmlns:p14="http://schemas.microsoft.com/office/powerpoint/2010/main" val="1920249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(1)</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a:t>Provide scientists with access to state of the art e-Infrastructure - computing, storage and connectivity resources - available in the region; and promote additional resources across the region. </a:t>
            </a:r>
          </a:p>
          <a:p>
            <a:pPr marL="457200" indent="-457200">
              <a:buFont typeface="+mj-lt"/>
              <a:buAutoNum type="arabicPeriod"/>
            </a:pPr>
            <a:r>
              <a:rPr lang="en-US" sz="2800" dirty="0" smtClean="0"/>
              <a:t>Integrate </a:t>
            </a:r>
            <a:r>
              <a:rPr lang="en-US" sz="2800" dirty="0"/>
              <a:t>the underlying e-Infrastructure layers with </a:t>
            </a:r>
            <a:r>
              <a:rPr lang="en-US" sz="2800" dirty="0">
                <a:solidFill>
                  <a:schemeClr val="accent5"/>
                </a:solidFill>
              </a:rPr>
              <a:t>generic/</a:t>
            </a:r>
            <a:r>
              <a:rPr lang="en-US" sz="2800" dirty="0" err="1">
                <a:solidFill>
                  <a:schemeClr val="accent5"/>
                </a:solidFill>
              </a:rPr>
              <a:t>standardised</a:t>
            </a:r>
            <a:r>
              <a:rPr lang="en-US" sz="2800" dirty="0">
                <a:solidFill>
                  <a:schemeClr val="accent5"/>
                </a:solidFill>
              </a:rPr>
              <a:t> </a:t>
            </a:r>
            <a:r>
              <a:rPr lang="en-US" sz="2800" dirty="0"/>
              <a:t>as well as </a:t>
            </a:r>
            <a:r>
              <a:rPr lang="en-US" sz="2800" dirty="0">
                <a:solidFill>
                  <a:schemeClr val="accent5"/>
                </a:solidFill>
              </a:rPr>
              <a:t>domain-specific services </a:t>
            </a:r>
            <a:r>
              <a:rPr lang="en-US" sz="2800" dirty="0"/>
              <a:t>for the region. </a:t>
            </a:r>
            <a:endParaRPr lang="en-US" sz="2800" dirty="0" smtClean="0"/>
          </a:p>
          <a:p>
            <a:pPr marL="457200" indent="-457200">
              <a:buFont typeface="+mj-lt"/>
              <a:buAutoNum type="arabicPeriod"/>
            </a:pPr>
            <a:r>
              <a:rPr lang="en-US" sz="2800" dirty="0" smtClean="0"/>
              <a:t>Promote </a:t>
            </a:r>
            <a:r>
              <a:rPr lang="en-US" sz="2800" dirty="0"/>
              <a:t>capacity building in the region and foster interdisciplinary approaches </a:t>
            </a:r>
            <a:endParaRPr lang="en-US" sz="2800" dirty="0" smtClean="0"/>
          </a:p>
          <a:p>
            <a:pPr marL="876300" lvl="1" indent="-457200"/>
            <a:r>
              <a:rPr lang="en-US" dirty="0"/>
              <a:t>Metrics: minimum of </a:t>
            </a:r>
            <a:r>
              <a:rPr lang="en-US" dirty="0">
                <a:solidFill>
                  <a:schemeClr val="accent5"/>
                </a:solidFill>
              </a:rPr>
              <a:t>39 distinct applications and 45 research teams </a:t>
            </a:r>
            <a:r>
              <a:rPr lang="en-US" dirty="0"/>
              <a:t>using the VRE </a:t>
            </a:r>
          </a:p>
          <a:p>
            <a:pPr marL="419100" lvl="1" indent="0">
              <a:buNone/>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a:p>
            <a:r>
              <a:rPr lang="en-US" b="1" dirty="0" smtClean="0"/>
              <a:t> </a:t>
            </a:r>
            <a:endParaRPr lang="en-US" b="1" dirty="0"/>
          </a:p>
          <a:p>
            <a:pPr lvl="1"/>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502635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(2)</a:t>
            </a:r>
            <a:endParaRPr lang="en-US" dirty="0"/>
          </a:p>
        </p:txBody>
      </p:sp>
      <p:sp>
        <p:nvSpPr>
          <p:cNvPr id="3" name="Content Placeholder 2"/>
          <p:cNvSpPr>
            <a:spLocks noGrp="1"/>
          </p:cNvSpPr>
          <p:nvPr>
            <p:ph idx="1"/>
          </p:nvPr>
        </p:nvSpPr>
        <p:spPr>
          <a:xfrm>
            <a:off x="193675" y="1222872"/>
            <a:ext cx="9518650" cy="5093791"/>
          </a:xfrm>
        </p:spPr>
        <p:txBody>
          <a:bodyPr/>
          <a:lstStyle/>
          <a:p>
            <a:pPr marL="457200" indent="-457200">
              <a:buFont typeface="+mj-lt"/>
              <a:buAutoNum type="arabicPeriod" startAt="4"/>
            </a:pPr>
            <a:r>
              <a:rPr lang="en-US" sz="3200" dirty="0"/>
              <a:t>Provide functions allowing for data management for the selected </a:t>
            </a:r>
            <a:r>
              <a:rPr lang="en-US" sz="3200" dirty="0" smtClean="0"/>
              <a:t>and supported Scientific Communities</a:t>
            </a:r>
          </a:p>
          <a:p>
            <a:pPr marL="457200" indent="-457200">
              <a:buFont typeface="+mj-lt"/>
              <a:buAutoNum type="arabicPeriod" startAt="5"/>
            </a:pPr>
            <a:r>
              <a:rPr lang="en-US" sz="3200" dirty="0" smtClean="0"/>
              <a:t>Provide </a:t>
            </a:r>
            <a:r>
              <a:rPr lang="en-US" sz="3200" dirty="0"/>
              <a:t>adequate user support and training </a:t>
            </a:r>
            <a:r>
              <a:rPr lang="en-US" sz="3200" dirty="0" err="1" smtClean="0"/>
              <a:t>programmes</a:t>
            </a:r>
            <a:endParaRPr lang="en-US" sz="3200" dirty="0" smtClean="0"/>
          </a:p>
          <a:p>
            <a:pPr marL="876300" lvl="1" indent="-457200"/>
            <a:r>
              <a:rPr lang="en-US" sz="2800" dirty="0"/>
              <a:t>Metrics: </a:t>
            </a:r>
            <a:r>
              <a:rPr lang="en-US" sz="2800" dirty="0">
                <a:solidFill>
                  <a:schemeClr val="accent5"/>
                </a:solidFill>
              </a:rPr>
              <a:t>18 dissemination events </a:t>
            </a:r>
            <a:r>
              <a:rPr lang="en-US" sz="2800" dirty="0"/>
              <a:t>organized by the project with total of </a:t>
            </a:r>
            <a:r>
              <a:rPr lang="en-US" sz="2800" dirty="0">
                <a:solidFill>
                  <a:schemeClr val="accent5"/>
                </a:solidFill>
              </a:rPr>
              <a:t>1000 persons targeted</a:t>
            </a:r>
            <a:r>
              <a:rPr lang="en-US" sz="2800" dirty="0"/>
              <a:t>, </a:t>
            </a:r>
            <a:r>
              <a:rPr lang="en-US" sz="2800" dirty="0">
                <a:solidFill>
                  <a:schemeClr val="accent5"/>
                </a:solidFill>
              </a:rPr>
              <a:t>12 training events </a:t>
            </a:r>
            <a:r>
              <a:rPr lang="en-US" sz="2800" dirty="0"/>
              <a:t>organized by the project with 300 persons targeted </a:t>
            </a:r>
            <a:r>
              <a:rPr lang="en-US" sz="2800" dirty="0" smtClean="0"/>
              <a:t> </a:t>
            </a:r>
            <a:endParaRPr lang="en-US" sz="2800" dirty="0"/>
          </a:p>
          <a:p>
            <a:pPr marL="457200" indent="-457200">
              <a:buFont typeface="+mj-lt"/>
              <a:buAutoNum type="arabicPeriod" startAt="5"/>
            </a:pPr>
            <a:r>
              <a:rPr lang="en-US" sz="3200" dirty="0"/>
              <a:t>enable research activities of international standing in the selected fields of Climatology, Life Sciences and Cultural </a:t>
            </a:r>
            <a:r>
              <a:rPr lang="en-US" sz="3200" dirty="0" smtClean="0"/>
              <a:t>Heritage</a:t>
            </a:r>
          </a:p>
          <a:p>
            <a:pPr marL="0" indent="0">
              <a:buNone/>
            </a:pPr>
            <a:endParaRPr lang="en-US" b="1" dirty="0"/>
          </a:p>
          <a:p>
            <a:pPr marL="0" indent="0">
              <a:buNone/>
            </a:pPr>
            <a:r>
              <a:rPr lang="en-US" b="1" dirty="0" smtClean="0"/>
              <a:t> </a:t>
            </a:r>
            <a:endParaRPr lang="en-US" b="1" dirty="0"/>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64827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315" y="1270764"/>
            <a:ext cx="4989369" cy="5170547"/>
          </a:xfrm>
        </p:spPr>
      </p:pic>
    </p:spTree>
    <p:extLst>
      <p:ext uri="{BB962C8B-B14F-4D97-AF65-F5344CB8AC3E}">
        <p14:creationId xmlns:p14="http://schemas.microsoft.com/office/powerpoint/2010/main" val="1754421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176" y="221238"/>
            <a:ext cx="9097647" cy="6365300"/>
          </a:xfrm>
        </p:spPr>
      </p:pic>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62958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Organization</a:t>
            </a: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Content Placeholder 4"/>
          <p:cNvPicPr>
            <a:picLocks noGrp="1"/>
          </p:cNvPicPr>
          <p:nvPr>
            <p:ph idx="1"/>
          </p:nvPr>
        </p:nvPicPr>
        <p:blipFill>
          <a:blip r:embed="rId2"/>
          <a:srcRect/>
          <a:stretch>
            <a:fillRect/>
          </a:stretch>
        </p:blipFill>
        <p:spPr bwMode="auto">
          <a:xfrm>
            <a:off x="95250" y="114300"/>
            <a:ext cx="9715499" cy="6743700"/>
          </a:xfrm>
          <a:prstGeom prst="rect">
            <a:avLst/>
          </a:prstGeom>
          <a:noFill/>
          <a:ln w="9525">
            <a:noFill/>
            <a:miter lim="800000"/>
            <a:headEnd/>
            <a:tailEnd/>
          </a:ln>
        </p:spPr>
      </p:pic>
    </p:spTree>
    <p:extLst>
      <p:ext uri="{BB962C8B-B14F-4D97-AF65-F5344CB8AC3E}">
        <p14:creationId xmlns:p14="http://schemas.microsoft.com/office/powerpoint/2010/main" val="2002704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smtClean="0"/>
              <a:t>WP2 </a:t>
            </a:r>
            <a:r>
              <a:rPr lang="en-US" sz="2800" dirty="0"/>
              <a:t>Communication, Marketing, Training and Innovation </a:t>
            </a:r>
            <a:br>
              <a:rPr lang="en-US" sz="2800" dirty="0"/>
            </a:br>
            <a:endParaRPr lang="en-US" sz="2800" dirty="0"/>
          </a:p>
        </p:txBody>
      </p:sp>
      <p:sp>
        <p:nvSpPr>
          <p:cNvPr id="3" name="Content Placeholder 2"/>
          <p:cNvSpPr>
            <a:spLocks noGrp="1"/>
          </p:cNvSpPr>
          <p:nvPr>
            <p:ph idx="1"/>
          </p:nvPr>
        </p:nvSpPr>
        <p:spPr>
          <a:xfrm>
            <a:off x="193675" y="1276349"/>
            <a:ext cx="9518650" cy="5310189"/>
          </a:xfrm>
        </p:spPr>
        <p:txBody>
          <a:bodyPr/>
          <a:lstStyle/>
          <a:p>
            <a:r>
              <a:rPr lang="en-US" sz="2000" dirty="0" smtClean="0"/>
              <a:t>Develop content rich communication platform (not just for the project, but for the relevant communities as a whole. </a:t>
            </a:r>
            <a:endParaRPr lang="en-US" sz="2000" dirty="0" smtClean="0">
              <a:solidFill>
                <a:schemeClr val="accent2"/>
              </a:solidFill>
            </a:endParaRPr>
          </a:p>
          <a:p>
            <a:pPr lvl="1"/>
            <a:r>
              <a:rPr lang="en-US" sz="1800" dirty="0" smtClean="0"/>
              <a:t>Web site, promotional material, agenda system, document sharing, social media</a:t>
            </a:r>
          </a:p>
          <a:p>
            <a:r>
              <a:rPr lang="en-US" sz="2000" dirty="0" smtClean="0"/>
              <a:t>Communication</a:t>
            </a:r>
            <a:r>
              <a:rPr lang="en-US" sz="2000" dirty="0"/>
              <a:t>, dissemination and </a:t>
            </a:r>
            <a:r>
              <a:rPr lang="en-US" sz="2000" dirty="0" smtClean="0"/>
              <a:t>marketing</a:t>
            </a:r>
            <a:endParaRPr lang="en-US" sz="2000" dirty="0" smtClean="0">
              <a:solidFill>
                <a:schemeClr val="accent2"/>
              </a:solidFill>
            </a:endParaRPr>
          </a:p>
          <a:p>
            <a:pPr lvl="1"/>
            <a:r>
              <a:rPr lang="en-US" sz="1800" dirty="0" smtClean="0"/>
              <a:t>Marketing strategy and plan</a:t>
            </a:r>
          </a:p>
          <a:p>
            <a:pPr lvl="1"/>
            <a:r>
              <a:rPr lang="en-US" sz="1800" dirty="0" smtClean="0"/>
              <a:t>Communication strategy</a:t>
            </a:r>
          </a:p>
          <a:p>
            <a:pPr lvl="1"/>
            <a:r>
              <a:rPr lang="en-US" sz="1800" dirty="0" smtClean="0"/>
              <a:t>Dissemination events</a:t>
            </a:r>
            <a:endParaRPr lang="en-US" sz="1800" dirty="0"/>
          </a:p>
          <a:p>
            <a:r>
              <a:rPr lang="en-US" sz="2000" dirty="0" smtClean="0"/>
              <a:t>Training</a:t>
            </a:r>
          </a:p>
          <a:p>
            <a:pPr lvl="1"/>
            <a:r>
              <a:rPr lang="en-US" sz="1800" dirty="0" smtClean="0"/>
              <a:t>National and international training workshops / events</a:t>
            </a:r>
          </a:p>
          <a:p>
            <a:pPr lvl="1"/>
            <a:r>
              <a:rPr lang="en-US" sz="1800" dirty="0" smtClean="0"/>
              <a:t>Discipline specific</a:t>
            </a:r>
          </a:p>
          <a:p>
            <a:pPr lvl="1"/>
            <a:r>
              <a:rPr lang="en-US" sz="1800" dirty="0" smtClean="0"/>
              <a:t>Cross discipline</a:t>
            </a:r>
          </a:p>
          <a:p>
            <a:pPr lvl="1"/>
            <a:r>
              <a:rPr lang="en-US" sz="1800" dirty="0" smtClean="0"/>
              <a:t>Training repository</a:t>
            </a:r>
            <a:endParaRPr lang="en-US" sz="1800" dirty="0"/>
          </a:p>
          <a:p>
            <a:r>
              <a:rPr lang="en-US" sz="2000" dirty="0"/>
              <a:t>Support innovation </a:t>
            </a:r>
            <a:r>
              <a:rPr lang="en-US" sz="2000" dirty="0" smtClean="0"/>
              <a:t>management</a:t>
            </a:r>
          </a:p>
          <a:p>
            <a:pPr lvl="1"/>
            <a:r>
              <a:rPr lang="en-US" sz="1800" dirty="0" smtClean="0"/>
              <a:t>Develop Strategy </a:t>
            </a:r>
          </a:p>
          <a:p>
            <a:pPr lvl="1"/>
            <a:r>
              <a:rPr lang="en-US" sz="1800" dirty="0" smtClean="0"/>
              <a:t>Monitor the development of innovation</a:t>
            </a:r>
          </a:p>
          <a:p>
            <a:pPr lvl="1"/>
            <a:r>
              <a:rPr lang="en-US" sz="1800" dirty="0" smtClean="0"/>
              <a:t>Manage IPR</a:t>
            </a:r>
            <a:endParaRPr lang="en-US" sz="1800"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15881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 y="2"/>
            <a:ext cx="9274175" cy="1140310"/>
          </a:xfrm>
        </p:spPr>
        <p:txBody>
          <a:bodyPr/>
          <a:lstStyle/>
          <a:p>
            <a:pPr eaLnBrk="1" hangingPunct="1"/>
            <a:r>
              <a:rPr lang="en-US" altLang="zh-CN" sz="3600" dirty="0">
                <a:ea typeface="宋体"/>
                <a:cs typeface="宋体"/>
              </a:rPr>
              <a:t>DICOM data</a:t>
            </a:r>
            <a:endParaRPr lang="ru-RU" dirty="0" smtClean="0"/>
          </a:p>
        </p:txBody>
      </p:sp>
      <p:sp>
        <p:nvSpPr>
          <p:cNvPr id="15363" name="Rectangle 3"/>
          <p:cNvSpPr>
            <a:spLocks noGrp="1"/>
          </p:cNvSpPr>
          <p:nvPr>
            <p:ph type="body" idx="1"/>
          </p:nvPr>
        </p:nvSpPr>
        <p:spPr>
          <a:xfrm>
            <a:off x="0" y="1317756"/>
            <a:ext cx="9905999" cy="5268782"/>
          </a:xfrm>
        </p:spPr>
        <p:txBody>
          <a:bodyPr/>
          <a:lstStyle/>
          <a:p>
            <a:pPr eaLnBrk="1" hangingPunct="1"/>
            <a:r>
              <a:rPr lang="en-US" sz="1800" dirty="0"/>
              <a:t>A DICOM data object consists of a number of attributes, including items such as name, ID, etc., and also one special attribute containing the image pixel data </a:t>
            </a:r>
          </a:p>
          <a:p>
            <a:pPr eaLnBrk="1" hangingPunct="1"/>
            <a:r>
              <a:rPr lang="en-US" sz="1800" dirty="0"/>
              <a:t>Logically, the main object has no "header" as such, being merely a list of attributes, including the pixel data. A single DICOM object can have only one attribute containing pixel data. For many modalities, this corresponds to a single image. </a:t>
            </a:r>
          </a:p>
          <a:p>
            <a:pPr eaLnBrk="1" hangingPunct="1"/>
            <a:r>
              <a:rPr lang="en-US" sz="1800" dirty="0"/>
              <a:t>Another example is supplement to the DICOM Standard for Nuclear Medicine (NM) data, where an NM image, by definition, is a multi-dimensional multi-frame image. In these cases, three- or four-dimensional data can be encapsulated in a single DICOM object. </a:t>
            </a:r>
          </a:p>
          <a:p>
            <a:r>
              <a:rPr lang="en-US" sz="1800" dirty="0"/>
              <a:t>Data Set is that portion of a DICOM Message that conveys information about real world objects being managed over the network. </a:t>
            </a:r>
          </a:p>
          <a:p>
            <a:pPr eaLnBrk="1" hangingPunct="1"/>
            <a:r>
              <a:rPr lang="en-US" sz="1800" dirty="0"/>
              <a:t>DICOM uses three different Data Element encoding schemes. With Explicit Value Representation (VR) Data Elements, for VRs the format for each Data Element is: GROUP (2 bytes) ELEMENT (2 bytes) VR (2 bytes) </a:t>
            </a:r>
            <a:r>
              <a:rPr lang="en-US" sz="1800" dirty="0" err="1"/>
              <a:t>LengthInByte</a:t>
            </a:r>
            <a:r>
              <a:rPr lang="en-US" sz="1800" dirty="0"/>
              <a:t> (2 bytes) Data (variable length). There are two other schemes of Explicit Data Elements or Implicit Data Elements encoding in the DICOM standard.</a:t>
            </a:r>
          </a:p>
          <a:p>
            <a:pPr eaLnBrk="1" hangingPunct="1"/>
            <a:r>
              <a:rPr lang="en-US" sz="1800" dirty="0"/>
              <a:t>DICOM standard has problems related to data entry. "A major disadvantage of the DICOM Standard is the possibility for entering probably too many optional fields. This disadvantage is mostly showing in inconsistency of filling all the fields with the data. Some image objects are often incomplete because some fields are left blank and some are filled with incorrect data.“ [</a:t>
            </a:r>
            <a:r>
              <a:rPr lang="en-US" sz="1800" dirty="0" err="1"/>
              <a:t>Mustra</a:t>
            </a:r>
            <a:r>
              <a:rPr lang="en-US" sz="1800" dirty="0"/>
              <a:t>, Mario; </a:t>
            </a:r>
            <a:r>
              <a:rPr lang="en-US" sz="1800" dirty="0" err="1"/>
              <a:t>Delac</a:t>
            </a:r>
            <a:r>
              <a:rPr lang="en-US" sz="1800" dirty="0"/>
              <a:t>, </a:t>
            </a:r>
            <a:r>
              <a:rPr lang="en-US" sz="1800" dirty="0" err="1"/>
              <a:t>Kresimir</a:t>
            </a:r>
            <a:r>
              <a:rPr lang="en-US" sz="1800" dirty="0"/>
              <a:t>; </a:t>
            </a:r>
            <a:r>
              <a:rPr lang="en-US" sz="1800" dirty="0" err="1"/>
              <a:t>Grgic</a:t>
            </a:r>
            <a:r>
              <a:rPr lang="en-US" sz="1800" dirty="0"/>
              <a:t>, </a:t>
            </a:r>
            <a:r>
              <a:rPr lang="en-US" sz="1800" dirty="0" err="1"/>
              <a:t>Mislav</a:t>
            </a:r>
            <a:r>
              <a:rPr lang="en-US" sz="1800" dirty="0"/>
              <a:t> (September 2008). Overview of the DICOM Standard. ELMAR, 2008]</a:t>
            </a:r>
            <a:endParaRPr lang="ru-RU" sz="18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2655119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a:t>
            </a:r>
            <a:r>
              <a:rPr lang="en-US" dirty="0"/>
              <a:t>e-Infrastructures </a:t>
            </a:r>
            <a:r>
              <a:rPr lang="en-US" dirty="0" smtClean="0"/>
              <a:t>and services  </a:t>
            </a:r>
            <a:endParaRPr lang="en-US" dirty="0"/>
          </a:p>
        </p:txBody>
      </p:sp>
      <p:sp>
        <p:nvSpPr>
          <p:cNvPr id="3" name="Content Placeholder 2"/>
          <p:cNvSpPr>
            <a:spLocks noGrp="1"/>
          </p:cNvSpPr>
          <p:nvPr>
            <p:ph idx="1"/>
          </p:nvPr>
        </p:nvSpPr>
        <p:spPr>
          <a:xfrm>
            <a:off x="193675" y="1525588"/>
            <a:ext cx="9518650" cy="4921250"/>
          </a:xfrm>
        </p:spPr>
        <p:txBody>
          <a:bodyPr/>
          <a:lstStyle/>
          <a:p>
            <a:r>
              <a:rPr lang="en-US" dirty="0"/>
              <a:t>Provide scientists with state of the art networking, computing and storage infrastructures and help increase the resource pool in the </a:t>
            </a:r>
            <a:r>
              <a:rPr lang="en-US" dirty="0" smtClean="0"/>
              <a:t>region </a:t>
            </a:r>
            <a:endParaRPr lang="en-US" dirty="0" smtClean="0"/>
          </a:p>
          <a:p>
            <a:pPr lvl="1"/>
            <a:r>
              <a:rPr lang="en-US" dirty="0" smtClean="0">
                <a:solidFill>
                  <a:schemeClr val="accent5"/>
                </a:solidFill>
              </a:rPr>
              <a:t>HPC, Cloud, Grid, Storage</a:t>
            </a:r>
          </a:p>
          <a:p>
            <a:pPr lvl="1"/>
            <a:endParaRPr lang="en-US" dirty="0">
              <a:solidFill>
                <a:schemeClr val="accent5"/>
              </a:solidFill>
            </a:endParaRPr>
          </a:p>
          <a:p>
            <a:r>
              <a:rPr lang="en-US" dirty="0"/>
              <a:t>Support the VRE by operating stable resources, services and APIs across various resource provider countries </a:t>
            </a:r>
            <a:r>
              <a:rPr lang="en-US" dirty="0" smtClean="0"/>
              <a:t>(</a:t>
            </a:r>
            <a:r>
              <a:rPr lang="en-US" dirty="0" smtClean="0">
                <a:solidFill>
                  <a:schemeClr val="accent5"/>
                </a:solidFill>
              </a:rPr>
              <a:t>most of the partners provide resources</a:t>
            </a:r>
            <a:r>
              <a:rPr lang="en-US" dirty="0" smtClean="0"/>
              <a:t>)</a:t>
            </a:r>
          </a:p>
          <a:p>
            <a:endParaRPr lang="en-US" dirty="0"/>
          </a:p>
          <a:p>
            <a:r>
              <a:rPr lang="en-US" dirty="0" smtClean="0"/>
              <a:t>Provide </a:t>
            </a:r>
            <a:r>
              <a:rPr lang="en-US" dirty="0"/>
              <a:t>end-to-end </a:t>
            </a:r>
            <a:r>
              <a:rPr lang="en-US" dirty="0">
                <a:solidFill>
                  <a:schemeClr val="accent5"/>
                </a:solidFill>
              </a:rPr>
              <a:t>VRE</a:t>
            </a:r>
            <a:r>
              <a:rPr lang="en-US" dirty="0"/>
              <a:t> resource </a:t>
            </a:r>
            <a:r>
              <a:rPr lang="en-US" dirty="0">
                <a:solidFill>
                  <a:schemeClr val="accent5"/>
                </a:solidFill>
              </a:rPr>
              <a:t>monitoring</a:t>
            </a:r>
            <a:r>
              <a:rPr lang="en-US" dirty="0"/>
              <a:t> and </a:t>
            </a:r>
            <a:r>
              <a:rPr lang="en-US" dirty="0">
                <a:solidFill>
                  <a:schemeClr val="accent5"/>
                </a:solidFill>
              </a:rPr>
              <a:t>management </a:t>
            </a:r>
            <a:endParaRPr lang="en-US" dirty="0" smtClean="0">
              <a:solidFill>
                <a:schemeClr val="accent5"/>
              </a:solidFill>
            </a:endParaRPr>
          </a:p>
          <a:p>
            <a:endParaRPr lang="en-US" dirty="0">
              <a:solidFill>
                <a:schemeClr val="accent5"/>
              </a:solidFill>
            </a:endParaRPr>
          </a:p>
          <a:p>
            <a:r>
              <a:rPr lang="en-US" dirty="0"/>
              <a:t>Support service-driven approach </a:t>
            </a:r>
          </a:p>
          <a:p>
            <a:pPr marL="0" indent="0">
              <a:buNone/>
            </a:pPr>
            <a:endParaRPr lang="en-US" dirty="0"/>
          </a:p>
        </p:txBody>
      </p:sp>
      <p:sp>
        <p:nvSpPr>
          <p:cNvPr id="4" name="Footer Placeholder 3"/>
          <p:cNvSpPr>
            <a:spLocks noGrp="1"/>
          </p:cNvSpPr>
          <p:nvPr>
            <p:ph type="ftr" sz="quarter" idx="10"/>
          </p:nvPr>
        </p:nvSpPr>
        <p:spPr>
          <a:xfrm>
            <a:off x="0" y="6553201"/>
            <a:ext cx="9906000" cy="293687"/>
          </a:xfrm>
        </p:spPr>
        <p:txBody>
          <a:bodyPr/>
          <a:lstStyle/>
          <a:p>
            <a:pPr>
              <a:defRPr/>
            </a:pPr>
            <a:r>
              <a:rPr lang="en-US" dirty="0" smtClean="0"/>
              <a:t>Joint AITT DICOM Network and Hirizon2020 VI-SEEM projects event</a:t>
            </a:r>
            <a:endParaRPr lang="el-GR" dirty="0"/>
          </a:p>
        </p:txBody>
      </p:sp>
    </p:spTree>
    <p:extLst>
      <p:ext uri="{BB962C8B-B14F-4D97-AF65-F5344CB8AC3E}">
        <p14:creationId xmlns:p14="http://schemas.microsoft.com/office/powerpoint/2010/main" val="995185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Tasks</a:t>
            </a:r>
            <a:endParaRPr lang="en-US" dirty="0"/>
          </a:p>
        </p:txBody>
      </p:sp>
      <p:sp>
        <p:nvSpPr>
          <p:cNvPr id="3" name="Content Placeholder 2"/>
          <p:cNvSpPr>
            <a:spLocks noGrp="1"/>
          </p:cNvSpPr>
          <p:nvPr>
            <p:ph idx="1"/>
          </p:nvPr>
        </p:nvSpPr>
        <p:spPr/>
        <p:txBody>
          <a:bodyPr/>
          <a:lstStyle/>
          <a:p>
            <a:r>
              <a:rPr lang="en-US" sz="2800" dirty="0"/>
              <a:t>Service Registry and Service Level Definitions </a:t>
            </a:r>
            <a:endParaRPr lang="en-US" sz="2800" dirty="0" smtClean="0"/>
          </a:p>
          <a:p>
            <a:r>
              <a:rPr lang="en-US" sz="2400" dirty="0" smtClean="0"/>
              <a:t>Define and implement </a:t>
            </a:r>
            <a:r>
              <a:rPr lang="en-US" sz="2400" dirty="0" smtClean="0">
                <a:solidFill>
                  <a:schemeClr val="accent5"/>
                </a:solidFill>
              </a:rPr>
              <a:t>Service portfolio / catalogue</a:t>
            </a:r>
          </a:p>
          <a:p>
            <a:pPr lvl="2"/>
            <a:r>
              <a:rPr lang="en-US" sz="2200" dirty="0" smtClean="0">
                <a:solidFill>
                  <a:schemeClr val="accent5"/>
                </a:solidFill>
              </a:rPr>
              <a:t>Initial Definition and processes</a:t>
            </a:r>
          </a:p>
          <a:p>
            <a:pPr lvl="2"/>
            <a:r>
              <a:rPr lang="en-US" sz="2200" dirty="0" smtClean="0">
                <a:solidFill>
                  <a:schemeClr val="accent5"/>
                </a:solidFill>
              </a:rPr>
              <a:t>To be used by all WPs to maintain and publish their services</a:t>
            </a:r>
            <a:endParaRPr lang="en-US" sz="2200" dirty="0" smtClean="0">
              <a:solidFill>
                <a:schemeClr val="tx1"/>
              </a:solidFill>
            </a:endParaRPr>
          </a:p>
          <a:p>
            <a:pPr lvl="1"/>
            <a:endParaRPr lang="en-US" sz="2400" dirty="0" smtClean="0"/>
          </a:p>
          <a:p>
            <a:pPr lvl="1"/>
            <a:r>
              <a:rPr lang="en-US" sz="2400" dirty="0" smtClean="0"/>
              <a:t>SLAs / OLAs for </a:t>
            </a:r>
            <a:r>
              <a:rPr lang="en-US" sz="2400" dirty="0" smtClean="0">
                <a:solidFill>
                  <a:schemeClr val="accent5"/>
                </a:solidFill>
              </a:rPr>
              <a:t>selected services, </a:t>
            </a:r>
            <a:r>
              <a:rPr lang="en-US" sz="2400" dirty="0">
                <a:solidFill>
                  <a:schemeClr val="accent5"/>
                </a:solidFill>
              </a:rPr>
              <a:t>Initial Definition and </a:t>
            </a:r>
            <a:r>
              <a:rPr lang="en-US" sz="2400" dirty="0" smtClean="0">
                <a:solidFill>
                  <a:schemeClr val="accent5"/>
                </a:solidFill>
              </a:rPr>
              <a:t>processes</a:t>
            </a:r>
            <a:endParaRPr lang="en-US" sz="2400" dirty="0">
              <a:solidFill>
                <a:schemeClr val="accent5"/>
              </a:solidFill>
            </a:endParaRPr>
          </a:p>
          <a:p>
            <a:r>
              <a:rPr lang="en-US" sz="2800" dirty="0"/>
              <a:t>Implementation of resource and service </a:t>
            </a:r>
            <a:r>
              <a:rPr lang="en-US" sz="2800" dirty="0" smtClean="0"/>
              <a:t>provisioning </a:t>
            </a:r>
          </a:p>
          <a:p>
            <a:pPr lvl="1"/>
            <a:r>
              <a:rPr lang="en-US" sz="2400" dirty="0" smtClean="0"/>
              <a:t>Manage relations with infrastructure providers, increase capacity when needed </a:t>
            </a:r>
          </a:p>
          <a:p>
            <a:pPr lvl="2"/>
            <a:r>
              <a:rPr lang="en-US" sz="2200" dirty="0" smtClean="0">
                <a:solidFill>
                  <a:schemeClr val="accent5"/>
                </a:solidFill>
              </a:rPr>
              <a:t>List of resource provides, resources types and offering (resources catalogue)</a:t>
            </a:r>
            <a:endParaRPr lang="en-US" sz="2200" dirty="0">
              <a:solidFill>
                <a:schemeClr val="accent5"/>
              </a:solidFill>
            </a:endParaRP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117" y="3129949"/>
            <a:ext cx="441515" cy="478117"/>
          </a:xfrm>
          <a:prstGeom prst="rect">
            <a:avLst/>
          </a:prstGeom>
        </p:spPr>
      </p:pic>
    </p:spTree>
    <p:extLst>
      <p:ext uri="{BB962C8B-B14F-4D97-AF65-F5344CB8AC3E}">
        <p14:creationId xmlns:p14="http://schemas.microsoft.com/office/powerpoint/2010/main" val="28232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Tasks</a:t>
            </a:r>
            <a:endParaRPr lang="en-US" dirty="0"/>
          </a:p>
        </p:txBody>
      </p:sp>
      <p:sp>
        <p:nvSpPr>
          <p:cNvPr id="3" name="Content Placeholder 2"/>
          <p:cNvSpPr>
            <a:spLocks noGrp="1"/>
          </p:cNvSpPr>
          <p:nvPr>
            <p:ph idx="1"/>
          </p:nvPr>
        </p:nvSpPr>
        <p:spPr>
          <a:xfrm>
            <a:off x="192087" y="1200995"/>
            <a:ext cx="9518650" cy="5254889"/>
          </a:xfrm>
        </p:spPr>
        <p:txBody>
          <a:bodyPr/>
          <a:lstStyle/>
          <a:p>
            <a:r>
              <a:rPr lang="en-US" sz="2800" dirty="0"/>
              <a:t>Operations and resource management of the e-Infrastructure for Scientific </a:t>
            </a:r>
            <a:r>
              <a:rPr lang="en-US" sz="2800" dirty="0" smtClean="0"/>
              <a:t>Communities</a:t>
            </a:r>
            <a:endParaRPr lang="en-US" sz="2800" dirty="0"/>
          </a:p>
          <a:p>
            <a:pPr lvl="1"/>
            <a:r>
              <a:rPr lang="en-US" sz="2400" dirty="0"/>
              <a:t>Operations, management, monitoring, accounting</a:t>
            </a:r>
          </a:p>
          <a:p>
            <a:pPr lvl="2"/>
            <a:r>
              <a:rPr lang="en-US" sz="2200" dirty="0" smtClean="0"/>
              <a:t>Tools for:</a:t>
            </a:r>
          </a:p>
          <a:p>
            <a:pPr lvl="3"/>
            <a:r>
              <a:rPr lang="en-US" sz="2000" dirty="0" smtClean="0">
                <a:solidFill>
                  <a:schemeClr val="accent5"/>
                </a:solidFill>
              </a:rPr>
              <a:t>Monitoring</a:t>
            </a:r>
          </a:p>
          <a:p>
            <a:pPr lvl="3"/>
            <a:r>
              <a:rPr lang="en-US" sz="2000" dirty="0" smtClean="0">
                <a:solidFill>
                  <a:schemeClr val="accent5"/>
                </a:solidFill>
              </a:rPr>
              <a:t>Resource Registries</a:t>
            </a:r>
          </a:p>
          <a:p>
            <a:pPr lvl="3"/>
            <a:r>
              <a:rPr lang="en-US" sz="2000" dirty="0" smtClean="0">
                <a:solidFill>
                  <a:schemeClr val="accent5"/>
                </a:solidFill>
              </a:rPr>
              <a:t>Accounting</a:t>
            </a:r>
          </a:p>
          <a:p>
            <a:r>
              <a:rPr lang="en-US" sz="2800" dirty="0" smtClean="0"/>
              <a:t>Authentication</a:t>
            </a:r>
            <a:r>
              <a:rPr lang="en-US" sz="2800" dirty="0"/>
              <a:t>, authorization and access management </a:t>
            </a:r>
            <a:endParaRPr lang="en-US" sz="2800" dirty="0" smtClean="0"/>
          </a:p>
          <a:p>
            <a:r>
              <a:rPr lang="en-US" sz="2400" dirty="0" smtClean="0"/>
              <a:t>AAI </a:t>
            </a:r>
            <a:r>
              <a:rPr lang="en-US" sz="2400" dirty="0"/>
              <a:t>in a diverse (multiple resource types / multiple APIs / multiple providers) and distributed </a:t>
            </a:r>
            <a:r>
              <a:rPr lang="en-US" sz="2400" dirty="0" smtClean="0"/>
              <a:t>environment</a:t>
            </a:r>
          </a:p>
          <a:p>
            <a:pPr lvl="2"/>
            <a:r>
              <a:rPr lang="en-US" sz="2200" dirty="0" smtClean="0">
                <a:solidFill>
                  <a:schemeClr val="accent5"/>
                </a:solidFill>
              </a:rPr>
              <a:t>State of the art (AARC project)</a:t>
            </a:r>
          </a:p>
          <a:p>
            <a:pPr lvl="2"/>
            <a:r>
              <a:rPr lang="en-US" sz="2200" dirty="0" smtClean="0">
                <a:solidFill>
                  <a:schemeClr val="accent5"/>
                </a:solidFill>
              </a:rPr>
              <a:t>Options for AAI</a:t>
            </a:r>
          </a:p>
          <a:p>
            <a:pPr lvl="2"/>
            <a:r>
              <a:rPr lang="en-US" sz="2200" dirty="0" smtClean="0">
                <a:solidFill>
                  <a:schemeClr val="accent5"/>
                </a:solidFill>
              </a:rPr>
              <a:t>Initial Solution, Intermediate solution, </a:t>
            </a:r>
            <a:r>
              <a:rPr lang="en-US" sz="2200" dirty="0" err="1" smtClean="0">
                <a:solidFill>
                  <a:schemeClr val="accent5"/>
                </a:solidFill>
              </a:rPr>
              <a:t>ifnal</a:t>
            </a:r>
            <a:r>
              <a:rPr lang="en-US" sz="2200" dirty="0" smtClean="0">
                <a:solidFill>
                  <a:schemeClr val="accent5"/>
                </a:solidFill>
              </a:rPr>
              <a:t> aim </a:t>
            </a:r>
            <a:r>
              <a:rPr lang="en-US" sz="2200" dirty="0" smtClean="0"/>
              <a:t> </a:t>
            </a:r>
            <a:endParaRPr lang="en-US" sz="2200" dirty="0"/>
          </a:p>
          <a:p>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4277" y="2722850"/>
            <a:ext cx="441515" cy="47811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0654" y="3214322"/>
            <a:ext cx="441515" cy="47811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792" y="3609409"/>
            <a:ext cx="441515" cy="478117"/>
          </a:xfrm>
          <a:prstGeom prst="rect">
            <a:avLst/>
          </a:prstGeom>
        </p:spPr>
      </p:pic>
    </p:spTree>
    <p:extLst>
      <p:ext uri="{BB962C8B-B14F-4D97-AF65-F5344CB8AC3E}">
        <p14:creationId xmlns:p14="http://schemas.microsoft.com/office/powerpoint/2010/main" val="205011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WP4 Data Management Lifecycle </a:t>
            </a:r>
          </a:p>
        </p:txBody>
      </p:sp>
      <p:sp>
        <p:nvSpPr>
          <p:cNvPr id="3" name="Content Placeholder 2"/>
          <p:cNvSpPr>
            <a:spLocks noGrp="1"/>
          </p:cNvSpPr>
          <p:nvPr>
            <p:ph idx="1"/>
          </p:nvPr>
        </p:nvSpPr>
        <p:spPr/>
        <p:txBody>
          <a:bodyPr/>
          <a:lstStyle/>
          <a:p>
            <a:r>
              <a:rPr lang="en-US" dirty="0" smtClean="0"/>
              <a:t>Full Data management lifecycle</a:t>
            </a:r>
            <a:r>
              <a:rPr lang="en-US" dirty="0"/>
              <a:t>, provide data interoperability across disciplines </a:t>
            </a:r>
            <a:endParaRPr lang="en-US" dirty="0" smtClean="0"/>
          </a:p>
          <a:p>
            <a:endParaRPr lang="en-US" dirty="0"/>
          </a:p>
          <a:p>
            <a:r>
              <a:rPr lang="en-US" dirty="0"/>
              <a:t>Select and integrate data management services tailored to the project’s Scientific Communities </a:t>
            </a:r>
            <a:endParaRPr lang="en-US" dirty="0" smtClean="0"/>
          </a:p>
          <a:p>
            <a:pPr marL="0" indent="0">
              <a:buNone/>
            </a:pPr>
            <a:endParaRPr lang="en-US" dirty="0"/>
          </a:p>
          <a:p>
            <a:r>
              <a:rPr lang="en-US" dirty="0"/>
              <a:t>Collect the actual VRE-specific data sets and make them available via common interfaces and services </a:t>
            </a:r>
            <a:endParaRPr lang="en-US" dirty="0" smtClean="0"/>
          </a:p>
          <a:p>
            <a:pPr marL="0" indent="0">
              <a:buNone/>
            </a:pPr>
            <a:endParaRPr lang="en-US" dirty="0"/>
          </a:p>
          <a:p>
            <a:r>
              <a:rPr lang="en-US" dirty="0"/>
              <a:t>Provide technical user documentation for all services and tools and contribute to the development of training m</a:t>
            </a:r>
            <a:r>
              <a:rPr lang="en-US" dirty="0" smtClean="0"/>
              <a:t>aterials </a:t>
            </a: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726623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WP4 Tasks</a:t>
            </a:r>
            <a:endParaRPr lang="en-US" dirty="0"/>
          </a:p>
        </p:txBody>
      </p:sp>
      <p:sp>
        <p:nvSpPr>
          <p:cNvPr id="3" name="Content Placeholder 2"/>
          <p:cNvSpPr>
            <a:spLocks noGrp="1"/>
          </p:cNvSpPr>
          <p:nvPr>
            <p:ph idx="1"/>
          </p:nvPr>
        </p:nvSpPr>
        <p:spPr>
          <a:xfrm>
            <a:off x="192088" y="1388736"/>
            <a:ext cx="9518650" cy="4921250"/>
          </a:xfrm>
        </p:spPr>
        <p:txBody>
          <a:bodyPr/>
          <a:lstStyle/>
          <a:p>
            <a:pPr lvl="1"/>
            <a:r>
              <a:rPr lang="en-US" dirty="0" smtClean="0"/>
              <a:t>Design data services</a:t>
            </a:r>
          </a:p>
          <a:p>
            <a:pPr lvl="2"/>
            <a:r>
              <a:rPr lang="en-US" dirty="0" smtClean="0"/>
              <a:t>tailored to the project’s Scientific </a:t>
            </a:r>
            <a:r>
              <a:rPr lang="en-US" dirty="0" smtClean="0"/>
              <a:t>Communities</a:t>
            </a:r>
            <a:endParaRPr lang="en-US" dirty="0" smtClean="0">
              <a:solidFill>
                <a:schemeClr val="accent5"/>
              </a:solidFill>
            </a:endParaRPr>
          </a:p>
          <a:p>
            <a:pPr lvl="2"/>
            <a:r>
              <a:rPr lang="en-US" dirty="0" smtClean="0"/>
              <a:t>Facilitating the full data lifecycle (creation, processing, analysis, preservation, access, re-use) – list of options and particular tools for the following scenarios.</a:t>
            </a:r>
          </a:p>
          <a:p>
            <a:pPr lvl="3"/>
            <a:r>
              <a:rPr lang="en-US" dirty="0" smtClean="0">
                <a:solidFill>
                  <a:schemeClr val="accent5"/>
                </a:solidFill>
              </a:rPr>
              <a:t>Simple storage (</a:t>
            </a:r>
            <a:r>
              <a:rPr lang="en-US" dirty="0" err="1" smtClean="0">
                <a:solidFill>
                  <a:schemeClr val="accent5"/>
                </a:solidFill>
              </a:rPr>
              <a:t>Pythos</a:t>
            </a:r>
            <a:r>
              <a:rPr lang="en-US" dirty="0" smtClean="0">
                <a:solidFill>
                  <a:schemeClr val="accent5"/>
                </a:solidFill>
              </a:rPr>
              <a:t>, B2Drop, ?)</a:t>
            </a:r>
          </a:p>
          <a:p>
            <a:pPr lvl="3"/>
            <a:r>
              <a:rPr lang="en-US" dirty="0" smtClean="0">
                <a:solidFill>
                  <a:schemeClr val="accent5"/>
                </a:solidFill>
              </a:rPr>
              <a:t>Publication and re-use</a:t>
            </a:r>
          </a:p>
          <a:p>
            <a:pPr lvl="3"/>
            <a:r>
              <a:rPr lang="en-US" dirty="0" smtClean="0">
                <a:solidFill>
                  <a:schemeClr val="accent5"/>
                </a:solidFill>
              </a:rPr>
              <a:t>Sharing (</a:t>
            </a:r>
            <a:r>
              <a:rPr lang="en-US" dirty="0" err="1" smtClean="0">
                <a:solidFill>
                  <a:schemeClr val="accent5"/>
                </a:solidFill>
              </a:rPr>
              <a:t>Pythos</a:t>
            </a:r>
            <a:r>
              <a:rPr lang="en-US" dirty="0" smtClean="0">
                <a:solidFill>
                  <a:schemeClr val="accent5"/>
                </a:solidFill>
              </a:rPr>
              <a:t>, B2SHARE, ?)</a:t>
            </a:r>
          </a:p>
          <a:p>
            <a:pPr lvl="3"/>
            <a:r>
              <a:rPr lang="en-US" dirty="0" smtClean="0">
                <a:solidFill>
                  <a:schemeClr val="accent5"/>
                </a:solidFill>
              </a:rPr>
              <a:t>Preservation (B2SAFE)</a:t>
            </a:r>
          </a:p>
          <a:p>
            <a:pPr lvl="2"/>
            <a:r>
              <a:rPr lang="en-US" dirty="0" smtClean="0"/>
              <a:t>Identify Vi-SEEM needs, study EUDAT work </a:t>
            </a:r>
          </a:p>
          <a:p>
            <a:pPr lvl="1"/>
            <a:r>
              <a:rPr lang="en-US" dirty="0" smtClean="0"/>
              <a:t>Data </a:t>
            </a:r>
            <a:r>
              <a:rPr lang="en-US" dirty="0"/>
              <a:t>access, preservation and re-use </a:t>
            </a:r>
            <a:endParaRPr lang="en-US" dirty="0" smtClean="0"/>
          </a:p>
          <a:p>
            <a:pPr lvl="2"/>
            <a:r>
              <a:rPr lang="en-US" dirty="0" smtClean="0"/>
              <a:t>Implementation of the above mentioned service and provision of resources</a:t>
            </a:r>
          </a:p>
          <a:p>
            <a:pPr lvl="3"/>
            <a:r>
              <a:rPr lang="en-US" dirty="0" smtClean="0">
                <a:solidFill>
                  <a:schemeClr val="accent5"/>
                </a:solidFill>
              </a:rPr>
              <a:t>Meta data services (</a:t>
            </a:r>
            <a:r>
              <a:rPr lang="en-US" dirty="0" err="1" smtClean="0">
                <a:solidFill>
                  <a:schemeClr val="accent5"/>
                </a:solidFill>
              </a:rPr>
              <a:t>iRODS</a:t>
            </a:r>
            <a:r>
              <a:rPr lang="en-US" dirty="0" smtClean="0">
                <a:solidFill>
                  <a:schemeClr val="accent5"/>
                </a:solidFill>
              </a:rPr>
              <a:t>)</a:t>
            </a:r>
          </a:p>
          <a:p>
            <a:pPr lvl="3"/>
            <a:r>
              <a:rPr lang="en-US" dirty="0" smtClean="0">
                <a:solidFill>
                  <a:schemeClr val="accent5"/>
                </a:solidFill>
              </a:rPr>
              <a:t> PIDs </a:t>
            </a:r>
            <a:endParaRPr lang="en-US" dirty="0" smtClean="0">
              <a:solidFill>
                <a:schemeClr val="accent5"/>
              </a:solidFill>
            </a:endParaRPr>
          </a:p>
          <a:p>
            <a:pPr lvl="3"/>
            <a:r>
              <a:rPr lang="en-US" dirty="0" smtClean="0">
                <a:solidFill>
                  <a:schemeClr val="accent5"/>
                </a:solidFill>
              </a:rPr>
              <a:t>Register</a:t>
            </a:r>
          </a:p>
          <a:p>
            <a:pPr lvl="3"/>
            <a:r>
              <a:rPr lang="en-US" dirty="0" smtClean="0">
                <a:solidFill>
                  <a:schemeClr val="accent5"/>
                </a:solidFill>
              </a:rPr>
              <a:t>Discovery </a:t>
            </a:r>
            <a:r>
              <a:rPr lang="en-US" dirty="0" smtClean="0">
                <a:solidFill>
                  <a:schemeClr val="accent5"/>
                </a:solidFill>
              </a:rPr>
              <a:t>services</a:t>
            </a:r>
          </a:p>
          <a:p>
            <a:pPr marL="477837" lvl="1"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413" y="2636834"/>
            <a:ext cx="441515" cy="47811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358" y="2930853"/>
            <a:ext cx="392785" cy="4253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841" y="3264638"/>
            <a:ext cx="306797" cy="3322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6797" y="3535164"/>
            <a:ext cx="306797" cy="3322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840" y="4841969"/>
            <a:ext cx="306797" cy="33223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398" y="5174200"/>
            <a:ext cx="306797" cy="33223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354" y="5450752"/>
            <a:ext cx="306797" cy="332231"/>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057" y="5782983"/>
            <a:ext cx="306797" cy="33223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0952" y="1684649"/>
            <a:ext cx="306797" cy="332231"/>
          </a:xfrm>
          <a:prstGeom prst="rect">
            <a:avLst/>
          </a:prstGeom>
        </p:spPr>
      </p:pic>
    </p:spTree>
    <p:extLst>
      <p:ext uri="{BB962C8B-B14F-4D97-AF65-F5344CB8AC3E}">
        <p14:creationId xmlns:p14="http://schemas.microsoft.com/office/powerpoint/2010/main" val="1372153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WP4 Tasks</a:t>
            </a:r>
            <a:endParaRPr lang="en-US" dirty="0"/>
          </a:p>
        </p:txBody>
      </p:sp>
      <p:sp>
        <p:nvSpPr>
          <p:cNvPr id="3" name="Content Placeholder 2"/>
          <p:cNvSpPr>
            <a:spLocks noGrp="1"/>
          </p:cNvSpPr>
          <p:nvPr>
            <p:ph idx="1"/>
          </p:nvPr>
        </p:nvSpPr>
        <p:spPr/>
        <p:txBody>
          <a:bodyPr/>
          <a:lstStyle/>
          <a:p>
            <a:pPr lvl="1"/>
            <a:r>
              <a:rPr lang="en-US" dirty="0"/>
              <a:t>Data collection and </a:t>
            </a:r>
            <a:r>
              <a:rPr lang="en-US" dirty="0" smtClean="0"/>
              <a:t>provisioning</a:t>
            </a:r>
            <a:endParaRPr lang="en-US" dirty="0"/>
          </a:p>
          <a:p>
            <a:pPr lvl="2"/>
            <a:r>
              <a:rPr lang="en-US" dirty="0">
                <a:solidFill>
                  <a:schemeClr val="accent5"/>
                </a:solidFill>
              </a:rPr>
              <a:t>Collection of data sets from project’s communities and make them available </a:t>
            </a:r>
          </a:p>
          <a:p>
            <a:pPr lvl="2"/>
            <a:r>
              <a:rPr lang="en-US" dirty="0">
                <a:solidFill>
                  <a:schemeClr val="accent5"/>
                </a:solidFill>
              </a:rPr>
              <a:t>Direct relation with selected applications and main data providers (to be identified in WP5)</a:t>
            </a:r>
          </a:p>
          <a:p>
            <a:pPr lvl="2"/>
            <a:r>
              <a:rPr lang="en-US" dirty="0">
                <a:solidFill>
                  <a:schemeClr val="accent5"/>
                </a:solidFill>
              </a:rPr>
              <a:t>Define Initial set of applications (data provisioning) </a:t>
            </a:r>
          </a:p>
          <a:p>
            <a:pPr lvl="2"/>
            <a:r>
              <a:rPr lang="en-US" dirty="0" smtClean="0">
                <a:solidFill>
                  <a:schemeClr val="accent5"/>
                </a:solidFill>
              </a:rPr>
              <a:t>Regional data availability </a:t>
            </a:r>
          </a:p>
          <a:p>
            <a:pPr lvl="2"/>
            <a:r>
              <a:rPr lang="en-US" dirty="0" smtClean="0">
                <a:solidFill>
                  <a:schemeClr val="accent5"/>
                </a:solidFill>
              </a:rPr>
              <a:t>Global data availability</a:t>
            </a:r>
          </a:p>
          <a:p>
            <a:pPr lvl="2"/>
            <a:r>
              <a:rPr lang="en-US" dirty="0" smtClean="0">
                <a:solidFill>
                  <a:schemeClr val="accent5"/>
                </a:solidFill>
              </a:rPr>
              <a:t>Privacy requirements</a:t>
            </a:r>
            <a:endParaRPr lang="en-US" dirty="0">
              <a:solidFill>
                <a:schemeClr val="accent5"/>
              </a:solidFill>
            </a:endParaRPr>
          </a:p>
          <a:p>
            <a:pPr lvl="1"/>
            <a:r>
              <a:rPr lang="en-US" dirty="0"/>
              <a:t>Data </a:t>
            </a:r>
            <a:r>
              <a:rPr lang="en-US" dirty="0" smtClean="0"/>
              <a:t>analysis</a:t>
            </a:r>
            <a:endParaRPr lang="en-US" dirty="0"/>
          </a:p>
          <a:p>
            <a:pPr lvl="2"/>
            <a:r>
              <a:rPr lang="en-US" dirty="0">
                <a:solidFill>
                  <a:schemeClr val="accent5"/>
                </a:solidFill>
              </a:rPr>
              <a:t>Hadoop, other big data analysis </a:t>
            </a:r>
            <a:r>
              <a:rPr lang="en-US" dirty="0" smtClean="0">
                <a:solidFill>
                  <a:schemeClr val="accent5"/>
                </a:solidFill>
              </a:rPr>
              <a:t>services</a:t>
            </a:r>
          </a:p>
          <a:p>
            <a:pPr lvl="1"/>
            <a:endParaRPr lang="en-US" dirty="0" smtClean="0">
              <a:solidFill>
                <a:schemeClr val="accent5"/>
              </a:solidFill>
            </a:endParaRPr>
          </a:p>
          <a:p>
            <a:pPr lvl="1"/>
            <a:r>
              <a:rPr lang="en-US" dirty="0" smtClean="0">
                <a:solidFill>
                  <a:schemeClr val="accent5"/>
                </a:solidFill>
              </a:rPr>
              <a:t>Discuss status of RDA proposal</a:t>
            </a:r>
            <a:endParaRPr lang="en-US" dirty="0">
              <a:solidFill>
                <a:schemeClr val="accent5"/>
              </a:solidFill>
            </a:endParaRPr>
          </a:p>
          <a:p>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978" y="2843645"/>
            <a:ext cx="524160" cy="5676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050" y="3569433"/>
            <a:ext cx="410729" cy="4447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1949" y="3981172"/>
            <a:ext cx="410729" cy="4447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266" y="4588013"/>
            <a:ext cx="410729" cy="44477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024" y="5255657"/>
            <a:ext cx="410729" cy="444779"/>
          </a:xfrm>
          <a:prstGeom prst="rect">
            <a:avLst/>
          </a:prstGeom>
        </p:spPr>
      </p:pic>
    </p:spTree>
    <p:extLst>
      <p:ext uri="{BB962C8B-B14F-4D97-AF65-F5344CB8AC3E}">
        <p14:creationId xmlns:p14="http://schemas.microsoft.com/office/powerpoint/2010/main" val="1924732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WP5 </a:t>
            </a:r>
            <a:r>
              <a:rPr lang="en-US" dirty="0"/>
              <a:t>Domain-specific services and support </a:t>
            </a:r>
          </a:p>
        </p:txBody>
      </p:sp>
      <p:sp>
        <p:nvSpPr>
          <p:cNvPr id="3" name="Content Placeholder 2"/>
          <p:cNvSpPr>
            <a:spLocks noGrp="1"/>
          </p:cNvSpPr>
          <p:nvPr>
            <p:ph idx="1"/>
          </p:nvPr>
        </p:nvSpPr>
        <p:spPr>
          <a:xfrm>
            <a:off x="192088" y="1371600"/>
            <a:ext cx="9518650" cy="5202238"/>
          </a:xfrm>
        </p:spPr>
        <p:txBody>
          <a:bodyPr/>
          <a:lstStyle/>
          <a:p>
            <a:r>
              <a:rPr lang="en-US" dirty="0" smtClean="0"/>
              <a:t>Integrate </a:t>
            </a:r>
            <a:r>
              <a:rPr lang="en-US" dirty="0"/>
              <a:t>generic/</a:t>
            </a:r>
            <a:r>
              <a:rPr lang="en-US" dirty="0" err="1"/>
              <a:t>standardised</a:t>
            </a:r>
            <a:r>
              <a:rPr lang="en-US" dirty="0"/>
              <a:t> as well as domain-specific services </a:t>
            </a:r>
            <a:endParaRPr lang="en-US" dirty="0" smtClean="0"/>
          </a:p>
          <a:p>
            <a:endParaRPr lang="en-US" dirty="0"/>
          </a:p>
          <a:p>
            <a:r>
              <a:rPr lang="en-US" dirty="0"/>
              <a:t>Promote capacity building in the region and foster interdisciplinary approaches </a:t>
            </a:r>
            <a:endParaRPr lang="en-US" dirty="0" smtClean="0"/>
          </a:p>
          <a:p>
            <a:endParaRPr lang="en-US" dirty="0"/>
          </a:p>
          <a:p>
            <a:r>
              <a:rPr lang="en-US" dirty="0"/>
              <a:t>implement user needs for tools and services and translate into an integration plan </a:t>
            </a:r>
            <a:endParaRPr lang="en-US" dirty="0" smtClean="0"/>
          </a:p>
          <a:p>
            <a:endParaRPr lang="en-US" dirty="0"/>
          </a:p>
          <a:p>
            <a:r>
              <a:rPr lang="en-US" dirty="0"/>
              <a:t>Provide the VRE platform for the multidisciplinary scientific </a:t>
            </a:r>
            <a:r>
              <a:rPr lang="en-US" dirty="0" smtClean="0"/>
              <a:t>community</a:t>
            </a:r>
          </a:p>
          <a:p>
            <a:endParaRPr lang="en-US" dirty="0"/>
          </a:p>
          <a:p>
            <a:r>
              <a:rPr lang="en-US" dirty="0"/>
              <a:t>Provide scientific application support and application training material </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878925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 5 Tasks</a:t>
            </a:r>
            <a:endParaRPr lang="en-US" dirty="0"/>
          </a:p>
        </p:txBody>
      </p:sp>
      <p:sp>
        <p:nvSpPr>
          <p:cNvPr id="3" name="Content Placeholder 2"/>
          <p:cNvSpPr>
            <a:spLocks noGrp="1"/>
          </p:cNvSpPr>
          <p:nvPr>
            <p:ph idx="1"/>
          </p:nvPr>
        </p:nvSpPr>
        <p:spPr>
          <a:xfrm>
            <a:off x="192088" y="1225176"/>
            <a:ext cx="9518650" cy="5632823"/>
          </a:xfrm>
        </p:spPr>
        <p:txBody>
          <a:bodyPr/>
          <a:lstStyle/>
          <a:p>
            <a:pPr marL="358775" lvl="1" indent="-358775">
              <a:lnSpc>
                <a:spcPct val="90000"/>
              </a:lnSpc>
            </a:pPr>
            <a:r>
              <a:rPr lang="en-US" b="1" dirty="0" smtClean="0"/>
              <a:t>Refinement of service requirements and technical assessment for integration</a:t>
            </a:r>
          </a:p>
          <a:p>
            <a:pPr lvl="1"/>
            <a:r>
              <a:rPr lang="en-US" b="1" dirty="0" smtClean="0">
                <a:solidFill>
                  <a:schemeClr val="accent5"/>
                </a:solidFill>
              </a:rPr>
              <a:t>Identification of service areas, services  based on community needs</a:t>
            </a:r>
          </a:p>
          <a:p>
            <a:pPr lvl="1"/>
            <a:r>
              <a:rPr lang="en-US" b="1" dirty="0" smtClean="0">
                <a:solidFill>
                  <a:schemeClr val="accent5"/>
                </a:solidFill>
              </a:rPr>
              <a:t>Detailed implementation plan including timelines</a:t>
            </a:r>
            <a:endParaRPr lang="en-US" dirty="0">
              <a:solidFill>
                <a:schemeClr val="accent5"/>
              </a:solidFill>
            </a:endParaRPr>
          </a:p>
          <a:p>
            <a:pPr marL="358775" lvl="1" indent="-358775">
              <a:lnSpc>
                <a:spcPct val="90000"/>
              </a:lnSpc>
            </a:pPr>
            <a:r>
              <a:rPr lang="en-US" b="1" dirty="0"/>
              <a:t>Data management </a:t>
            </a:r>
            <a:r>
              <a:rPr lang="en-US" b="1" dirty="0" smtClean="0"/>
              <a:t>plans </a:t>
            </a:r>
          </a:p>
          <a:p>
            <a:pPr lvl="1"/>
            <a:r>
              <a:rPr lang="en-US" b="1" dirty="0">
                <a:solidFill>
                  <a:schemeClr val="accent5"/>
                </a:solidFill>
              </a:rPr>
              <a:t>D</a:t>
            </a:r>
            <a:r>
              <a:rPr lang="en-US" b="1" dirty="0" smtClean="0">
                <a:solidFill>
                  <a:schemeClr val="accent5"/>
                </a:solidFill>
              </a:rPr>
              <a:t>ata sets, descriptions, origin, nature, scale, users, standards, metadata etc.</a:t>
            </a:r>
          </a:p>
          <a:p>
            <a:pPr lvl="1"/>
            <a:r>
              <a:rPr lang="en-US" b="1" dirty="0" smtClean="0">
                <a:solidFill>
                  <a:schemeClr val="accent5"/>
                </a:solidFill>
              </a:rPr>
              <a:t>In collaboration with WP4 </a:t>
            </a:r>
            <a:endParaRPr lang="en-US" dirty="0">
              <a:solidFill>
                <a:schemeClr val="accent5"/>
              </a:solidFill>
            </a:endParaRPr>
          </a:p>
          <a:p>
            <a:pPr marL="358775" lvl="1" indent="-358775">
              <a:lnSpc>
                <a:spcPct val="90000"/>
              </a:lnSpc>
            </a:pPr>
            <a:r>
              <a:rPr lang="en-US" b="1" dirty="0"/>
              <a:t>Development VRE platform </a:t>
            </a:r>
            <a:endParaRPr lang="en-US" b="1" dirty="0" smtClean="0"/>
          </a:p>
          <a:p>
            <a:pPr lvl="1"/>
            <a:r>
              <a:rPr lang="en-US" b="1" dirty="0" smtClean="0"/>
              <a:t>VRE portal</a:t>
            </a:r>
          </a:p>
          <a:p>
            <a:pPr lvl="2"/>
            <a:r>
              <a:rPr lang="en-US" b="1" dirty="0" smtClean="0">
                <a:solidFill>
                  <a:schemeClr val="accent5"/>
                </a:solidFill>
              </a:rPr>
              <a:t>What it is </a:t>
            </a:r>
          </a:p>
          <a:p>
            <a:pPr lvl="2"/>
            <a:r>
              <a:rPr lang="en-US" b="1" dirty="0" smtClean="0">
                <a:solidFill>
                  <a:schemeClr val="accent5"/>
                </a:solidFill>
              </a:rPr>
              <a:t>Technical Information</a:t>
            </a:r>
          </a:p>
          <a:p>
            <a:pPr lvl="2"/>
            <a:r>
              <a:rPr lang="en-US" b="1" dirty="0" smtClean="0">
                <a:solidFill>
                  <a:schemeClr val="accent5"/>
                </a:solidFill>
              </a:rPr>
              <a:t>Documentation</a:t>
            </a:r>
          </a:p>
          <a:p>
            <a:pPr lvl="2"/>
            <a:r>
              <a:rPr lang="en-US" b="1" dirty="0" smtClean="0">
                <a:solidFill>
                  <a:schemeClr val="accent5"/>
                </a:solidFill>
              </a:rPr>
              <a:t>Access to data sets</a:t>
            </a:r>
          </a:p>
          <a:p>
            <a:pPr lvl="2"/>
            <a:r>
              <a:rPr lang="en-US" b="1" dirty="0" smtClean="0">
                <a:solidFill>
                  <a:schemeClr val="accent5"/>
                </a:solidFill>
              </a:rPr>
              <a:t>Tools </a:t>
            </a:r>
          </a:p>
          <a:p>
            <a:pPr lvl="2"/>
            <a:r>
              <a:rPr lang="en-US" b="1" dirty="0" smtClean="0">
                <a:solidFill>
                  <a:schemeClr val="accent5"/>
                </a:solidFill>
              </a:rPr>
              <a:t>Software repositories</a:t>
            </a:r>
          </a:p>
          <a:p>
            <a:pPr lvl="2"/>
            <a:r>
              <a:rPr lang="en-US" b="1" dirty="0" smtClean="0">
                <a:solidFill>
                  <a:schemeClr val="accent5"/>
                </a:solidFill>
              </a:rPr>
              <a:t>Access to resources and services   </a:t>
            </a:r>
            <a:endParaRPr lang="en-US" dirty="0">
              <a:solidFill>
                <a:schemeClr val="accent5"/>
              </a:solidFill>
            </a:endParaRPr>
          </a:p>
          <a:p>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5438" y="1706350"/>
            <a:ext cx="441515" cy="47811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2241" y="2787986"/>
            <a:ext cx="441515" cy="478117"/>
          </a:xfrm>
          <a:prstGeom prst="rect">
            <a:avLst/>
          </a:prstGeom>
        </p:spPr>
      </p:pic>
      <p:pic>
        <p:nvPicPr>
          <p:cNvPr id="13"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51413" y="3986159"/>
            <a:ext cx="3716609" cy="2600379"/>
          </a:xfrm>
          <a:prstGeom prst="rect">
            <a:avLst/>
          </a:prstGeom>
          <a:noFill/>
          <a:ln w="9525">
            <a:noFill/>
            <a:miter lim="800000"/>
            <a:headEnd/>
            <a:tailEnd/>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715" y="6236645"/>
            <a:ext cx="323107" cy="349893"/>
          </a:xfrm>
          <a:prstGeom prst="rect">
            <a:avLst/>
          </a:prstGeom>
        </p:spPr>
      </p:pic>
    </p:spTree>
    <p:extLst>
      <p:ext uri="{BB962C8B-B14F-4D97-AF65-F5344CB8AC3E}">
        <p14:creationId xmlns:p14="http://schemas.microsoft.com/office/powerpoint/2010/main" val="1219016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WP5 Tasks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58775" lvl="1" indent="-358775">
              <a:lnSpc>
                <a:spcPct val="90000"/>
              </a:lnSpc>
            </a:pPr>
            <a:r>
              <a:rPr lang="en-US" b="1" dirty="0" smtClean="0"/>
              <a:t>Overall integration of services </a:t>
            </a:r>
          </a:p>
          <a:p>
            <a:pPr lvl="1"/>
            <a:r>
              <a:rPr lang="en-US" dirty="0" smtClean="0">
                <a:solidFill>
                  <a:schemeClr val="accent5"/>
                </a:solidFill>
              </a:rPr>
              <a:t>Identify and give examples of such services </a:t>
            </a:r>
          </a:p>
          <a:p>
            <a:pPr lvl="1"/>
            <a:r>
              <a:rPr lang="en-US" dirty="0" smtClean="0">
                <a:solidFill>
                  <a:schemeClr val="accent5"/>
                </a:solidFill>
              </a:rPr>
              <a:t>Integration </a:t>
            </a:r>
            <a:r>
              <a:rPr lang="en-US" dirty="0">
                <a:solidFill>
                  <a:schemeClr val="accent5"/>
                </a:solidFill>
              </a:rPr>
              <a:t>of common </a:t>
            </a:r>
            <a:r>
              <a:rPr lang="en-US" dirty="0" smtClean="0">
                <a:solidFill>
                  <a:schemeClr val="accent5"/>
                </a:solidFill>
              </a:rPr>
              <a:t>services</a:t>
            </a:r>
          </a:p>
          <a:p>
            <a:pPr marL="358775" lvl="1" indent="-358775">
              <a:lnSpc>
                <a:spcPct val="90000"/>
              </a:lnSpc>
            </a:pPr>
            <a:endParaRPr lang="en-US" b="1" dirty="0" smtClean="0"/>
          </a:p>
          <a:p>
            <a:pPr marL="358775" lvl="1" indent="-358775">
              <a:lnSpc>
                <a:spcPct val="90000"/>
              </a:lnSpc>
            </a:pPr>
            <a:r>
              <a:rPr lang="en-US" b="1" dirty="0" smtClean="0"/>
              <a:t>Scientific support </a:t>
            </a:r>
          </a:p>
          <a:p>
            <a:pPr lvl="1"/>
            <a:r>
              <a:rPr lang="en-US" dirty="0" smtClean="0">
                <a:solidFill>
                  <a:schemeClr val="accent5"/>
                </a:solidFill>
              </a:rPr>
              <a:t>Support </a:t>
            </a:r>
            <a:r>
              <a:rPr lang="en-US" dirty="0">
                <a:solidFill>
                  <a:schemeClr val="accent5"/>
                </a:solidFill>
              </a:rPr>
              <a:t>and enabling of applications using services and infrastructure of the </a:t>
            </a:r>
            <a:r>
              <a:rPr lang="en-US" dirty="0" smtClean="0">
                <a:solidFill>
                  <a:schemeClr val="accent5"/>
                </a:solidFill>
              </a:rPr>
              <a:t>project</a:t>
            </a:r>
          </a:p>
          <a:p>
            <a:pPr lvl="1"/>
            <a:r>
              <a:rPr lang="en-US" dirty="0">
                <a:solidFill>
                  <a:schemeClr val="accent5"/>
                </a:solidFill>
              </a:rPr>
              <a:t>D</a:t>
            </a:r>
            <a:r>
              <a:rPr lang="en-US" dirty="0" smtClean="0">
                <a:solidFill>
                  <a:schemeClr val="accent5"/>
                </a:solidFill>
              </a:rPr>
              <a:t>efine process</a:t>
            </a:r>
            <a:endParaRPr lang="en-US" dirty="0">
              <a:solidFill>
                <a:schemeClr val="accent5"/>
              </a:solidFill>
            </a:endParaRP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7617219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WP6 </a:t>
            </a:r>
            <a:r>
              <a:rPr lang="en-US" dirty="0"/>
              <a:t>Capacity building, open calls and sustainability </a:t>
            </a:r>
          </a:p>
        </p:txBody>
      </p:sp>
      <p:sp>
        <p:nvSpPr>
          <p:cNvPr id="3" name="Content Placeholder 2"/>
          <p:cNvSpPr>
            <a:spLocks noGrp="1"/>
          </p:cNvSpPr>
          <p:nvPr>
            <p:ph idx="1"/>
          </p:nvPr>
        </p:nvSpPr>
        <p:spPr/>
        <p:txBody>
          <a:bodyPr/>
          <a:lstStyle/>
          <a:p>
            <a:r>
              <a:rPr lang="en-US" dirty="0"/>
              <a:t>Promote capacity building in the region and foster interdisciplinary approaches </a:t>
            </a:r>
            <a:endParaRPr lang="en-US" dirty="0" smtClean="0"/>
          </a:p>
          <a:p>
            <a:endParaRPr lang="en-US" dirty="0"/>
          </a:p>
          <a:p>
            <a:r>
              <a:rPr lang="en-US" dirty="0"/>
              <a:t>Open up the Established Virtual Research Environment to the widest possible regional communities </a:t>
            </a:r>
            <a:endParaRPr lang="en-US" dirty="0" smtClean="0"/>
          </a:p>
          <a:p>
            <a:endParaRPr lang="en-US" dirty="0"/>
          </a:p>
          <a:p>
            <a:r>
              <a:rPr lang="en-US" dirty="0"/>
              <a:t>Enforce a fair, transparent and trusted mechanism for allocation of VRE resources </a:t>
            </a:r>
            <a:endParaRPr lang="en-US" dirty="0" smtClean="0"/>
          </a:p>
          <a:p>
            <a:endParaRPr lang="en-US" dirty="0"/>
          </a:p>
          <a:p>
            <a:r>
              <a:rPr lang="en-US" dirty="0"/>
              <a:t>Facilitate access and deployment of new applications in the VRE infrastructure </a:t>
            </a:r>
            <a:endParaRPr lang="en-US" dirty="0" smtClean="0"/>
          </a:p>
          <a:p>
            <a:endParaRPr lang="en-US" dirty="0"/>
          </a:p>
          <a:p>
            <a:r>
              <a:rPr lang="en-US" dirty="0"/>
              <a:t>Establish and test a viable sustainability and business model </a:t>
            </a:r>
          </a:p>
          <a:p>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26105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 y="10758"/>
            <a:ext cx="8810512" cy="1172584"/>
          </a:xfrm>
        </p:spPr>
        <p:txBody>
          <a:bodyPr/>
          <a:lstStyle/>
          <a:p>
            <a:pPr eaLnBrk="1" hangingPunct="1"/>
            <a:r>
              <a:rPr lang="en-US" sz="2600" dirty="0"/>
              <a:t>Background of medical images data collecting and processing system creation</a:t>
            </a:r>
            <a:endParaRPr lang="ru-RU" sz="2600" dirty="0"/>
          </a:p>
        </p:txBody>
      </p:sp>
      <p:sp>
        <p:nvSpPr>
          <p:cNvPr id="17411" name="Rectangle 3"/>
          <p:cNvSpPr>
            <a:spLocks noGrp="1"/>
          </p:cNvSpPr>
          <p:nvPr>
            <p:ph type="body" idx="1"/>
          </p:nvPr>
        </p:nvSpPr>
        <p:spPr>
          <a:xfrm>
            <a:off x="1" y="1172584"/>
            <a:ext cx="9905999" cy="5685416"/>
          </a:xfrm>
        </p:spPr>
        <p:txBody>
          <a:bodyPr/>
          <a:lstStyle/>
          <a:p>
            <a:pPr eaLnBrk="1" hangingPunct="1">
              <a:lnSpc>
                <a:spcPct val="90000"/>
              </a:lnSpc>
              <a:buFont typeface="Wingdings 2" pitchFamily="18" charset="2"/>
              <a:buNone/>
            </a:pPr>
            <a:r>
              <a:rPr lang="en-US" sz="1800" dirty="0"/>
              <a:t>	</a:t>
            </a:r>
            <a:r>
              <a:rPr lang="en-US" dirty="0"/>
              <a:t>During last years IT sector and eHealth made a big</a:t>
            </a:r>
            <a:r>
              <a:rPr lang="en-US" sz="2000" dirty="0"/>
              <a:t> progress in Moldova: </a:t>
            </a:r>
          </a:p>
          <a:p>
            <a:pPr eaLnBrk="1" hangingPunct="1">
              <a:lnSpc>
                <a:spcPct val="90000"/>
              </a:lnSpc>
              <a:buFontTx/>
              <a:buChar char="•"/>
            </a:pPr>
            <a:r>
              <a:rPr lang="en-US" sz="2000" dirty="0"/>
              <a:t>Hospitals and other medical Institutions acquire modern digitized equipment. </a:t>
            </a:r>
          </a:p>
          <a:p>
            <a:pPr eaLnBrk="1" hangingPunct="1">
              <a:lnSpc>
                <a:spcPct val="90000"/>
              </a:lnSpc>
              <a:buFontTx/>
              <a:buChar char="•"/>
            </a:pPr>
            <a:r>
              <a:rPr lang="en-US" sz="2000" dirty="0"/>
              <a:t>Medical institutions are connected to the Internet and high speed connections available not only in the cities but in the country regions too.  </a:t>
            </a:r>
          </a:p>
          <a:p>
            <a:pPr eaLnBrk="1" hangingPunct="1">
              <a:lnSpc>
                <a:spcPct val="90000"/>
              </a:lnSpc>
              <a:buFontTx/>
              <a:buChar char="•"/>
            </a:pPr>
            <a:r>
              <a:rPr lang="en-US" sz="2000" dirty="0"/>
              <a:t>Many medical institutions are developing and implementing different information systems. </a:t>
            </a:r>
          </a:p>
          <a:p>
            <a:pPr eaLnBrk="1" hangingPunct="1">
              <a:lnSpc>
                <a:spcPct val="90000"/>
              </a:lnSpc>
              <a:buFontTx/>
              <a:buChar char="•"/>
            </a:pPr>
            <a:r>
              <a:rPr lang="en-US" sz="2000" dirty="0"/>
              <a:t>One of the directions of eHealth developing is implementation of instruments for processing and systematization of various images produced as a result of medical examinations. E.g. only limited number of medical institutions in Moldova possesses modern tomography equipment that can be used for complex images processing. It often happens that tomographic examinations’ images are needed to be transferred from one hospital to another for their analyzing and future use. </a:t>
            </a:r>
          </a:p>
          <a:p>
            <a:pPr eaLnBrk="1" hangingPunct="1">
              <a:lnSpc>
                <a:spcPct val="90000"/>
              </a:lnSpc>
              <a:buFontTx/>
              <a:buChar char="•"/>
            </a:pPr>
            <a:r>
              <a:rPr lang="en-US" sz="2000" dirty="0"/>
              <a:t>At present images transmission technologies mainly based on writing data on photo films, CD and DVD, but a few installations are equipped by DICOM Viewers for qualitative information visualization. </a:t>
            </a:r>
          </a:p>
          <a:p>
            <a:pPr eaLnBrk="1" hangingPunct="1">
              <a:lnSpc>
                <a:spcPct val="90000"/>
              </a:lnSpc>
              <a:buFontTx/>
              <a:buChar char="•"/>
            </a:pPr>
            <a:r>
              <a:rPr lang="en-US" sz="2000" dirty="0"/>
              <a:t>Creation of integrated system of DICOM images collection, systematization and visualization in unified form is a very actual task.</a:t>
            </a:r>
            <a:r>
              <a:rPr lang="ru-RU" sz="2000" dirty="0"/>
              <a:t> </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3896780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WP6 Tasks</a:t>
            </a:r>
            <a:endParaRPr lang="en-US" dirty="0"/>
          </a:p>
        </p:txBody>
      </p:sp>
      <p:sp>
        <p:nvSpPr>
          <p:cNvPr id="3" name="Content Placeholder 2"/>
          <p:cNvSpPr>
            <a:spLocks noGrp="1"/>
          </p:cNvSpPr>
          <p:nvPr>
            <p:ph idx="1"/>
          </p:nvPr>
        </p:nvSpPr>
        <p:spPr>
          <a:xfrm>
            <a:off x="193675" y="1491298"/>
            <a:ext cx="9518650" cy="4921250"/>
          </a:xfrm>
        </p:spPr>
        <p:txBody>
          <a:bodyPr/>
          <a:lstStyle/>
          <a:p>
            <a:pPr marL="358775" lvl="1" indent="-358775">
              <a:lnSpc>
                <a:spcPct val="90000"/>
              </a:lnSpc>
            </a:pPr>
            <a:r>
              <a:rPr lang="en-US" sz="2800" b="1" dirty="0"/>
              <a:t>Framework for VRE resource and service </a:t>
            </a:r>
            <a:r>
              <a:rPr lang="en-US" sz="2800" b="1" dirty="0" smtClean="0"/>
              <a:t>provision</a:t>
            </a:r>
          </a:p>
          <a:p>
            <a:pPr lvl="1"/>
            <a:r>
              <a:rPr lang="en-US" sz="2400" b="1" dirty="0" smtClean="0"/>
              <a:t>Access methodology, access policies </a:t>
            </a:r>
            <a:endParaRPr lang="en-US" sz="2400" dirty="0"/>
          </a:p>
          <a:p>
            <a:r>
              <a:rPr lang="en-US" sz="2800" b="1" dirty="0"/>
              <a:t>Implementation of open calls for access to VRE </a:t>
            </a:r>
            <a:r>
              <a:rPr lang="en-US" sz="2800" b="1" dirty="0" smtClean="0"/>
              <a:t>resources</a:t>
            </a:r>
            <a:endParaRPr lang="en-US" b="1" dirty="0" smtClean="0"/>
          </a:p>
          <a:p>
            <a:pPr lvl="1"/>
            <a:r>
              <a:rPr lang="en-US" sz="2400" b="1" dirty="0" smtClean="0"/>
              <a:t>Open, monitor and finalize calls for access to </a:t>
            </a:r>
            <a:r>
              <a:rPr lang="en-US" sz="2400" b="1" dirty="0" err="1" smtClean="0"/>
              <a:t>resrouces</a:t>
            </a:r>
            <a:r>
              <a:rPr lang="en-US" sz="2400" b="1" dirty="0" smtClean="0"/>
              <a:t> </a:t>
            </a:r>
            <a:endParaRPr lang="en-US" sz="2400" dirty="0"/>
          </a:p>
          <a:p>
            <a:r>
              <a:rPr lang="en-US" sz="2800" b="1" dirty="0"/>
              <a:t>Integration of the new applications to the VRE </a:t>
            </a:r>
            <a:r>
              <a:rPr lang="en-US" sz="2800" b="1" dirty="0" smtClean="0"/>
              <a:t>environment</a:t>
            </a:r>
            <a:endParaRPr lang="en-US" b="1" dirty="0" smtClean="0"/>
          </a:p>
          <a:p>
            <a:pPr lvl="1"/>
            <a:r>
              <a:rPr lang="en-US" sz="2400" b="1" dirty="0" smtClean="0"/>
              <a:t>Facilitate use if the services from selected projects</a:t>
            </a:r>
            <a:endParaRPr lang="en-US" sz="2400" dirty="0"/>
          </a:p>
          <a:p>
            <a:r>
              <a:rPr lang="en-US" sz="2800" b="1" dirty="0"/>
              <a:t>Sustainability and business </a:t>
            </a:r>
            <a:r>
              <a:rPr lang="en-US" sz="2800" b="1" dirty="0" smtClean="0"/>
              <a:t>model</a:t>
            </a:r>
            <a:endParaRPr lang="en-US" b="1" dirty="0" smtClean="0"/>
          </a:p>
          <a:p>
            <a:pPr lvl="1"/>
            <a:r>
              <a:rPr lang="en-US" sz="2400" b="1" dirty="0" smtClean="0"/>
              <a:t>Organizational models study</a:t>
            </a:r>
          </a:p>
          <a:p>
            <a:pPr lvl="1"/>
            <a:r>
              <a:rPr lang="en-US" sz="2400" b="1" dirty="0" smtClean="0"/>
              <a:t>Usage models</a:t>
            </a:r>
          </a:p>
          <a:p>
            <a:pPr lvl="1"/>
            <a:r>
              <a:rPr lang="en-US" sz="2400" b="1" dirty="0" smtClean="0"/>
              <a:t>Business models (i.e. pay per use etc.) </a:t>
            </a:r>
            <a:endParaRPr lang="en-US" sz="2400" dirty="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Joint AITT DICOM Network and Hirizon2020 VI-SEEM projects event</a:t>
            </a:r>
            <a:endParaRPr lang="el-GR" dirty="0"/>
          </a:p>
        </p:txBody>
      </p:sp>
    </p:spTree>
    <p:extLst>
      <p:ext uri="{BB962C8B-B14F-4D97-AF65-F5344CB8AC3E}">
        <p14:creationId xmlns:p14="http://schemas.microsoft.com/office/powerpoint/2010/main" val="549851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0" y="0"/>
            <a:ext cx="9525001" cy="1150359"/>
          </a:xfrm>
          <a:solidFill>
            <a:srgbClr val="FA7F34"/>
          </a:solidFill>
          <a:ln w="9525">
            <a:solidFill>
              <a:schemeClr val="accent6">
                <a:lumMod val="50000"/>
              </a:schemeClr>
            </a:solidFill>
            <a:miter lim="800000"/>
            <a:headEnd/>
            <a:tailEnd/>
          </a:ln>
          <a:extLst/>
        </p:spPr>
        <p:txBody>
          <a:bodyPr vert="horz" wrap="square" lIns="95785" tIns="47892" rIns="95785" bIns="47892" numCol="1" anchor="ctr" anchorCtr="0" compatLnSpc="1">
            <a:prstTxWarp prst="textNoShape">
              <a:avLst/>
            </a:prstTxWarp>
          </a:bodyPr>
          <a:lstStyle/>
          <a:p>
            <a:r>
              <a:rPr lang="en-US" dirty="0"/>
              <a:t>Scientific Computing Infrastructure </a:t>
            </a:r>
            <a:endParaRPr lang="ru-RU" dirty="0"/>
          </a:p>
        </p:txBody>
      </p:sp>
      <p:sp>
        <p:nvSpPr>
          <p:cNvPr id="51203" name="Rectangle 3"/>
          <p:cNvSpPr>
            <a:spLocks noGrp="1" noChangeArrowheads="1"/>
          </p:cNvSpPr>
          <p:nvPr>
            <p:ph type="body" idx="1"/>
          </p:nvPr>
        </p:nvSpPr>
        <p:spPr>
          <a:xfrm>
            <a:off x="0" y="1172584"/>
            <a:ext cx="9906000" cy="5685416"/>
          </a:xfrm>
        </p:spPr>
        <p:txBody>
          <a:bodyPr>
            <a:normAutofit fontScale="92500" lnSpcReduction="20000"/>
          </a:bodyPr>
          <a:lstStyle/>
          <a:p>
            <a:pPr marL="182563" indent="173038">
              <a:lnSpc>
                <a:spcPct val="110000"/>
              </a:lnSpc>
              <a:spcAft>
                <a:spcPts val="300"/>
              </a:spcAft>
              <a:buNone/>
            </a:pPr>
            <a:r>
              <a:rPr lang="en-US" dirty="0">
                <a:solidFill>
                  <a:srgbClr val="000000"/>
                </a:solidFill>
                <a:latin typeface="Verdana"/>
              </a:rPr>
              <a:t>Computing resources are mainly requested and intensively developing components of the modern e-Infrastructures. Organization of the efficient development, operation and convenient access to e-Infrastructure components for research teams from various institutions at present is one the priority activities for RENAM. </a:t>
            </a:r>
          </a:p>
          <a:p>
            <a:pPr marL="457200" indent="-457200" defTabSz="449263" eaLnBrk="1" hangingPunct="1">
              <a:lnSpc>
                <a:spcPct val="120000"/>
              </a:lnSpc>
              <a:spcBef>
                <a:spcPts val="300"/>
              </a:spcBef>
              <a:spcAft>
                <a:spcPts val="400"/>
              </a:spcAft>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dirty="0">
                <a:solidFill>
                  <a:srgbClr val="000000"/>
                </a:solidFill>
                <a:latin typeface="Verdana"/>
              </a:rPr>
              <a:t>Computing facilities that forming </a:t>
            </a:r>
            <a:r>
              <a:rPr lang="en-US" dirty="0">
                <a:solidFill>
                  <a:srgbClr val="000000"/>
                </a:solidFill>
                <a:latin typeface="Verdana"/>
              </a:rPr>
              <a:t>e-Infrastructure </a:t>
            </a:r>
            <a:r>
              <a:rPr lang="en-AU" dirty="0">
                <a:solidFill>
                  <a:srgbClr val="000000"/>
                </a:solidFill>
                <a:latin typeface="Verdana"/>
              </a:rPr>
              <a:t>based on Parallel Architectures and used for running complex applications:</a:t>
            </a:r>
            <a:r>
              <a:rPr lang="en-AU" sz="2000" dirty="0">
                <a:solidFill>
                  <a:srgbClr val="000000"/>
                </a:solidFill>
                <a:latin typeface="Verdana"/>
              </a:rPr>
              <a:t> </a:t>
            </a:r>
          </a:p>
          <a:p>
            <a:pPr marL="457200" indent="-457200" defTabSz="449263" eaLnBrk="1" hangingPunct="1">
              <a:spcBef>
                <a:spcPts val="600"/>
              </a:spcBef>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sz="2000" dirty="0">
                <a:solidFill>
                  <a:srgbClr val="000000"/>
                </a:solidFill>
                <a:latin typeface="Verdana"/>
              </a:rPr>
              <a:t>HPC - Clusters’ systems;</a:t>
            </a:r>
          </a:p>
          <a:p>
            <a:pPr marL="457200" indent="-457200" defTabSz="449263" eaLnBrk="1" hangingPunct="1">
              <a:spcBef>
                <a:spcPts val="600"/>
              </a:spcBef>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sz="2000" dirty="0">
                <a:solidFill>
                  <a:srgbClr val="000000"/>
                </a:solidFill>
                <a:latin typeface="Verdana"/>
              </a:rPr>
              <a:t>HPC - Supercomputers;</a:t>
            </a:r>
          </a:p>
          <a:p>
            <a:pPr marL="457200" indent="-457200" defTabSz="449263" eaLnBrk="1" hangingPunct="1">
              <a:spcBef>
                <a:spcPts val="600"/>
              </a:spcBef>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sz="2000" dirty="0">
                <a:solidFill>
                  <a:srgbClr val="000000"/>
                </a:solidFill>
                <a:latin typeface="Verdana"/>
              </a:rPr>
              <a:t>Distributed computing – Grids;</a:t>
            </a:r>
          </a:p>
          <a:p>
            <a:pPr marL="457200" indent="-457200" defTabSz="449263" eaLnBrk="1" hangingPunct="1">
              <a:spcBef>
                <a:spcPts val="600"/>
              </a:spcBef>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sz="2000" dirty="0">
                <a:solidFill>
                  <a:srgbClr val="000000"/>
                </a:solidFill>
                <a:latin typeface="Verdana"/>
              </a:rPr>
              <a:t>Scientific Clouds…</a:t>
            </a:r>
          </a:p>
          <a:p>
            <a:pPr marL="447675" indent="-265113" defTabSz="449263" eaLnBrk="1" hangingPunct="1">
              <a:spcBef>
                <a:spcPts val="700"/>
              </a:spcBef>
              <a:spcAft>
                <a:spcPts val="300"/>
              </a:spcAft>
              <a:buFont typeface="Courier New" pitchFamily="49" charset="0"/>
              <a:buChar char="o"/>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dirty="0">
                <a:solidFill>
                  <a:srgbClr val="000000"/>
                </a:solidFill>
                <a:latin typeface="Verdana"/>
              </a:rPr>
              <a:t>Parallel Algorithms Design and Programming</a:t>
            </a:r>
          </a:p>
          <a:p>
            <a:pPr marL="447675" indent="-265113" defTabSz="449263" eaLnBrk="1" hangingPunct="1">
              <a:spcBef>
                <a:spcPts val="700"/>
              </a:spcBef>
              <a:spcAft>
                <a:spcPts val="300"/>
              </a:spcAft>
              <a:buFont typeface="Courier New" pitchFamily="49" charset="0"/>
              <a:buChar char="o"/>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dirty="0">
                <a:solidFill>
                  <a:srgbClr val="000000"/>
                </a:solidFill>
                <a:latin typeface="Verdana"/>
              </a:rPr>
              <a:t>Complex Computing Applications Development</a:t>
            </a:r>
          </a:p>
          <a:p>
            <a:pPr marL="457200" indent="-457200" defTabSz="449263" eaLnBrk="1" hangingPunct="1">
              <a:lnSpc>
                <a:spcPct val="120000"/>
              </a:lnSpc>
              <a:spcBef>
                <a:spcPts val="300"/>
              </a:spcBef>
              <a:buFont typeface="Wingdings" pitchFamily="2" charset="2"/>
              <a:buChar char=""/>
              <a:tabLst>
                <a:tab pos="457200" algn="l"/>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AU" dirty="0">
                <a:solidFill>
                  <a:srgbClr val="000000"/>
                </a:solidFill>
                <a:latin typeface="Verdana"/>
              </a:rPr>
              <a:t>Scientific Computing architecture is a bridge for building modern virtualized computing systems – scientific clouds</a:t>
            </a:r>
          </a:p>
          <a:p>
            <a:pPr marL="182563" indent="265113">
              <a:lnSpc>
                <a:spcPct val="80000"/>
              </a:lnSpc>
              <a:buNone/>
            </a:pPr>
            <a:endParaRPr lang="ru-RU" sz="2000" dirty="0"/>
          </a:p>
        </p:txBody>
      </p:sp>
      <p:sp>
        <p:nvSpPr>
          <p:cNvPr id="3" name="Footer Placeholder 2"/>
          <p:cNvSpPr>
            <a:spLocks noGrp="1"/>
          </p:cNvSpPr>
          <p:nvPr>
            <p:ph type="ftr" sz="quarter" idx="10"/>
          </p:nvPr>
        </p:nvSpPr>
        <p:spPr/>
        <p:txBody>
          <a:bodyPr/>
          <a:lstStyle/>
          <a:p>
            <a:pPr>
              <a:defRPr/>
            </a:pPr>
            <a:r>
              <a:rPr lang="en-US" dirty="0"/>
              <a:t>Joint AITT DICOM Network and Hirizon2020 VI-SEEM projects event</a:t>
            </a:r>
          </a:p>
        </p:txBody>
      </p:sp>
      <p:sp>
        <p:nvSpPr>
          <p:cNvPr id="5" name="Slide Number Placeholder 4"/>
          <p:cNvSpPr>
            <a:spLocks noGrp="1"/>
          </p:cNvSpPr>
          <p:nvPr>
            <p:ph type="sldNum" sz="quarter" idx="4294967295"/>
          </p:nvPr>
        </p:nvSpPr>
        <p:spPr>
          <a:xfrm>
            <a:off x="8931337" y="6586537"/>
            <a:ext cx="730250" cy="293687"/>
          </a:xfrm>
          <a:prstGeom prst="rect">
            <a:avLst/>
          </a:prstGeom>
        </p:spPr>
        <p:txBody>
          <a:bodyPr/>
          <a:lstStyle/>
          <a:p>
            <a:pPr>
              <a:defRPr/>
            </a:pPr>
            <a:fld id="{78B92CFC-FC95-4CEA-A272-9B24C020ACDA}" type="slidenum">
              <a:rPr lang="ru-RU" sz="1600">
                <a:solidFill>
                  <a:srgbClr val="000000"/>
                </a:solidFill>
              </a:rPr>
              <a:pPr>
                <a:defRPr/>
              </a:pPr>
              <a:t>51</a:t>
            </a:fld>
            <a:endParaRPr lang="ru-RU" dirty="0">
              <a:solidFill>
                <a:srgbClr val="000000"/>
              </a:solidFill>
            </a:endParaRPr>
          </a:p>
        </p:txBody>
      </p:sp>
    </p:spTree>
    <p:extLst>
      <p:ext uri="{BB962C8B-B14F-4D97-AF65-F5344CB8AC3E}">
        <p14:creationId xmlns:p14="http://schemas.microsoft.com/office/powerpoint/2010/main" val="3367666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p:nvPr>
        </p:nvSpPr>
        <p:spPr bwMode="auto">
          <a:xfrm>
            <a:off x="0" y="1163636"/>
            <a:ext cx="9906000" cy="55581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0" tIns="47880" rIns="95760" bIns="47880" numCol="1" anchor="t" anchorCtr="0" compatLnSpc="1">
            <a:prstTxWarp prst="textNoShape">
              <a:avLst/>
            </a:prstTxWarp>
          </a:bodyPr>
          <a:lstStyle/>
          <a:p>
            <a:pPr>
              <a:lnSpc>
                <a:spcPct val="80000"/>
              </a:lnSpc>
            </a:pPr>
            <a:r>
              <a:rPr lang="en-US" sz="2400" dirty="0"/>
              <a:t>NREN in Moldova is coordinator of National Grid Initiative and </a:t>
            </a:r>
            <a:endParaRPr lang="en-US" sz="2400" dirty="0" smtClean="0"/>
          </a:p>
          <a:p>
            <a:pPr marL="355600" indent="-355600" algn="just">
              <a:lnSpc>
                <a:spcPct val="90000"/>
              </a:lnSpc>
              <a:spcBef>
                <a:spcPts val="600"/>
              </a:spcBef>
              <a:buClr>
                <a:srgbClr val="2164A8"/>
              </a:buClr>
              <a:buSzPct val="75000"/>
              <a:buFont typeface="Wingdings" pitchFamily="2" charset="2"/>
              <a:buChar char=""/>
              <a:tabLst>
                <a:tab pos="355600" algn="l"/>
                <a:tab pos="460375" algn="l"/>
                <a:tab pos="909638" algn="l"/>
                <a:tab pos="1358900" algn="l"/>
                <a:tab pos="1808163" algn="l"/>
                <a:tab pos="2257425" algn="l"/>
                <a:tab pos="2706688" algn="l"/>
                <a:tab pos="3155950" algn="l"/>
                <a:tab pos="3605213" algn="l"/>
                <a:tab pos="4054475" algn="l"/>
                <a:tab pos="4503738" algn="l"/>
                <a:tab pos="4953000" algn="l"/>
                <a:tab pos="5402263" algn="l"/>
                <a:tab pos="5851525" algn="l"/>
                <a:tab pos="6300788" algn="l"/>
                <a:tab pos="6750050" algn="l"/>
                <a:tab pos="7199313" algn="l"/>
                <a:tab pos="7648575" algn="l"/>
                <a:tab pos="8097838" algn="l"/>
                <a:tab pos="8547100" algn="l"/>
                <a:tab pos="8996363" algn="l"/>
              </a:tabLst>
            </a:pPr>
            <a:r>
              <a:rPr lang="en-US" sz="2000" dirty="0" smtClean="0">
                <a:solidFill>
                  <a:srgbClr val="103152"/>
                </a:solidFill>
                <a:latin typeface="Arial" charset="0"/>
              </a:rPr>
              <a:t>MD-Grid NGI </a:t>
            </a:r>
            <a:r>
              <a:rPr lang="en-US" sz="2000" b="0" dirty="0" smtClean="0">
                <a:solidFill>
                  <a:srgbClr val="103152"/>
                </a:solidFill>
                <a:latin typeface="Arial" charset="0"/>
              </a:rPr>
              <a:t>participates in strategic European Programs for the development of transnational grids and in initiatives for the completion of regional </a:t>
            </a:r>
            <a:r>
              <a:rPr lang="en-US" sz="2000" b="0" dirty="0" err="1" smtClean="0">
                <a:solidFill>
                  <a:srgbClr val="103152"/>
                </a:solidFill>
                <a:latin typeface="Arial" charset="0"/>
              </a:rPr>
              <a:t>eInfrastructures</a:t>
            </a:r>
            <a:r>
              <a:rPr lang="en-US" sz="2000" b="0" dirty="0" smtClean="0">
                <a:solidFill>
                  <a:srgbClr val="103152"/>
                </a:solidFill>
                <a:latin typeface="Arial" charset="0"/>
              </a:rPr>
              <a:t>. The operation of the MD-Grid NGI implements the general EU policy on the development of national initiatives for the coordination of actions related to </a:t>
            </a:r>
            <a:r>
              <a:rPr lang="en-US" sz="2000" b="0" dirty="0" err="1" smtClean="0">
                <a:solidFill>
                  <a:srgbClr val="103152"/>
                </a:solidFill>
                <a:latin typeface="Arial" charset="0"/>
              </a:rPr>
              <a:t>eInfrastructures</a:t>
            </a:r>
            <a:r>
              <a:rPr lang="en-US" sz="2000" b="0" dirty="0" smtClean="0">
                <a:solidFill>
                  <a:srgbClr val="103152"/>
                </a:solidFill>
                <a:latin typeface="Arial" charset="0"/>
              </a:rPr>
              <a:t> and distributed computing.</a:t>
            </a:r>
          </a:p>
          <a:p>
            <a:pPr marL="355600" indent="-355600" algn="just">
              <a:lnSpc>
                <a:spcPct val="90000"/>
              </a:lnSpc>
              <a:spcBef>
                <a:spcPts val="600"/>
              </a:spcBef>
              <a:buClr>
                <a:srgbClr val="2164A8"/>
              </a:buClr>
              <a:buSzPct val="75000"/>
              <a:buFont typeface="Wingdings" pitchFamily="2" charset="2"/>
              <a:buChar char=""/>
              <a:tabLst>
                <a:tab pos="355600" algn="l"/>
                <a:tab pos="460375" algn="l"/>
                <a:tab pos="909638" algn="l"/>
                <a:tab pos="1358900" algn="l"/>
                <a:tab pos="1808163" algn="l"/>
                <a:tab pos="2257425" algn="l"/>
                <a:tab pos="2706688" algn="l"/>
                <a:tab pos="3155950" algn="l"/>
                <a:tab pos="3605213" algn="l"/>
                <a:tab pos="4054475" algn="l"/>
                <a:tab pos="4503738" algn="l"/>
                <a:tab pos="4953000" algn="l"/>
                <a:tab pos="5402263" algn="l"/>
                <a:tab pos="5851525" algn="l"/>
                <a:tab pos="6300788" algn="l"/>
                <a:tab pos="6750050" algn="l"/>
                <a:tab pos="7199313" algn="l"/>
                <a:tab pos="7648575" algn="l"/>
                <a:tab pos="8097838" algn="l"/>
                <a:tab pos="8547100" algn="l"/>
                <a:tab pos="8996363" algn="l"/>
              </a:tabLst>
            </a:pPr>
            <a:r>
              <a:rPr lang="en-US" sz="2000" dirty="0" smtClean="0">
                <a:solidFill>
                  <a:srgbClr val="103152"/>
                </a:solidFill>
                <a:latin typeface="Arial" charset="0"/>
              </a:rPr>
              <a:t>The integration </a:t>
            </a:r>
            <a:r>
              <a:rPr lang="en-US" sz="2000" b="0" dirty="0" smtClean="0">
                <a:solidFill>
                  <a:srgbClr val="103152"/>
                </a:solidFill>
                <a:latin typeface="Arial" charset="0"/>
              </a:rPr>
              <a:t>of </a:t>
            </a:r>
            <a:r>
              <a:rPr lang="en-US" sz="2000" dirty="0" smtClean="0">
                <a:solidFill>
                  <a:srgbClr val="103152"/>
                </a:solidFill>
                <a:latin typeface="Arial" charset="0"/>
              </a:rPr>
              <a:t>distributed computing </a:t>
            </a:r>
            <a:r>
              <a:rPr lang="en-US" sz="2000" b="0" dirty="0" smtClean="0">
                <a:solidFill>
                  <a:srgbClr val="103152"/>
                </a:solidFill>
                <a:latin typeface="Arial" charset="0"/>
              </a:rPr>
              <a:t>actions (infrastructures, middleware and applications) with the broadband research and technology network into a standard e-Infrastructures system. Optimization of exploitation of advanced network resources and services, which can serve the new e-Science generation and will attract the greater users community of the Information Society to the mass adoption of advanced services provided by Grid architectures.</a:t>
            </a:r>
          </a:p>
          <a:p>
            <a:pPr marL="355600" indent="-355600" algn="just">
              <a:lnSpc>
                <a:spcPct val="90000"/>
              </a:lnSpc>
              <a:spcBef>
                <a:spcPts val="600"/>
              </a:spcBef>
              <a:buClr>
                <a:srgbClr val="2164A8"/>
              </a:buClr>
              <a:buSzPct val="75000"/>
              <a:buFont typeface="Wingdings" pitchFamily="2" charset="2"/>
              <a:buChar char=""/>
              <a:tabLst>
                <a:tab pos="355600" algn="l"/>
                <a:tab pos="460375" algn="l"/>
                <a:tab pos="909638" algn="l"/>
                <a:tab pos="1358900" algn="l"/>
                <a:tab pos="1808163" algn="l"/>
                <a:tab pos="2257425" algn="l"/>
                <a:tab pos="2706688" algn="l"/>
                <a:tab pos="3155950" algn="l"/>
                <a:tab pos="3605213" algn="l"/>
                <a:tab pos="4054475" algn="l"/>
                <a:tab pos="4503738" algn="l"/>
                <a:tab pos="4953000" algn="l"/>
                <a:tab pos="5402263" algn="l"/>
                <a:tab pos="5851525" algn="l"/>
                <a:tab pos="6300788" algn="l"/>
                <a:tab pos="6750050" algn="l"/>
                <a:tab pos="7199313" algn="l"/>
                <a:tab pos="7648575" algn="l"/>
                <a:tab pos="8097838" algn="l"/>
                <a:tab pos="8547100" algn="l"/>
                <a:tab pos="8996363" algn="l"/>
              </a:tabLst>
            </a:pPr>
            <a:r>
              <a:rPr lang="en-US" sz="2000" dirty="0" smtClean="0">
                <a:solidFill>
                  <a:srgbClr val="103152"/>
                </a:solidFill>
                <a:latin typeface="Arial" charset="0"/>
              </a:rPr>
              <a:t>Permanent </a:t>
            </a:r>
            <a:r>
              <a:rPr lang="en-US" sz="2000" dirty="0">
                <a:solidFill>
                  <a:srgbClr val="103152"/>
                </a:solidFill>
                <a:latin typeface="Arial" charset="0"/>
              </a:rPr>
              <a:t>development </a:t>
            </a:r>
            <a:r>
              <a:rPr lang="en-US" sz="2000" b="0" dirty="0">
                <a:solidFill>
                  <a:srgbClr val="103152"/>
                </a:solidFill>
                <a:latin typeface="Arial" charset="0"/>
              </a:rPr>
              <a:t>and administration of </a:t>
            </a:r>
            <a:r>
              <a:rPr lang="en-US" sz="2000" b="0" dirty="0" smtClean="0">
                <a:solidFill>
                  <a:srgbClr val="103152"/>
                </a:solidFill>
                <a:latin typeface="Arial" charset="0"/>
              </a:rPr>
              <a:t>the distributed computing </a:t>
            </a:r>
            <a:r>
              <a:rPr lang="en-US" sz="2000" b="0" dirty="0">
                <a:solidFill>
                  <a:srgbClr val="103152"/>
                </a:solidFill>
                <a:latin typeface="Arial" charset="0"/>
              </a:rPr>
              <a:t>infrastructure in Moldova</a:t>
            </a:r>
          </a:p>
          <a:p>
            <a:pPr marL="355600" indent="-355600" algn="just">
              <a:lnSpc>
                <a:spcPct val="90000"/>
              </a:lnSpc>
              <a:spcBef>
                <a:spcPts val="600"/>
              </a:spcBef>
              <a:buClr>
                <a:srgbClr val="2164A8"/>
              </a:buClr>
              <a:buSzPct val="75000"/>
              <a:buFont typeface="Wingdings" pitchFamily="2" charset="2"/>
              <a:buChar char=""/>
              <a:tabLst>
                <a:tab pos="355600" algn="l"/>
                <a:tab pos="460375" algn="l"/>
                <a:tab pos="909638" algn="l"/>
                <a:tab pos="1358900" algn="l"/>
                <a:tab pos="1808163" algn="l"/>
                <a:tab pos="2257425" algn="l"/>
                <a:tab pos="2706688" algn="l"/>
                <a:tab pos="3155950" algn="l"/>
                <a:tab pos="3605213" algn="l"/>
                <a:tab pos="4054475" algn="l"/>
                <a:tab pos="4503738" algn="l"/>
                <a:tab pos="4953000" algn="l"/>
                <a:tab pos="5402263" algn="l"/>
                <a:tab pos="5851525" algn="l"/>
                <a:tab pos="6300788" algn="l"/>
                <a:tab pos="6750050" algn="l"/>
                <a:tab pos="7199313" algn="l"/>
                <a:tab pos="7648575" algn="l"/>
                <a:tab pos="8097838" algn="l"/>
                <a:tab pos="8547100" algn="l"/>
                <a:tab pos="8996363" algn="l"/>
              </a:tabLst>
            </a:pPr>
            <a:r>
              <a:rPr lang="en-US" sz="2000" dirty="0">
                <a:solidFill>
                  <a:srgbClr val="103152"/>
                </a:solidFill>
                <a:latin typeface="Arial" charset="0"/>
              </a:rPr>
              <a:t>Organization access</a:t>
            </a:r>
            <a:r>
              <a:rPr lang="en-US" sz="2000" b="0" dirty="0">
                <a:solidFill>
                  <a:srgbClr val="103152"/>
                </a:solidFill>
                <a:latin typeface="Arial" charset="0"/>
              </a:rPr>
              <a:t> for national R&amp;E community to the regional and European computational resources (HPC, Grid, scientific clouds, etc.)</a:t>
            </a:r>
          </a:p>
          <a:p>
            <a:pPr marL="355600" indent="-355600" algn="just">
              <a:lnSpc>
                <a:spcPct val="90000"/>
              </a:lnSpc>
              <a:spcBef>
                <a:spcPts val="600"/>
              </a:spcBef>
              <a:buClr>
                <a:srgbClr val="2164A8"/>
              </a:buClr>
              <a:buSzPct val="75000"/>
              <a:buFont typeface="Wingdings" pitchFamily="2" charset="2"/>
              <a:buChar char=""/>
              <a:tabLst>
                <a:tab pos="355600" algn="l"/>
                <a:tab pos="460375" algn="l"/>
                <a:tab pos="909638" algn="l"/>
                <a:tab pos="1358900" algn="l"/>
                <a:tab pos="1808163" algn="l"/>
                <a:tab pos="2257425" algn="l"/>
                <a:tab pos="2706688" algn="l"/>
                <a:tab pos="3155950" algn="l"/>
                <a:tab pos="3605213" algn="l"/>
                <a:tab pos="4054475" algn="l"/>
                <a:tab pos="4503738" algn="l"/>
                <a:tab pos="4953000" algn="l"/>
                <a:tab pos="5402263" algn="l"/>
                <a:tab pos="5851525" algn="l"/>
                <a:tab pos="6300788" algn="l"/>
                <a:tab pos="6750050" algn="l"/>
                <a:tab pos="7199313" algn="l"/>
                <a:tab pos="7648575" algn="l"/>
                <a:tab pos="8097838" algn="l"/>
                <a:tab pos="8547100" algn="l"/>
                <a:tab pos="8996363" algn="l"/>
              </a:tabLst>
            </a:pPr>
            <a:r>
              <a:rPr lang="en-US" sz="2000" dirty="0">
                <a:solidFill>
                  <a:srgbClr val="103152"/>
                </a:solidFill>
                <a:latin typeface="Arial" charset="0"/>
              </a:rPr>
              <a:t>Preparing</a:t>
            </a:r>
            <a:r>
              <a:rPr lang="en-US" sz="2000" b="0" dirty="0">
                <a:solidFill>
                  <a:srgbClr val="103152"/>
                </a:solidFill>
                <a:latin typeface="Arial" charset="0"/>
              </a:rPr>
              <a:t> (educational, training events organization) and </a:t>
            </a:r>
            <a:r>
              <a:rPr lang="en-US" sz="2000" dirty="0">
                <a:solidFill>
                  <a:srgbClr val="103152"/>
                </a:solidFill>
                <a:latin typeface="Arial" charset="0"/>
              </a:rPr>
              <a:t>support</a:t>
            </a:r>
            <a:r>
              <a:rPr lang="en-US" sz="2000" b="0" dirty="0">
                <a:solidFill>
                  <a:srgbClr val="103152"/>
                </a:solidFill>
                <a:latin typeface="Arial" charset="0"/>
              </a:rPr>
              <a:t> of national users’ communities </a:t>
            </a:r>
          </a:p>
        </p:txBody>
      </p:sp>
      <p:sp>
        <p:nvSpPr>
          <p:cNvPr id="22531" name="Rectangle 3"/>
          <p:cNvSpPr>
            <a:spLocks noGrp="1" noChangeArrowheads="1"/>
          </p:cNvSpPr>
          <p:nvPr>
            <p:ph type="title" idx="1"/>
          </p:nvPr>
        </p:nvSpPr>
        <p:spPr>
          <a:xfrm>
            <a:off x="1" y="-1"/>
            <a:ext cx="9129564" cy="1163637"/>
          </a:xfrm>
          <a:solidFill>
            <a:srgbClr val="FA7F34"/>
          </a:solidFill>
          <a:ln w="9525">
            <a:solidFill>
              <a:schemeClr val="accent6">
                <a:lumMod val="50000"/>
              </a:schemeClr>
            </a:solidFill>
            <a:miter lim="800000"/>
            <a:headEnd/>
            <a:tailEnd/>
          </a:ln>
          <a:extLst/>
        </p:spPr>
        <p:txBody>
          <a:bodyPr vert="horz" wrap="square" lIns="95785" tIns="47892" rIns="95785" bIns="47892" numCol="1" anchor="ctr" anchorCtr="0" compatLnSpc="1">
            <a:prstTxWarp prst="textNoShape">
              <a:avLst/>
            </a:prstTxWarp>
          </a:bodyPr>
          <a:lstStyle/>
          <a:p>
            <a:pPr marL="0" indent="0" algn="r">
              <a:spcBef>
                <a:spcPct val="0"/>
              </a:spcBef>
              <a:buNone/>
            </a:pPr>
            <a:r>
              <a:rPr lang="en-US" sz="3800" b="1" dirty="0">
                <a:solidFill>
                  <a:schemeClr val="bg1"/>
                </a:solidFill>
                <a:latin typeface="Arial Unicode MS" pitchFamily="34" charset="-128"/>
                <a:ea typeface="Arial Unicode MS" pitchFamily="34" charset="-128"/>
                <a:cs typeface="Arial Unicode MS" pitchFamily="34" charset="-128"/>
              </a:rPr>
              <a:t>MD-Grid NGI Aims and Tasks</a:t>
            </a:r>
          </a:p>
        </p:txBody>
      </p:sp>
      <p:sp>
        <p:nvSpPr>
          <p:cNvPr id="3" name="Footer Placeholder 2"/>
          <p:cNvSpPr>
            <a:spLocks noGrp="1"/>
          </p:cNvSpPr>
          <p:nvPr>
            <p:ph type="ftr" sz="quarter" idx="10"/>
          </p:nvPr>
        </p:nvSpPr>
        <p:spPr/>
        <p:txBody>
          <a:bodyPr/>
          <a:lstStyle/>
          <a:p>
            <a:pPr>
              <a:defRPr/>
            </a:pPr>
            <a:r>
              <a:rPr lang="en-US" smtClean="0"/>
              <a:t>Joint AITT DICOM Network and Hirizon2020 VI-SEEM projects event</a:t>
            </a:r>
            <a:endParaRPr lang="en-US" dirty="0"/>
          </a:p>
        </p:txBody>
      </p:sp>
      <p:sp>
        <p:nvSpPr>
          <p:cNvPr id="4" name="Slide Number Placeholder 3"/>
          <p:cNvSpPr>
            <a:spLocks noGrp="1"/>
          </p:cNvSpPr>
          <p:nvPr>
            <p:ph type="sldNum" sz="quarter" idx="4294967295"/>
          </p:nvPr>
        </p:nvSpPr>
        <p:spPr>
          <a:xfrm>
            <a:off x="8681795" y="6586537"/>
            <a:ext cx="730250" cy="293687"/>
          </a:xfrm>
          <a:prstGeom prst="rect">
            <a:avLst/>
          </a:prstGeom>
        </p:spPr>
        <p:txBody>
          <a:bodyPr/>
          <a:lstStyle/>
          <a:p>
            <a:pPr>
              <a:defRPr/>
            </a:pPr>
            <a:fld id="{78B92CFC-FC95-4CEA-A272-9B24C020ACDA}" type="slidenum">
              <a:rPr lang="ru-RU" sz="1600" smtClean="0">
                <a:solidFill>
                  <a:schemeClr val="accent6"/>
                </a:solidFill>
              </a:rPr>
              <a:pPr>
                <a:defRPr/>
              </a:pPr>
              <a:t>52</a:t>
            </a:fld>
            <a:endParaRPr lang="ru-RU" dirty="0">
              <a:solidFill>
                <a:schemeClr val="accent6"/>
              </a:solidFill>
            </a:endParaRPr>
          </a:p>
        </p:txBody>
      </p:sp>
    </p:spTree>
    <p:extLst>
      <p:ext uri="{BB962C8B-B14F-4D97-AF65-F5344CB8AC3E}">
        <p14:creationId xmlns:p14="http://schemas.microsoft.com/office/powerpoint/2010/main" val="85615724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Joint AITT DICOM Network and Hirizon2020 VI-SEEM projects event</a:t>
            </a:r>
            <a:endParaRPr lang="en-US" dirty="0"/>
          </a:p>
        </p:txBody>
      </p:sp>
      <p:sp>
        <p:nvSpPr>
          <p:cNvPr id="4" name="Slide Number Placeholder 3"/>
          <p:cNvSpPr>
            <a:spLocks noGrp="1"/>
          </p:cNvSpPr>
          <p:nvPr>
            <p:ph type="sldNum" sz="quarter" idx="4294967295"/>
          </p:nvPr>
        </p:nvSpPr>
        <p:spPr>
          <a:xfrm>
            <a:off x="8348308" y="6586537"/>
            <a:ext cx="730250" cy="271463"/>
          </a:xfrm>
          <a:prstGeom prst="rect">
            <a:avLst/>
          </a:prstGeom>
        </p:spPr>
        <p:txBody>
          <a:bodyPr/>
          <a:lstStyle/>
          <a:p>
            <a:pPr>
              <a:defRPr/>
            </a:pPr>
            <a:fld id="{78B92CFC-FC95-4CEA-A272-9B24C020ACDA}" type="slidenum">
              <a:rPr lang="ru-RU" sz="1400" smtClean="0">
                <a:solidFill>
                  <a:schemeClr val="tx1"/>
                </a:solidFill>
              </a:rPr>
              <a:pPr>
                <a:defRPr/>
              </a:pPr>
              <a:t>53</a:t>
            </a:fld>
            <a:endParaRPr lang="ru-RU" sz="1800" dirty="0">
              <a:solidFill>
                <a:schemeClr val="tx1"/>
              </a:solidFill>
            </a:endParaRPr>
          </a:p>
        </p:txBody>
      </p:sp>
      <p:sp>
        <p:nvSpPr>
          <p:cNvPr id="5" name="Title 4"/>
          <p:cNvSpPr>
            <a:spLocks noGrp="1"/>
          </p:cNvSpPr>
          <p:nvPr>
            <p:ph type="title"/>
          </p:nvPr>
        </p:nvSpPr>
        <p:spPr/>
        <p:txBody>
          <a:bodyPr/>
          <a:lstStyle/>
          <a:p>
            <a:r>
              <a:rPr lang="en-US" sz="3600" dirty="0"/>
              <a:t>MD-Grid NGI supplementary Activities</a:t>
            </a:r>
          </a:p>
        </p:txBody>
      </p:sp>
      <p:sp>
        <p:nvSpPr>
          <p:cNvPr id="8" name="Rectangle 2"/>
          <p:cNvSpPr txBox="1">
            <a:spLocks noChangeArrowheads="1"/>
          </p:cNvSpPr>
          <p:nvPr/>
        </p:nvSpPr>
        <p:spPr bwMode="auto">
          <a:xfrm>
            <a:off x="0" y="1204856"/>
            <a:ext cx="9906000" cy="5381681"/>
          </a:xfrm>
          <a:prstGeom prst="rect">
            <a:avLst/>
          </a:prstGeom>
          <a:noFill/>
          <a:ln w="9525">
            <a:solidFill>
              <a:schemeClr val="accent6">
                <a:lumMod val="50000"/>
              </a:schemeClr>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60" tIns="47880" rIns="95760" bIns="47880" numCol="1" anchor="t" anchorCtr="0" compatLnSpc="1">
            <a:prstTxWarp prst="textNoShape">
              <a:avLst/>
            </a:prstTxWarp>
            <a:normAutofit fontScale="85000" lnSpcReduction="20000"/>
          </a:bodyPr>
          <a:lstStyle>
            <a:lvl1pPr algn="r" defTabSz="958850" rtl="0" eaLnBrk="0" fontAlgn="base" hangingPunct="0">
              <a:spcBef>
                <a:spcPct val="0"/>
              </a:spcBef>
              <a:spcAft>
                <a:spcPct val="0"/>
              </a:spcAft>
              <a:defRPr sz="3800" b="1">
                <a:solidFill>
                  <a:schemeClr val="bg1"/>
                </a:solidFill>
                <a:latin typeface="Arial Unicode MS" pitchFamily="34" charset="-128"/>
                <a:ea typeface="Arial Unicode MS" pitchFamily="34" charset="-128"/>
                <a:cs typeface="Arial Unicode MS" pitchFamily="34" charset="-128"/>
              </a:defRPr>
            </a:lvl1pPr>
            <a:lvl2pPr algn="r" defTabSz="958850" rtl="0" eaLnBrk="0" fontAlgn="base" hangingPunct="0">
              <a:spcBef>
                <a:spcPct val="0"/>
              </a:spcBef>
              <a:spcAft>
                <a:spcPct val="0"/>
              </a:spcAft>
              <a:defRPr sz="3800" b="1">
                <a:solidFill>
                  <a:schemeClr val="bg1"/>
                </a:solidFill>
                <a:latin typeface="Verdana" pitchFamily="34" charset="0"/>
                <a:cs typeface="Arial" charset="0"/>
              </a:defRPr>
            </a:lvl2pPr>
            <a:lvl3pPr algn="r" defTabSz="958850" rtl="0" eaLnBrk="0" fontAlgn="base" hangingPunct="0">
              <a:spcBef>
                <a:spcPct val="0"/>
              </a:spcBef>
              <a:spcAft>
                <a:spcPct val="0"/>
              </a:spcAft>
              <a:defRPr sz="3800" b="1">
                <a:solidFill>
                  <a:schemeClr val="bg1"/>
                </a:solidFill>
                <a:latin typeface="Verdana" pitchFamily="34" charset="0"/>
                <a:cs typeface="Arial" charset="0"/>
              </a:defRPr>
            </a:lvl3pPr>
            <a:lvl4pPr algn="r" defTabSz="958850" rtl="0" eaLnBrk="0" fontAlgn="base" hangingPunct="0">
              <a:spcBef>
                <a:spcPct val="0"/>
              </a:spcBef>
              <a:spcAft>
                <a:spcPct val="0"/>
              </a:spcAft>
              <a:defRPr sz="3800" b="1">
                <a:solidFill>
                  <a:schemeClr val="bg1"/>
                </a:solidFill>
                <a:latin typeface="Verdana" pitchFamily="34" charset="0"/>
                <a:cs typeface="Arial" charset="0"/>
              </a:defRPr>
            </a:lvl4pPr>
            <a:lvl5pPr algn="r" defTabSz="958850" rtl="0" eaLnBrk="0" fontAlgn="base" hangingPunct="0">
              <a:spcBef>
                <a:spcPct val="0"/>
              </a:spcBef>
              <a:spcAft>
                <a:spcPct val="0"/>
              </a:spcAft>
              <a:defRPr sz="3800" b="1">
                <a:solidFill>
                  <a:schemeClr val="bg1"/>
                </a:solidFill>
                <a:latin typeface="Verdana" pitchFamily="34" charset="0"/>
                <a:cs typeface="Arial" charset="0"/>
              </a:defRPr>
            </a:lvl5pPr>
            <a:lvl6pPr marL="457200" algn="r" defTabSz="958850" rtl="0" fontAlgn="base">
              <a:spcBef>
                <a:spcPct val="0"/>
              </a:spcBef>
              <a:spcAft>
                <a:spcPct val="0"/>
              </a:spcAft>
              <a:defRPr sz="3800" b="1">
                <a:solidFill>
                  <a:schemeClr val="bg1"/>
                </a:solidFill>
                <a:latin typeface="Arial" charset="0"/>
                <a:cs typeface="Arial" charset="0"/>
              </a:defRPr>
            </a:lvl6pPr>
            <a:lvl7pPr marL="914400" algn="r" defTabSz="958850" rtl="0" fontAlgn="base">
              <a:spcBef>
                <a:spcPct val="0"/>
              </a:spcBef>
              <a:spcAft>
                <a:spcPct val="0"/>
              </a:spcAft>
              <a:defRPr sz="3800" b="1">
                <a:solidFill>
                  <a:schemeClr val="bg1"/>
                </a:solidFill>
                <a:latin typeface="Arial" charset="0"/>
                <a:cs typeface="Arial" charset="0"/>
              </a:defRPr>
            </a:lvl7pPr>
            <a:lvl8pPr marL="1371600" algn="r" defTabSz="958850" rtl="0" fontAlgn="base">
              <a:spcBef>
                <a:spcPct val="0"/>
              </a:spcBef>
              <a:spcAft>
                <a:spcPct val="0"/>
              </a:spcAft>
              <a:defRPr sz="3800" b="1">
                <a:solidFill>
                  <a:schemeClr val="bg1"/>
                </a:solidFill>
                <a:latin typeface="Arial" charset="0"/>
                <a:cs typeface="Arial" charset="0"/>
              </a:defRPr>
            </a:lvl8pPr>
            <a:lvl9pPr marL="1828800" algn="r" defTabSz="958850" rtl="0" fontAlgn="base">
              <a:spcBef>
                <a:spcPct val="0"/>
              </a:spcBef>
              <a:spcAft>
                <a:spcPct val="0"/>
              </a:spcAft>
              <a:defRPr sz="3800" b="1">
                <a:solidFill>
                  <a:schemeClr val="bg1"/>
                </a:solidFill>
                <a:latin typeface="Arial" charset="0"/>
                <a:cs typeface="Arial" charset="0"/>
              </a:defRPr>
            </a:lvl9pPr>
          </a:lstStyle>
          <a:p>
            <a:pPr marL="182563" indent="-182563" algn="l">
              <a:buFont typeface="Arial" pitchFamily="34" charset="0"/>
              <a:buChar char="•"/>
            </a:pPr>
            <a:r>
              <a:rPr lang="en-US" sz="2600" b="0" kern="0" dirty="0" smtClean="0">
                <a:solidFill>
                  <a:schemeClr val="tx1"/>
                </a:solidFill>
              </a:rPr>
              <a:t>Engaging of national research and academic institutes and scientific communities via multi-disciplinary </a:t>
            </a:r>
            <a:r>
              <a:rPr lang="ro-MD" sz="2600" b="0" kern="0" dirty="0" smtClean="0">
                <a:solidFill>
                  <a:schemeClr val="tx1"/>
                </a:solidFill>
              </a:rPr>
              <a:t>VRC</a:t>
            </a:r>
            <a:r>
              <a:rPr lang="en-US" sz="2600" b="0" kern="0" dirty="0" smtClean="0">
                <a:solidFill>
                  <a:schemeClr val="tx1"/>
                </a:solidFill>
              </a:rPr>
              <a:t> in the deployment and development of a range of </a:t>
            </a:r>
            <a:r>
              <a:rPr lang="en-US" sz="2600" b="0" kern="0" dirty="0" smtClean="0">
                <a:solidFill>
                  <a:schemeClr val="tx1"/>
                </a:solidFill>
              </a:rPr>
              <a:t>complex </a:t>
            </a:r>
            <a:r>
              <a:rPr lang="en-US" sz="2600" b="0" kern="0" dirty="0" smtClean="0">
                <a:solidFill>
                  <a:schemeClr val="tx1"/>
                </a:solidFill>
              </a:rPr>
              <a:t>applications. </a:t>
            </a:r>
          </a:p>
          <a:p>
            <a:pPr marL="182563" indent="-182563" algn="l">
              <a:buFont typeface="Arial" pitchFamily="34" charset="0"/>
              <a:buChar char="•"/>
            </a:pPr>
            <a:r>
              <a:rPr lang="en-US" sz="2600" b="0" kern="0" dirty="0" smtClean="0">
                <a:solidFill>
                  <a:schemeClr val="tx1"/>
                </a:solidFill>
              </a:rPr>
              <a:t>The development and approval of MD-Grid NGI Policy documents. The elaborated MD-Grid NGI Policy documents stipulate basic principles of NGI Consortium behavior and requirements for NGI supported services:</a:t>
            </a:r>
            <a:endParaRPr lang="ru-RU" sz="2600" b="0" kern="0" dirty="0" smtClean="0">
              <a:solidFill>
                <a:schemeClr val="tx1"/>
              </a:solidFill>
            </a:endParaRPr>
          </a:p>
          <a:p>
            <a:pPr marL="447675" algn="l">
              <a:buFont typeface="Courier New" pitchFamily="49" charset="0"/>
              <a:buChar char="o"/>
            </a:pPr>
            <a:r>
              <a:rPr lang="en-US" sz="2400" b="0" i="1" kern="0" dirty="0" smtClean="0">
                <a:solidFill>
                  <a:schemeClr val="tx1"/>
                </a:solidFill>
              </a:rPr>
              <a:t> NGI membership rules for main categories of NGI member organizations: research, academia, industry and government.</a:t>
            </a:r>
            <a:r>
              <a:rPr lang="en-US" sz="2400" b="0" kern="0" dirty="0" smtClean="0">
                <a:solidFill>
                  <a:schemeClr val="tx1"/>
                </a:solidFill>
              </a:rPr>
              <a:t> </a:t>
            </a:r>
            <a:endParaRPr lang="ru-RU" sz="2400" b="0" kern="0" dirty="0" smtClean="0">
              <a:solidFill>
                <a:schemeClr val="tx1"/>
              </a:solidFill>
            </a:endParaRPr>
          </a:p>
          <a:p>
            <a:pPr marL="182563" indent="-182563" algn="l">
              <a:buFont typeface="Arial" pitchFamily="34" charset="0"/>
              <a:buChar char="•"/>
            </a:pPr>
            <a:r>
              <a:rPr lang="en-US" sz="2600" b="0" kern="0" dirty="0" smtClean="0">
                <a:solidFill>
                  <a:schemeClr val="tx1"/>
                </a:solidFill>
              </a:rPr>
              <a:t>The selection of and negotiation of participation with potential new MD-Grid NGI members;</a:t>
            </a:r>
            <a:endParaRPr lang="ru-RU" sz="2600" b="0" kern="0" dirty="0" smtClean="0">
              <a:solidFill>
                <a:schemeClr val="tx1"/>
              </a:solidFill>
            </a:endParaRPr>
          </a:p>
          <a:p>
            <a:pPr marL="182563" indent="-182563" algn="l">
              <a:buFont typeface="Arial" pitchFamily="34" charset="0"/>
              <a:buChar char="•"/>
            </a:pPr>
            <a:r>
              <a:rPr lang="en-US" sz="2600" b="0" kern="0" dirty="0" smtClean="0">
                <a:solidFill>
                  <a:schemeClr val="tx1"/>
                </a:solidFill>
              </a:rPr>
              <a:t>Preparation and signing the agreements about intentions and MoU with MD-Grid NGI new members;</a:t>
            </a:r>
            <a:endParaRPr lang="ru-RU" sz="2600" b="0" kern="0" dirty="0" smtClean="0">
              <a:solidFill>
                <a:schemeClr val="tx1"/>
              </a:solidFill>
            </a:endParaRPr>
          </a:p>
          <a:p>
            <a:pPr marL="182563" indent="-182563" algn="l">
              <a:buFont typeface="Arial" pitchFamily="34" charset="0"/>
              <a:buChar char="•"/>
            </a:pPr>
            <a:r>
              <a:rPr lang="en-US" sz="2600" b="0" kern="0" dirty="0" smtClean="0">
                <a:solidFill>
                  <a:schemeClr val="tx1"/>
                </a:solidFill>
              </a:rPr>
              <a:t>Planning computing infrastructure enlargement, creation and support in setting up new Grid and cloud sites in research and higher educational institutions of Moldova;</a:t>
            </a:r>
            <a:endParaRPr lang="ru-RU" sz="2600" b="0" kern="0" dirty="0" smtClean="0">
              <a:solidFill>
                <a:schemeClr val="tx1"/>
              </a:solidFill>
            </a:endParaRPr>
          </a:p>
          <a:p>
            <a:pPr marL="182563" indent="-182563" algn="l">
              <a:buFont typeface="Arial" pitchFamily="34" charset="0"/>
              <a:buChar char="•"/>
            </a:pPr>
            <a:r>
              <a:rPr lang="en-US" sz="2600" b="0" kern="0" dirty="0" smtClean="0">
                <a:solidFill>
                  <a:schemeClr val="tx1"/>
                </a:solidFill>
              </a:rPr>
              <a:t>Elaboration and negotiation of documents that determine:</a:t>
            </a:r>
            <a:r>
              <a:rPr lang="en-US" sz="2400" b="0" kern="0" dirty="0" smtClean="0">
                <a:solidFill>
                  <a:schemeClr val="tx1"/>
                </a:solidFill>
              </a:rPr>
              <a:t> </a:t>
            </a:r>
          </a:p>
          <a:p>
            <a:pPr marL="447675" algn="l">
              <a:buFont typeface="Courier New" pitchFamily="49" charset="0"/>
              <a:buChar char="o"/>
            </a:pPr>
            <a:r>
              <a:rPr lang="en-US" sz="2400" b="0" i="1" kern="0" dirty="0" smtClean="0">
                <a:solidFill>
                  <a:schemeClr val="tx1"/>
                </a:solidFill>
              </a:rPr>
              <a:t> Accessible Use Policies and Services Level Agreements for resources and services;</a:t>
            </a:r>
            <a:endParaRPr lang="ru-RU" sz="2400" b="0" i="1" kern="0" dirty="0" smtClean="0">
              <a:solidFill>
                <a:schemeClr val="tx1"/>
              </a:solidFill>
            </a:endParaRPr>
          </a:p>
          <a:p>
            <a:pPr marL="447675" algn="l">
              <a:buFont typeface="Courier New" pitchFamily="49" charset="0"/>
              <a:buChar char="o"/>
            </a:pPr>
            <a:r>
              <a:rPr lang="en-US" sz="2400" b="0" i="1" kern="0" dirty="0" smtClean="0">
                <a:solidFill>
                  <a:schemeClr val="tx1"/>
                </a:solidFill>
              </a:rPr>
              <a:t> National Grid Certification (Registration) Authority policy and behavior;</a:t>
            </a:r>
            <a:endParaRPr lang="ru-RU" sz="2400" b="0" i="1" kern="0" dirty="0" smtClean="0">
              <a:solidFill>
                <a:schemeClr val="tx1"/>
              </a:solidFill>
            </a:endParaRPr>
          </a:p>
          <a:p>
            <a:pPr marL="447675">
              <a:buFont typeface="Courier New" pitchFamily="49" charset="0"/>
              <a:buChar char="o"/>
            </a:pPr>
            <a:r>
              <a:rPr lang="en-US" sz="2400" i="1" kern="0" dirty="0" smtClean="0"/>
              <a:t> Core services structure and functions.</a:t>
            </a:r>
            <a:endParaRPr lang="en-US" sz="2400" i="1" kern="0" dirty="0"/>
          </a:p>
        </p:txBody>
      </p:sp>
    </p:spTree>
    <p:extLst>
      <p:ext uri="{BB962C8B-B14F-4D97-AF65-F5344CB8AC3E}">
        <p14:creationId xmlns:p14="http://schemas.microsoft.com/office/powerpoint/2010/main" val="37604653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8">
                                            <p:txEl>
                                              <p:pRg st="0" end="0"/>
                                            </p:txEl>
                                          </p:spTgt>
                                        </p:tgtEl>
                                        <p:attrNameLst>
                                          <p:attrName>style.visibility</p:attrName>
                                        </p:attrNameLst>
                                      </p:cBhvr>
                                      <p:to>
                                        <p:strVal val="visible"/>
                                      </p:to>
                                    </p:set>
                                    <p:animEffect transition="in" filter="wipe(down)">
                                      <p:cBhvr additive="repl">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8">
                                            <p:txEl>
                                              <p:pRg st="1" end="1"/>
                                            </p:txEl>
                                          </p:spTgt>
                                        </p:tgtEl>
                                        <p:attrNameLst>
                                          <p:attrName>style.visibility</p:attrName>
                                        </p:attrNameLst>
                                      </p:cBhvr>
                                      <p:to>
                                        <p:strVal val="visible"/>
                                      </p:to>
                                    </p:set>
                                    <p:animEffect transition="in" filter="wipe(down)">
                                      <p:cBhvr additive="repl">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8">
                                            <p:txEl>
                                              <p:pRg st="2" end="2"/>
                                            </p:txEl>
                                          </p:spTgt>
                                        </p:tgtEl>
                                        <p:attrNameLst>
                                          <p:attrName>style.visibility</p:attrName>
                                        </p:attrNameLst>
                                      </p:cBhvr>
                                      <p:to>
                                        <p:strVal val="visible"/>
                                      </p:to>
                                    </p:set>
                                    <p:animEffect transition="in" filter="wipe(down)">
                                      <p:cBhvr additive="repl">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8">
                                            <p:txEl>
                                              <p:pRg st="3" end="3"/>
                                            </p:txEl>
                                          </p:spTgt>
                                        </p:tgtEl>
                                        <p:attrNameLst>
                                          <p:attrName>style.visibility</p:attrName>
                                        </p:attrNameLst>
                                      </p:cBhvr>
                                      <p:to>
                                        <p:strVal val="visible"/>
                                      </p:to>
                                    </p:set>
                                    <p:animEffect transition="in" filter="wipe(down)">
                                      <p:cBhvr additive="repl">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additive="repl">
                                        <p:cTn id="26" dur="1" fill="hold">
                                          <p:stCondLst>
                                            <p:cond delay="0"/>
                                          </p:stCondLst>
                                        </p:cTn>
                                        <p:tgtEl>
                                          <p:spTgt spid="8">
                                            <p:txEl>
                                              <p:pRg st="4" end="4"/>
                                            </p:txEl>
                                          </p:spTgt>
                                        </p:tgtEl>
                                        <p:attrNameLst>
                                          <p:attrName>style.visibility</p:attrName>
                                        </p:attrNameLst>
                                      </p:cBhvr>
                                      <p:to>
                                        <p:strVal val="visible"/>
                                      </p:to>
                                    </p:set>
                                    <p:animEffect transition="in" filter="wipe(down)">
                                      <p:cBhvr additive="repl">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additive="repl">
                                        <p:cTn id="31" dur="1" fill="hold">
                                          <p:stCondLst>
                                            <p:cond delay="0"/>
                                          </p:stCondLst>
                                        </p:cTn>
                                        <p:tgtEl>
                                          <p:spTgt spid="8">
                                            <p:txEl>
                                              <p:pRg st="5" end="5"/>
                                            </p:txEl>
                                          </p:spTgt>
                                        </p:tgtEl>
                                        <p:attrNameLst>
                                          <p:attrName>style.visibility</p:attrName>
                                        </p:attrNameLst>
                                      </p:cBhvr>
                                      <p:to>
                                        <p:strVal val="visible"/>
                                      </p:to>
                                    </p:set>
                                    <p:animEffect transition="in" filter="wipe(down)">
                                      <p:cBhvr additive="repl">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additive="repl">
                                        <p:cTn id="36" dur="1" fill="hold">
                                          <p:stCondLst>
                                            <p:cond delay="0"/>
                                          </p:stCondLst>
                                        </p:cTn>
                                        <p:tgtEl>
                                          <p:spTgt spid="8">
                                            <p:txEl>
                                              <p:pRg st="6" end="6"/>
                                            </p:txEl>
                                          </p:spTgt>
                                        </p:tgtEl>
                                        <p:attrNameLst>
                                          <p:attrName>style.visibility</p:attrName>
                                        </p:attrNameLst>
                                      </p:cBhvr>
                                      <p:to>
                                        <p:strVal val="visible"/>
                                      </p:to>
                                    </p:set>
                                    <p:animEffect transition="in" filter="wipe(down)">
                                      <p:cBhvr additive="repl">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additive="repl">
                                        <p:cTn id="41" dur="1" fill="hold">
                                          <p:stCondLst>
                                            <p:cond delay="0"/>
                                          </p:stCondLst>
                                        </p:cTn>
                                        <p:tgtEl>
                                          <p:spTgt spid="8">
                                            <p:txEl>
                                              <p:pRg st="7" end="7"/>
                                            </p:txEl>
                                          </p:spTgt>
                                        </p:tgtEl>
                                        <p:attrNameLst>
                                          <p:attrName>style.visibility</p:attrName>
                                        </p:attrNameLst>
                                      </p:cBhvr>
                                      <p:to>
                                        <p:strVal val="visible"/>
                                      </p:to>
                                    </p:set>
                                    <p:animEffect transition="in" filter="wipe(down)">
                                      <p:cBhvr additive="repl">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additive="repl">
                                        <p:cTn id="46" dur="1" fill="hold">
                                          <p:stCondLst>
                                            <p:cond delay="0"/>
                                          </p:stCondLst>
                                        </p:cTn>
                                        <p:tgtEl>
                                          <p:spTgt spid="8">
                                            <p:txEl>
                                              <p:pRg st="8" end="8"/>
                                            </p:txEl>
                                          </p:spTgt>
                                        </p:tgtEl>
                                        <p:attrNameLst>
                                          <p:attrName>style.visibility</p:attrName>
                                        </p:attrNameLst>
                                      </p:cBhvr>
                                      <p:to>
                                        <p:strVal val="visible"/>
                                      </p:to>
                                    </p:set>
                                    <p:animEffect transition="in" filter="wipe(down)">
                                      <p:cBhvr additive="repl">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additive="repl">
                                        <p:cTn id="51" dur="1" fill="hold">
                                          <p:stCondLst>
                                            <p:cond delay="0"/>
                                          </p:stCondLst>
                                        </p:cTn>
                                        <p:tgtEl>
                                          <p:spTgt spid="8">
                                            <p:txEl>
                                              <p:pRg st="9" end="9"/>
                                            </p:txEl>
                                          </p:spTgt>
                                        </p:tgtEl>
                                        <p:attrNameLst>
                                          <p:attrName>style.visibility</p:attrName>
                                        </p:attrNameLst>
                                      </p:cBhvr>
                                      <p:to>
                                        <p:strVal val="visible"/>
                                      </p:to>
                                    </p:set>
                                    <p:animEffect transition="in" filter="wipe(down)">
                                      <p:cBhvr additive="repl">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r>
              <a:rPr lang="en-US" dirty="0"/>
              <a:t>Scientific cloud </a:t>
            </a:r>
            <a:r>
              <a:rPr lang="en-US" dirty="0" smtClean="0"/>
              <a:t>development</a:t>
            </a:r>
            <a:endParaRPr lang="ru-RU" dirty="0"/>
          </a:p>
        </p:txBody>
      </p:sp>
      <p:sp>
        <p:nvSpPr>
          <p:cNvPr id="3" name="Content Placeholder 2"/>
          <p:cNvSpPr>
            <a:spLocks noGrp="1"/>
          </p:cNvSpPr>
          <p:nvPr>
            <p:ph idx="1"/>
          </p:nvPr>
        </p:nvSpPr>
        <p:spPr>
          <a:xfrm>
            <a:off x="107576" y="1253928"/>
            <a:ext cx="9798424" cy="5626297"/>
          </a:xfrm>
        </p:spPr>
        <p:txBody>
          <a:bodyPr>
            <a:normAutofit/>
          </a:bodyPr>
          <a:lstStyle/>
          <a:p>
            <a:pPr marL="0" indent="0">
              <a:buNone/>
            </a:pPr>
            <a:r>
              <a:rPr lang="en-US" sz="2100" b="1" dirty="0"/>
              <a:t>Development of scientific clouds is perspective direction of computational technologies for e-Science. </a:t>
            </a:r>
            <a:r>
              <a:rPr lang="en-US" sz="2100" b="1" dirty="0" smtClean="0"/>
              <a:t>From Moldova RENAM engaged </a:t>
            </a:r>
            <a:r>
              <a:rPr lang="en-US" sz="2100" b="1" dirty="0"/>
              <a:t>in the following initiatives related to cloud computing:</a:t>
            </a:r>
            <a:r>
              <a:rPr lang="en-US" sz="2000" dirty="0"/>
              <a:t> </a:t>
            </a:r>
          </a:p>
          <a:p>
            <a:r>
              <a:rPr lang="en-US" sz="2100" dirty="0"/>
              <a:t>For SEE region needs cloud technologies were analyzed within </a:t>
            </a:r>
            <a:r>
              <a:rPr lang="en-US" sz="2100" dirty="0">
                <a:solidFill>
                  <a:schemeClr val="accent5">
                    <a:lumMod val="75000"/>
                  </a:schemeClr>
                </a:solidFill>
              </a:rPr>
              <a:t>SEERA-EI</a:t>
            </a:r>
            <a:r>
              <a:rPr lang="en-US" sz="2100" dirty="0"/>
              <a:t> project (EC ERA-NET </a:t>
            </a:r>
            <a:r>
              <a:rPr lang="en-US" sz="2100" dirty="0" err="1"/>
              <a:t>Programme</a:t>
            </a:r>
            <a:r>
              <a:rPr lang="en-US" sz="2100" dirty="0"/>
              <a:t>). The analysis produced had shown strong interest of the regional research communities in scientific clouds technologies deployment. As a resulting outcome of SEERA-EI project was recommendation to launch regional Pilot Call for projects in the area of scientific cloud computing.</a:t>
            </a:r>
          </a:p>
          <a:p>
            <a:r>
              <a:rPr lang="en-US" sz="2100" dirty="0"/>
              <a:t>Another important initiative is the regional project </a:t>
            </a:r>
            <a:r>
              <a:rPr lang="en-US" sz="2100" dirty="0">
                <a:solidFill>
                  <a:schemeClr val="accent5">
                    <a:lumMod val="75000"/>
                  </a:schemeClr>
                </a:solidFill>
              </a:rPr>
              <a:t>“Experimental Deployment of an Integrated Grid and Cloud Enabled Environment in BSEC Countries on the Base of g-Eclipse (BSEC </a:t>
            </a:r>
            <a:r>
              <a:rPr lang="en-US" sz="2100" dirty="0" err="1">
                <a:solidFill>
                  <a:schemeClr val="accent5">
                    <a:lumMod val="75000"/>
                  </a:schemeClr>
                </a:solidFill>
              </a:rPr>
              <a:t>gEclipseGrid</a:t>
            </a:r>
            <a:r>
              <a:rPr lang="en-US" sz="2100" dirty="0">
                <a:solidFill>
                  <a:schemeClr val="accent5">
                    <a:lumMod val="75000"/>
                  </a:schemeClr>
                </a:solidFill>
              </a:rPr>
              <a:t>)”</a:t>
            </a:r>
            <a:r>
              <a:rPr lang="en-US" sz="2100" dirty="0"/>
              <a:t> supported by Black Sea Economical Cooperation </a:t>
            </a:r>
            <a:r>
              <a:rPr lang="en-US" sz="2100" dirty="0" err="1"/>
              <a:t>Programme</a:t>
            </a:r>
            <a:r>
              <a:rPr lang="en-US" sz="2100" dirty="0"/>
              <a:t> (</a:t>
            </a:r>
            <a:r>
              <a:rPr lang="en-US" sz="2100" dirty="0">
                <a:hlinkClick r:id="rId3"/>
              </a:rPr>
              <a:t>http://www.blacksea-cloud.net</a:t>
            </a:r>
            <a:r>
              <a:rPr lang="en-US" sz="2100" dirty="0"/>
              <a:t>). The aim of this project is implementation of computing architecture that provide a collaborative, network-based model that enables the sharing of computing resources: data, applications, storage and computing cycles. The project introduces a federated Cloud infrastructure, which can provide different solutions for universities, scientific and research communities and more. </a:t>
            </a:r>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n-US" dirty="0"/>
          </a:p>
        </p:txBody>
      </p:sp>
      <p:sp>
        <p:nvSpPr>
          <p:cNvPr id="5" name="Slide Number Placeholder 4"/>
          <p:cNvSpPr>
            <a:spLocks noGrp="1"/>
          </p:cNvSpPr>
          <p:nvPr>
            <p:ph type="sldNum" sz="quarter" idx="4294967295"/>
          </p:nvPr>
        </p:nvSpPr>
        <p:spPr>
          <a:xfrm>
            <a:off x="8391338" y="6542087"/>
            <a:ext cx="730250" cy="338138"/>
          </a:xfrm>
          <a:prstGeom prst="rect">
            <a:avLst/>
          </a:prstGeom>
        </p:spPr>
        <p:txBody>
          <a:bodyPr/>
          <a:lstStyle/>
          <a:p>
            <a:pPr>
              <a:defRPr/>
            </a:pPr>
            <a:fld id="{78B92CFC-FC95-4CEA-A272-9B24C020ACDA}" type="slidenum">
              <a:rPr lang="ru-RU" sz="1400" smtClean="0">
                <a:solidFill>
                  <a:schemeClr val="tx1"/>
                </a:solidFill>
              </a:rPr>
              <a:pPr>
                <a:defRPr/>
              </a:pPr>
              <a:t>54</a:t>
            </a:fld>
            <a:endParaRPr lang="ru-RU" sz="1600" dirty="0">
              <a:solidFill>
                <a:schemeClr val="tx1"/>
              </a:solidFill>
            </a:endParaRPr>
          </a:p>
        </p:txBody>
      </p:sp>
    </p:spTree>
    <p:extLst>
      <p:ext uri="{BB962C8B-B14F-4D97-AF65-F5344CB8AC3E}">
        <p14:creationId xmlns:p14="http://schemas.microsoft.com/office/powerpoint/2010/main" val="16148794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578"/>
            <a:ext cx="9219304" cy="1139490"/>
          </a:xfr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r>
              <a:rPr lang="en-US" dirty="0"/>
              <a:t>Scientific cloud </a:t>
            </a:r>
            <a:r>
              <a:rPr lang="en-US" dirty="0" smtClean="0"/>
              <a:t>development </a:t>
            </a:r>
            <a:r>
              <a:rPr lang="en-US" dirty="0"/>
              <a:t>(continue)</a:t>
            </a:r>
            <a:endParaRPr lang="ru-RU" dirty="0"/>
          </a:p>
        </p:txBody>
      </p:sp>
      <p:sp>
        <p:nvSpPr>
          <p:cNvPr id="3" name="Content Placeholder 2"/>
          <p:cNvSpPr>
            <a:spLocks noGrp="1"/>
          </p:cNvSpPr>
          <p:nvPr>
            <p:ph idx="1"/>
          </p:nvPr>
        </p:nvSpPr>
        <p:spPr>
          <a:xfrm>
            <a:off x="0" y="1234979"/>
            <a:ext cx="9906000" cy="5688632"/>
          </a:xfrm>
        </p:spPr>
        <p:txBody>
          <a:bodyPr>
            <a:normAutofit/>
          </a:bodyPr>
          <a:lstStyle/>
          <a:p>
            <a:r>
              <a:rPr lang="en-US" dirty="0"/>
              <a:t>Development of regional cloud computing resources for Mediterranean and SEE regions supported by VI-SEEM (VRE for regional Interdisciplinary communities in Southeast Europe and the Eastern Mediterranean) European project. VI-SEEM project computational infrastructure includes Cloud Computing and Cloud Data Storage resources. </a:t>
            </a:r>
          </a:p>
          <a:p>
            <a:r>
              <a:rPr lang="en-US" dirty="0"/>
              <a:t>Moldova is providing resources of MD-Cloud sites for the project. The national cloud computing infrastructure based on OpenStack cloud middleware. </a:t>
            </a:r>
            <a:r>
              <a:rPr lang="en-US" dirty="0" err="1"/>
              <a:t>RENAMstor</a:t>
            </a:r>
            <a:r>
              <a:rPr lang="en-US" dirty="0"/>
              <a:t> data storage resources provided for the project realized using </a:t>
            </a:r>
            <a:r>
              <a:rPr lang="en-US" dirty="0" err="1"/>
              <a:t>ownCloud</a:t>
            </a:r>
            <a:r>
              <a:rPr lang="en-US" dirty="0"/>
              <a:t> platform. Cloud computing infrastructure of the project is available for various research teams from Moldova.   </a:t>
            </a:r>
          </a:p>
          <a:p>
            <a:r>
              <a:rPr lang="en-US" dirty="0"/>
              <a:t>The perspective approach for the mentioned initiatives realization is to combine the Grid and Cloud resources together as a single enhanced computational power and offer the possibility to use Grid or Cloud resources on demand.</a:t>
            </a:r>
            <a:endParaRPr lang="ru-RU" dirty="0"/>
          </a:p>
        </p:txBody>
      </p:sp>
      <p:sp>
        <p:nvSpPr>
          <p:cNvPr id="4" name="Footer Placeholder 3"/>
          <p:cNvSpPr>
            <a:spLocks noGrp="1"/>
          </p:cNvSpPr>
          <p:nvPr>
            <p:ph type="ftr" sz="quarter" idx="10"/>
          </p:nvPr>
        </p:nvSpPr>
        <p:spPr/>
        <p:txBody>
          <a:bodyPr/>
          <a:lstStyle/>
          <a:p>
            <a:pPr>
              <a:defRPr/>
            </a:pPr>
            <a:r>
              <a:rPr lang="en-US" dirty="0" smtClean="0"/>
              <a:t>Joint AITT DICOM Network and Hirizon2020 VI-SEEM projects event</a:t>
            </a:r>
            <a:endParaRPr lang="en-US" dirty="0"/>
          </a:p>
        </p:txBody>
      </p:sp>
      <p:sp>
        <p:nvSpPr>
          <p:cNvPr id="5" name="Slide Number Placeholder 4"/>
          <p:cNvSpPr>
            <a:spLocks noGrp="1"/>
          </p:cNvSpPr>
          <p:nvPr>
            <p:ph type="sldNum" sz="quarter" idx="4294967295"/>
          </p:nvPr>
        </p:nvSpPr>
        <p:spPr>
          <a:xfrm>
            <a:off x="8687246" y="6586538"/>
            <a:ext cx="730250" cy="337073"/>
          </a:xfrm>
          <a:prstGeom prst="rect">
            <a:avLst/>
          </a:prstGeom>
        </p:spPr>
        <p:txBody>
          <a:bodyPr/>
          <a:lstStyle/>
          <a:p>
            <a:pPr>
              <a:defRPr/>
            </a:pPr>
            <a:fld id="{78B92CFC-FC95-4CEA-A272-9B24C020ACDA}" type="slidenum">
              <a:rPr lang="ru-RU" sz="1400" smtClean="0">
                <a:solidFill>
                  <a:schemeClr val="tx1"/>
                </a:solidFill>
              </a:rPr>
              <a:pPr>
                <a:defRPr/>
              </a:pPr>
              <a:t>55</a:t>
            </a:fld>
            <a:endParaRPr lang="ru-RU" sz="1400" dirty="0">
              <a:solidFill>
                <a:schemeClr val="tx1"/>
              </a:solidFill>
            </a:endParaRPr>
          </a:p>
        </p:txBody>
      </p:sp>
    </p:spTree>
    <p:extLst>
      <p:ext uri="{BB962C8B-B14F-4D97-AF65-F5344CB8AC3E}">
        <p14:creationId xmlns:p14="http://schemas.microsoft.com/office/powerpoint/2010/main" val="3439122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US" smtClean="0"/>
              <a:t>Joint AITT DICOM Network and Hirizon2020 VI-SEEM projects event</a:t>
            </a:r>
            <a:endParaRPr lang="en-US"/>
          </a:p>
        </p:txBody>
      </p:sp>
      <p:sp>
        <p:nvSpPr>
          <p:cNvPr id="27650" name="Rectangle 2"/>
          <p:cNvSpPr>
            <a:spLocks noGrp="1" noChangeArrowheads="1"/>
          </p:cNvSpPr>
          <p:nvPr>
            <p:ph type="title"/>
          </p:nvPr>
        </p:nvSpPr>
        <p:spPr bwMode="auto">
          <a:xfrm>
            <a:off x="0" y="1"/>
            <a:ext cx="9132346" cy="1151067"/>
          </a:xfrm>
          <a:solidFill>
            <a:srgbClr val="FA7F34"/>
          </a:solidFill>
          <a:ln w="9525">
            <a:solidFill>
              <a:schemeClr val="accent6">
                <a:lumMod val="50000"/>
              </a:schemeClr>
            </a:solidFill>
            <a:miter lim="800000"/>
            <a:headEnd/>
            <a:tailEnd/>
          </a:ln>
          <a:extLst/>
        </p:spPr>
        <p:txBody>
          <a:bodyPr vert="horz" wrap="square" lIns="95785" tIns="47892" rIns="95785" bIns="47892" numCol="1" anchor="ctr" anchorCtr="0" compatLnSpc="1">
            <a:prstTxWarp prst="textNoShape">
              <a:avLst/>
            </a:prstTxWarp>
          </a:bodyPr>
          <a:lstStyle/>
          <a:p>
            <a:r>
              <a:rPr lang="en-US" sz="3600" dirty="0"/>
              <a:t>High-Performance Computing Resources Available in VI-SEEM Project </a:t>
            </a:r>
            <a:endParaRPr lang="ru-RU" sz="3600" dirty="0"/>
          </a:p>
        </p:txBody>
      </p:sp>
      <p:sp>
        <p:nvSpPr>
          <p:cNvPr id="27651" name="Rectangle 3"/>
          <p:cNvSpPr>
            <a:spLocks noGrp="1" noChangeArrowheads="1"/>
          </p:cNvSpPr>
          <p:nvPr>
            <p:ph type="body" idx="1"/>
          </p:nvPr>
        </p:nvSpPr>
        <p:spPr>
          <a:xfrm>
            <a:off x="0" y="1276395"/>
            <a:ext cx="9906000" cy="5435470"/>
          </a:xfrm>
        </p:spPr>
        <p:txBody>
          <a:bodyPr/>
          <a:lstStyle/>
          <a:p>
            <a:pPr marL="355600" indent="-269875">
              <a:lnSpc>
                <a:spcPct val="80000"/>
              </a:lnSpc>
              <a:spcAft>
                <a:spcPts val="600"/>
              </a:spcAft>
            </a:pPr>
            <a:r>
              <a:rPr lang="en-US" sz="3200" dirty="0"/>
              <a:t>For research teams from Moldova are accessible HPC installations operated in organizations – partners of VI-SEEM Project   </a:t>
            </a:r>
            <a:endParaRPr lang="en-GB" sz="3200" dirty="0"/>
          </a:p>
          <a:p>
            <a:pPr marL="355600" indent="-269875">
              <a:lnSpc>
                <a:spcPct val="80000"/>
              </a:lnSpc>
              <a:spcAft>
                <a:spcPts val="600"/>
              </a:spcAft>
            </a:pPr>
            <a:r>
              <a:rPr lang="en-US" sz="3200" dirty="0"/>
              <a:t>VI-SEEM Project Consortium plans to organize a series of Call for HPC resources. To participate in these calls will be invited researchers from all countries involved in the project that need special resources for solving their scientific problems. </a:t>
            </a:r>
          </a:p>
          <a:p>
            <a:pPr marL="355600" indent="-269875">
              <a:lnSpc>
                <a:spcPct val="80000"/>
              </a:lnSpc>
              <a:spcAft>
                <a:spcPts val="600"/>
              </a:spcAft>
            </a:pPr>
            <a:r>
              <a:rPr lang="en-US" sz="3200" dirty="0"/>
              <a:t>The following countries providing their HPC resources to virtual research communities engaged in VI-SEEM project: Albania, Greece, Armenia, Bulgaria, Cyprus, Egypt, FYROM, Hungary, Jordan, Romania and Serbia </a:t>
            </a:r>
          </a:p>
          <a:p>
            <a:pPr marL="355600" indent="-269875">
              <a:lnSpc>
                <a:spcPct val="80000"/>
              </a:lnSpc>
            </a:pPr>
            <a:endParaRPr lang="en-US" sz="2000" i="1" dirty="0"/>
          </a:p>
          <a:p>
            <a:pPr marL="85725" indent="0">
              <a:lnSpc>
                <a:spcPct val="80000"/>
              </a:lnSpc>
              <a:buNone/>
            </a:pPr>
            <a:endParaRPr lang="ru-RU" sz="2000" dirty="0"/>
          </a:p>
        </p:txBody>
      </p:sp>
      <p:sp>
        <p:nvSpPr>
          <p:cNvPr id="3" name="Slide Number Placeholder 2"/>
          <p:cNvSpPr>
            <a:spLocks noGrp="1"/>
          </p:cNvSpPr>
          <p:nvPr>
            <p:ph type="sldNum" sz="quarter" idx="4294967295"/>
          </p:nvPr>
        </p:nvSpPr>
        <p:spPr>
          <a:xfrm>
            <a:off x="8402096" y="6586538"/>
            <a:ext cx="730250" cy="293687"/>
          </a:xfrm>
          <a:prstGeom prst="rect">
            <a:avLst/>
          </a:prstGeom>
        </p:spPr>
        <p:txBody>
          <a:bodyPr/>
          <a:lstStyle/>
          <a:p>
            <a:pPr>
              <a:defRPr/>
            </a:pPr>
            <a:fld id="{78B92CFC-FC95-4CEA-A272-9B24C020ACDA}" type="slidenum">
              <a:rPr lang="ru-RU" sz="1400" smtClean="0">
                <a:solidFill>
                  <a:schemeClr val="tx1"/>
                </a:solidFill>
              </a:rPr>
              <a:pPr>
                <a:defRPr/>
              </a:pPr>
              <a:t>56</a:t>
            </a:fld>
            <a:endParaRPr lang="ru-RU" dirty="0">
              <a:solidFill>
                <a:schemeClr val="tx1"/>
              </a:solidFill>
            </a:endParaRPr>
          </a:p>
        </p:txBody>
      </p:sp>
    </p:spTree>
    <p:extLst>
      <p:ext uri="{BB962C8B-B14F-4D97-AF65-F5344CB8AC3E}">
        <p14:creationId xmlns:p14="http://schemas.microsoft.com/office/powerpoint/2010/main" val="2682277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7416" cy="1125538"/>
          </a:xfr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r>
              <a:rPr lang="en-US" sz="3200" dirty="0"/>
              <a:t>Scientific Computing infrastructure in Moldova</a:t>
            </a:r>
            <a:endParaRPr lang="ru-RU" sz="3200" dirty="0"/>
          </a:p>
        </p:txBody>
      </p:sp>
      <p:sp>
        <p:nvSpPr>
          <p:cNvPr id="5" name="Slide Number Placeholder 4"/>
          <p:cNvSpPr>
            <a:spLocks noGrp="1"/>
          </p:cNvSpPr>
          <p:nvPr>
            <p:ph type="sldNum" sz="quarter" idx="4294967295"/>
          </p:nvPr>
        </p:nvSpPr>
        <p:spPr>
          <a:xfrm>
            <a:off x="8332291" y="6586538"/>
            <a:ext cx="730250" cy="293687"/>
          </a:xfrm>
          <a:prstGeom prst="rect">
            <a:avLst/>
          </a:prstGeom>
        </p:spPr>
        <p:txBody>
          <a:bodyPr/>
          <a:lstStyle/>
          <a:p>
            <a:pPr>
              <a:defRPr/>
            </a:pPr>
            <a:fld id="{78B92CFC-FC95-4CEA-A272-9B24C020ACDA}" type="slidenum">
              <a:rPr lang="ru-RU" sz="1400" smtClean="0">
                <a:solidFill>
                  <a:schemeClr val="tx1"/>
                </a:solidFill>
              </a:rPr>
              <a:pPr>
                <a:defRPr/>
              </a:pPr>
              <a:t>57</a:t>
            </a:fld>
            <a:endParaRPr lang="ru-RU"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36" y="1125538"/>
            <a:ext cx="7920880" cy="553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n-US" dirty="0"/>
          </a:p>
        </p:txBody>
      </p:sp>
    </p:spTree>
    <p:extLst>
      <p:ext uri="{BB962C8B-B14F-4D97-AF65-F5344CB8AC3E}">
        <p14:creationId xmlns:p14="http://schemas.microsoft.com/office/powerpoint/2010/main" val="3430317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Joint AITT DICOM Network and Hirizon2020 VI-SEEM projects event</a:t>
            </a:r>
            <a:endParaRPr lang="el-G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873" y="1926934"/>
            <a:ext cx="3343564" cy="4205931"/>
          </a:xfrm>
          <a:prstGeom prst="rect">
            <a:avLst/>
          </a:prstGeom>
        </p:spPr>
      </p:pic>
    </p:spTree>
    <p:extLst>
      <p:ext uri="{BB962C8B-B14F-4D97-AF65-F5344CB8AC3E}">
        <p14:creationId xmlns:p14="http://schemas.microsoft.com/office/powerpoint/2010/main" val="2033409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0" y="-1"/>
            <a:ext cx="8638391" cy="1118795"/>
          </a:xfrm>
        </p:spPr>
        <p:txBody>
          <a:bodyPr/>
          <a:lstStyle/>
          <a:p>
            <a:pPr eaLnBrk="1" hangingPunct="1"/>
            <a:r>
              <a:rPr lang="en-US" sz="2500" dirty="0"/>
              <a:t>Background of medical images data collecting and processing system creation (2)</a:t>
            </a:r>
            <a:endParaRPr lang="ru-RU" sz="2500" dirty="0"/>
          </a:p>
        </p:txBody>
      </p:sp>
      <p:sp>
        <p:nvSpPr>
          <p:cNvPr id="18435" name="Rectangle 3"/>
          <p:cNvSpPr>
            <a:spLocks noGrp="1"/>
          </p:cNvSpPr>
          <p:nvPr>
            <p:ph type="body" idx="1"/>
          </p:nvPr>
        </p:nvSpPr>
        <p:spPr>
          <a:xfrm>
            <a:off x="0" y="1312863"/>
            <a:ext cx="9906000" cy="5545137"/>
          </a:xfrm>
        </p:spPr>
        <p:txBody>
          <a:bodyPr/>
          <a:lstStyle/>
          <a:p>
            <a:pPr eaLnBrk="1" hangingPunct="1">
              <a:lnSpc>
                <a:spcPct val="90000"/>
              </a:lnSpc>
            </a:pPr>
            <a:r>
              <a:rPr lang="en-US" sz="2000" dirty="0"/>
              <a:t>Currently even in framework of one medical institution the exchange of imagistic investigations typically is performing only by printing the images on the paper that is not comfortable for medical personal because they are limited in number of copies and quality. As a result at the surgery are presented only the pictures printed by the doctor specialist in imagistic but not the doctor who care of the patient. It is often happens in practice that physicians are waiting in operating room for images to be printed from existing investigation.</a:t>
            </a:r>
          </a:p>
          <a:p>
            <a:pPr eaLnBrk="1" hangingPunct="1">
              <a:lnSpc>
                <a:spcPct val="90000"/>
              </a:lnSpc>
            </a:pPr>
            <a:r>
              <a:rPr lang="en-US" sz="2000" dirty="0"/>
              <a:t>For transferring investigations to other medical institution, when patient is transferred or addressed to another medical entity or to another specialist, is also used printed version of investigation, because it is not always exist properly compatible DICOM Viewer with target investigation format. As a result, a part of investigation is not printed and the treating specialist does not have all necessary information; usually it causes making again expensive investigation. If there appears a need to transfer the investigation to the other country, for obtaining recommendations from foreign specialist in nowadays-medical institutions need to transfer these images via paper mail and it causes inexplicable delays.</a:t>
            </a:r>
          </a:p>
          <a:p>
            <a:pPr eaLnBrk="1" hangingPunct="1">
              <a:lnSpc>
                <a:spcPct val="90000"/>
              </a:lnSpc>
            </a:pPr>
            <a:r>
              <a:rPr lang="en-US" sz="2000" dirty="0"/>
              <a:t>As a result, medical institutions have to spend many extra expenses for buying the needed materials for print and archive the results of investigations in non-convenient form. </a:t>
            </a:r>
            <a:endParaRPr lang="ru-RU" sz="20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65242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body" idx="1"/>
          </p:nvPr>
        </p:nvSpPr>
        <p:spPr>
          <a:xfrm>
            <a:off x="0" y="1163956"/>
            <a:ext cx="9906000" cy="5616575"/>
          </a:xfrm>
        </p:spPr>
        <p:txBody>
          <a:bodyPr/>
          <a:lstStyle/>
          <a:p>
            <a:pPr eaLnBrk="1" hangingPunct="1">
              <a:lnSpc>
                <a:spcPct val="90000"/>
              </a:lnSpc>
            </a:pPr>
            <a:r>
              <a:rPr lang="en-US" sz="2800" dirty="0" smtClean="0"/>
              <a:t>Medical institutions that offer imagistic investigations have a number of problems with saving and distributing the results of investigations:</a:t>
            </a:r>
          </a:p>
          <a:p>
            <a:pPr eaLnBrk="1" hangingPunct="1">
              <a:lnSpc>
                <a:spcPct val="85000"/>
              </a:lnSpc>
              <a:spcBef>
                <a:spcPct val="10000"/>
              </a:spcBef>
              <a:buFontTx/>
              <a:buChar char="•"/>
            </a:pPr>
            <a:r>
              <a:rPr lang="en-US" dirty="0"/>
              <a:t>Sending the results to the patient’s doctor</a:t>
            </a:r>
          </a:p>
          <a:p>
            <a:pPr eaLnBrk="1" hangingPunct="1">
              <a:lnSpc>
                <a:spcPct val="85000"/>
              </a:lnSpc>
              <a:spcBef>
                <a:spcPct val="10000"/>
              </a:spcBef>
              <a:buFontTx/>
              <a:buChar char="•"/>
            </a:pPr>
            <a:r>
              <a:rPr lang="en-US" dirty="0"/>
              <a:t>Creating archive</a:t>
            </a:r>
          </a:p>
          <a:p>
            <a:pPr eaLnBrk="1" hangingPunct="1">
              <a:lnSpc>
                <a:spcPct val="85000"/>
              </a:lnSpc>
              <a:spcBef>
                <a:spcPct val="10000"/>
              </a:spcBef>
              <a:buFontTx/>
              <a:buChar char="•"/>
            </a:pPr>
            <a:r>
              <a:rPr lang="en-US" dirty="0"/>
              <a:t>Consulting with other doctors and scientists </a:t>
            </a:r>
          </a:p>
          <a:p>
            <a:pPr eaLnBrk="1" hangingPunct="1">
              <a:lnSpc>
                <a:spcPct val="85000"/>
              </a:lnSpc>
              <a:spcBef>
                <a:spcPct val="10000"/>
              </a:spcBef>
              <a:buFontTx/>
              <a:buChar char="•"/>
            </a:pPr>
            <a:r>
              <a:rPr lang="en-US" dirty="0"/>
              <a:t>Exchange of information with other medical institutions</a:t>
            </a:r>
          </a:p>
          <a:p>
            <a:pPr eaLnBrk="1" hangingPunct="1">
              <a:lnSpc>
                <a:spcPct val="85000"/>
              </a:lnSpc>
              <a:spcBef>
                <a:spcPct val="10000"/>
              </a:spcBef>
              <a:buFontTx/>
              <a:buChar char="•"/>
            </a:pPr>
            <a:r>
              <a:rPr lang="en-US" dirty="0"/>
              <a:t>Collecting and calculating statistics</a:t>
            </a:r>
            <a:endParaRPr lang="en-US" sz="2800" dirty="0" smtClean="0"/>
          </a:p>
          <a:p>
            <a:pPr eaLnBrk="1" hangingPunct="1">
              <a:lnSpc>
                <a:spcPct val="90000"/>
              </a:lnSpc>
            </a:pPr>
            <a:r>
              <a:rPr lang="en-US" sz="2800" dirty="0" smtClean="0"/>
              <a:t>DICOM Network offers the possibility to solve in unified manner all these problems and issues. Also it will increase the quality of offered service and reduce the price of medical investigations.</a:t>
            </a:r>
          </a:p>
          <a:p>
            <a:pPr eaLnBrk="1" hangingPunct="1">
              <a:lnSpc>
                <a:spcPct val="90000"/>
              </a:lnSpc>
            </a:pPr>
            <a:r>
              <a:rPr lang="en-US" sz="2800" dirty="0" smtClean="0"/>
              <a:t>Instrumental support of DICOM Network implementation is based on utilization of the modern technologies of distributing computing.</a:t>
            </a:r>
            <a:endParaRPr lang="ru-RU" sz="2800" dirty="0" smtClean="0"/>
          </a:p>
        </p:txBody>
      </p:sp>
      <p:sp>
        <p:nvSpPr>
          <p:cNvPr id="19459" name="Rectangle 4"/>
          <p:cNvSpPr>
            <a:spLocks noGrp="1"/>
          </p:cNvSpPr>
          <p:nvPr>
            <p:ph type="title"/>
          </p:nvPr>
        </p:nvSpPr>
        <p:spPr>
          <a:xfrm>
            <a:off x="0" y="0"/>
            <a:ext cx="9345613" cy="1163956"/>
          </a:xfr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eaLnBrk="1" hangingPunct="1"/>
            <a:r>
              <a:rPr lang="en-US" sz="3200" dirty="0"/>
              <a:t>DICOM Network concept</a:t>
            </a:r>
            <a:endParaRPr lang="ru-RU" sz="3200" dirty="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030329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0" y="0"/>
            <a:ext cx="9201472" cy="1161825"/>
          </a:xfrm>
          <a:solidFill>
            <a:srgbClr val="FA7F34"/>
          </a:solidFill>
          <a:ln w="9525">
            <a:solidFill>
              <a:schemeClr val="accent6">
                <a:lumMod val="50000"/>
              </a:schemeClr>
            </a:solidFill>
            <a:miter lim="800000"/>
            <a:headEnd/>
            <a:tailEnd/>
          </a:ln>
        </p:spPr>
        <p:txBody>
          <a:bodyPr vert="horz" wrap="square" lIns="95785" tIns="47892" rIns="95785" bIns="47892" numCol="1" anchor="ctr" anchorCtr="0" compatLnSpc="1">
            <a:prstTxWarp prst="textNoShape">
              <a:avLst/>
            </a:prstTxWarp>
          </a:bodyPr>
          <a:lstStyle/>
          <a:p>
            <a:pPr eaLnBrk="1" hangingPunct="1"/>
            <a:r>
              <a:rPr lang="en-US" sz="3200" dirty="0"/>
              <a:t>Specific features of DICOM Network</a:t>
            </a:r>
            <a:r>
              <a:rPr lang="ru-RU" sz="3200" dirty="0"/>
              <a:t> </a:t>
            </a:r>
          </a:p>
        </p:txBody>
      </p:sp>
      <p:sp>
        <p:nvSpPr>
          <p:cNvPr id="20483" name="Rectangle 4"/>
          <p:cNvSpPr>
            <a:spLocks noGrp="1"/>
          </p:cNvSpPr>
          <p:nvPr>
            <p:ph type="body" idx="1"/>
          </p:nvPr>
        </p:nvSpPr>
        <p:spPr>
          <a:xfrm>
            <a:off x="0" y="1243895"/>
            <a:ext cx="9905999" cy="5545138"/>
          </a:xfrm>
        </p:spPr>
        <p:txBody>
          <a:bodyPr/>
          <a:lstStyle/>
          <a:p>
            <a:pPr eaLnBrk="1" hangingPunct="1"/>
            <a:r>
              <a:rPr lang="en-US" sz="2800" dirty="0" smtClean="0"/>
              <a:t>The main aim of the proposed Distributed Network for Secure Exchanging of DICOM Format Images is creation of united system of exchanging DICOM medical examinations using distributed computing technologies. </a:t>
            </a:r>
          </a:p>
          <a:p>
            <a:pPr eaLnBrk="1" hangingPunct="1"/>
            <a:r>
              <a:rPr lang="en-US" sz="2800" dirty="0" smtClean="0"/>
              <a:t>Creation of facilities that offers a possibility to realize unified approach for storing, processing and distributing of medical examination in DICOM format for all medical institutions of the country.</a:t>
            </a:r>
          </a:p>
          <a:p>
            <a:pPr eaLnBrk="1" hangingPunct="1"/>
            <a:r>
              <a:rPr lang="en-US" sz="2800" dirty="0" smtClean="0"/>
              <a:t>The essence of the system can be fully achieved in case the proposed network will integrate all main national institutions and hospitals that offer possibility of medical examinations in DICOM format (tomography, roentgen, photofluorography, ultrasonic, </a:t>
            </a:r>
            <a:r>
              <a:rPr lang="en-US" sz="2800" dirty="0" err="1" smtClean="0"/>
              <a:t>etc</a:t>
            </a:r>
            <a:r>
              <a:rPr lang="ro-RO" sz="2800" dirty="0" smtClean="0"/>
              <a:t>.</a:t>
            </a:r>
            <a:r>
              <a:rPr lang="en-US" sz="2800" dirty="0" smtClean="0"/>
              <a:t>).</a:t>
            </a:r>
            <a:r>
              <a:rPr lang="ru-RU" sz="2800" dirty="0" smtClean="0"/>
              <a:t> </a:t>
            </a:r>
            <a:r>
              <a:rPr lang="en-US" sz="2800" dirty="0" smtClean="0"/>
              <a:t> </a:t>
            </a:r>
            <a:endParaRPr lang="ru-RU" sz="2800" dirty="0" smtClean="0"/>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123845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0" y="0"/>
            <a:ext cx="9274175" cy="1129554"/>
          </a:xfrm>
        </p:spPr>
        <p:txBody>
          <a:bodyPr/>
          <a:lstStyle/>
          <a:p>
            <a:pPr eaLnBrk="1" hangingPunct="1"/>
            <a:r>
              <a:rPr lang="en-US" sz="2800" dirty="0"/>
              <a:t>Basic approaches for the system realization</a:t>
            </a:r>
            <a:endParaRPr lang="ru-RU" sz="2800" dirty="0"/>
          </a:p>
        </p:txBody>
      </p:sp>
      <p:sp>
        <p:nvSpPr>
          <p:cNvPr id="21507" name="Rectangle 3"/>
          <p:cNvSpPr>
            <a:spLocks noGrp="1"/>
          </p:cNvSpPr>
          <p:nvPr>
            <p:ph type="body" idx="1"/>
          </p:nvPr>
        </p:nvSpPr>
        <p:spPr>
          <a:xfrm>
            <a:off x="118334" y="1241425"/>
            <a:ext cx="9692640" cy="5353013"/>
          </a:xfrm>
        </p:spPr>
        <p:txBody>
          <a:bodyPr/>
          <a:lstStyle/>
          <a:p>
            <a:pPr eaLnBrk="1" hangingPunct="1"/>
            <a:r>
              <a:rPr lang="en-US" dirty="0"/>
              <a:t>There exist different kinds of applications for visualization and processing of the DICOM image files, but these applications and their algorithms are heavily depend on medical equipment and also on its vendor. Thus, access to these data files is restricted to computers that are connected to the specialized devices. </a:t>
            </a:r>
          </a:p>
          <a:p>
            <a:pPr eaLnBrk="1" hangingPunct="1"/>
            <a:r>
              <a:rPr lang="en-US" dirty="0"/>
              <a:t>One of the main feature of the proposed by authors approach is elaborating of a unified library for storing, visualizing and processing of DICOM images that will be made available for authorized medical personnel in medical institutions. These unified modules would provide the opportunity for every physician with the necessary access rights to examine results of the actual and precedent patient's investigations; </a:t>
            </a:r>
          </a:p>
          <a:p>
            <a:pPr eaLnBrk="1" hangingPunct="1"/>
            <a:r>
              <a:rPr lang="en-US" dirty="0"/>
              <a:t>The system on the other hand would allow students and residents to access the results of the investigations and see conclusions made by specialists</a:t>
            </a:r>
            <a:r>
              <a:rPr lang="ru-RU" dirty="0"/>
              <a:t> </a:t>
            </a:r>
          </a:p>
        </p:txBody>
      </p:sp>
      <p:sp>
        <p:nvSpPr>
          <p:cNvPr id="2" name="Footer Placeholder 1"/>
          <p:cNvSpPr>
            <a:spLocks noGrp="1"/>
          </p:cNvSpPr>
          <p:nvPr>
            <p:ph type="ftr" sz="quarter" idx="10"/>
          </p:nvPr>
        </p:nvSpPr>
        <p:spPr/>
        <p:txBody>
          <a:bodyPr/>
          <a:lstStyle/>
          <a:p>
            <a:pPr>
              <a:defRPr/>
            </a:pPr>
            <a:r>
              <a:rPr lang="en-US" smtClean="0"/>
              <a:t>Joint AITT DICOM Network and Hirizon2020 VI-SEEM projects event</a:t>
            </a:r>
            <a:endParaRPr lang="el-GR" dirty="0"/>
          </a:p>
        </p:txBody>
      </p:sp>
    </p:spTree>
    <p:extLst>
      <p:ext uri="{BB962C8B-B14F-4D97-AF65-F5344CB8AC3E}">
        <p14:creationId xmlns:p14="http://schemas.microsoft.com/office/powerpoint/2010/main" val="2137136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GRID-ppt-template">
  <a:themeElements>
    <a:clrScheme name="vi-seem">
      <a:dk1>
        <a:sysClr val="windowText" lastClr="000000"/>
      </a:dk1>
      <a:lt1>
        <a:sysClr val="window" lastClr="FFFFFF"/>
      </a:lt1>
      <a:dk2>
        <a:srgbClr val="4E3B30"/>
      </a:dk2>
      <a:lt2>
        <a:srgbClr val="FFFFFF"/>
      </a:lt2>
      <a:accent1>
        <a:srgbClr val="CF4901"/>
      </a:accent1>
      <a:accent2>
        <a:srgbClr val="E85E15"/>
      </a:accent2>
      <a:accent3>
        <a:srgbClr val="FA7F34"/>
      </a:accent3>
      <a:accent4>
        <a:srgbClr val="FECB31"/>
      </a:accent4>
      <a:accent5>
        <a:srgbClr val="1594F2"/>
      </a:accent5>
      <a:accent6>
        <a:srgbClr val="20A0FF"/>
      </a:accent6>
      <a:hlink>
        <a:srgbClr val="AD1F1F"/>
      </a:hlink>
      <a:folHlink>
        <a:srgbClr val="FFC42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5885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SEEGRID-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EGRID-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EGRID-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EGRID-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EGRID-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EGRID-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EGRID-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EGRID-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EGRID-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EGRID-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EGRID-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EGRID-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EGRID-ppt-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seem">
    <a:dk1>
      <a:sysClr val="windowText" lastClr="000000"/>
    </a:dk1>
    <a:lt1>
      <a:sysClr val="window" lastClr="FFFFFF"/>
    </a:lt1>
    <a:dk2>
      <a:srgbClr val="4E3B30"/>
    </a:dk2>
    <a:lt2>
      <a:srgbClr val="FFFFFF"/>
    </a:lt2>
    <a:accent1>
      <a:srgbClr val="CF4901"/>
    </a:accent1>
    <a:accent2>
      <a:srgbClr val="E85E15"/>
    </a:accent2>
    <a:accent3>
      <a:srgbClr val="FA7F34"/>
    </a:accent3>
    <a:accent4>
      <a:srgbClr val="FECB31"/>
    </a:accent4>
    <a:accent5>
      <a:srgbClr val="1594F2"/>
    </a:accent5>
    <a:accent6>
      <a:srgbClr val="20A0FF"/>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2764</TotalTime>
  <Words>5336</Words>
  <Application>Microsoft Office PowerPoint</Application>
  <PresentationFormat>A4 Paper (210x297 mm)</PresentationFormat>
  <Paragraphs>535</Paragraphs>
  <Slides>58</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 Unicode MS</vt:lpstr>
      <vt:lpstr>宋体</vt:lpstr>
      <vt:lpstr>Andale Sans UI</vt:lpstr>
      <vt:lpstr>Arial</vt:lpstr>
      <vt:lpstr>Calibri</vt:lpstr>
      <vt:lpstr>Courier New</vt:lpstr>
      <vt:lpstr>Tahoma</vt:lpstr>
      <vt:lpstr>Times New Roman</vt:lpstr>
      <vt:lpstr>Verdana</vt:lpstr>
      <vt:lpstr>Wingdings</vt:lpstr>
      <vt:lpstr>Wingdings 2</vt:lpstr>
      <vt:lpstr>SEEGRID-ppt-template</vt:lpstr>
      <vt:lpstr>VI-SEEM Project and its Synergy with National Initiative Supported by the Agency for Innovation and Technology Transfer</vt:lpstr>
      <vt:lpstr>Scopul Proiectului DICOM Network</vt:lpstr>
      <vt:lpstr>DICOM format </vt:lpstr>
      <vt:lpstr>DICOM data</vt:lpstr>
      <vt:lpstr>Background of medical images data collecting and processing system creation</vt:lpstr>
      <vt:lpstr>Background of medical images data collecting and processing system creation (2)</vt:lpstr>
      <vt:lpstr>DICOM Network concept</vt:lpstr>
      <vt:lpstr>Specific features of DICOM Network </vt:lpstr>
      <vt:lpstr>Basic approaches for the system realization</vt:lpstr>
      <vt:lpstr>Basic approaches for the system realization (2)</vt:lpstr>
      <vt:lpstr>Basic approaches for the system realization (3)</vt:lpstr>
      <vt:lpstr>PowerPoint Presentation</vt:lpstr>
      <vt:lpstr>Disadvantages of the previous centralized realization of the system</vt:lpstr>
      <vt:lpstr>PowerPoint Presentation</vt:lpstr>
      <vt:lpstr>Компоненты системы DICOM Network</vt:lpstr>
      <vt:lpstr>Features of DICOM Network software</vt:lpstr>
      <vt:lpstr>Realization approach base on distributed computing infrastructure</vt:lpstr>
      <vt:lpstr>PowerPoint Presentation</vt:lpstr>
      <vt:lpstr>Component DICOM server</vt:lpstr>
      <vt:lpstr>Component DICOM portal - the system WEB interface</vt:lpstr>
      <vt:lpstr>DICOM Network – other system components</vt:lpstr>
      <vt:lpstr>Entities interrelated with DICOM Network information system</vt:lpstr>
      <vt:lpstr>PowerPoint Presentation</vt:lpstr>
      <vt:lpstr>Functionality for medical doctor </vt:lpstr>
      <vt:lpstr>Rezultatul implementării SID DICOM Network</vt:lpstr>
      <vt:lpstr>PowerPoint Presentation</vt:lpstr>
      <vt:lpstr>PowerPoint Presentation</vt:lpstr>
      <vt:lpstr>Joint AITT DICOM Network and Hirizon2020 VI-SEEM projects event</vt:lpstr>
      <vt:lpstr>VI-SEEM</vt:lpstr>
      <vt:lpstr>Partners</vt:lpstr>
      <vt:lpstr>VI-SEEM Vision </vt:lpstr>
      <vt:lpstr>Overall Objectives</vt:lpstr>
      <vt:lpstr>VI-SEEM In a figure</vt:lpstr>
      <vt:lpstr>Objectives (1)</vt:lpstr>
      <vt:lpstr>Objectives (2)</vt:lpstr>
      <vt:lpstr>Objectives</vt:lpstr>
      <vt:lpstr>PowerPoint Presentation</vt:lpstr>
      <vt:lpstr>Work Organization</vt:lpstr>
      <vt:lpstr> WP2 Communication, Marketing, Training and Innovation  </vt:lpstr>
      <vt:lpstr>WP3 e-Infrastructures and services  </vt:lpstr>
      <vt:lpstr>WP3 Tasks</vt:lpstr>
      <vt:lpstr>WP3 Tasks</vt:lpstr>
      <vt:lpstr>WP4 Data Management Lifecycle </vt:lpstr>
      <vt:lpstr>WP4 Tasks</vt:lpstr>
      <vt:lpstr>WP4 Tasks</vt:lpstr>
      <vt:lpstr>WP5 Domain-specific services and support </vt:lpstr>
      <vt:lpstr>WP 5 Tasks</vt:lpstr>
      <vt:lpstr>WP5 Tasks (cont)</vt:lpstr>
      <vt:lpstr>WP6 Capacity building, open calls and sustainability </vt:lpstr>
      <vt:lpstr>WP6 Tasks</vt:lpstr>
      <vt:lpstr>Scientific Computing Infrastructure </vt:lpstr>
      <vt:lpstr>MD-Grid NGI Aims and Tasks</vt:lpstr>
      <vt:lpstr>MD-Grid NGI supplementary Activities</vt:lpstr>
      <vt:lpstr>Scientific cloud development</vt:lpstr>
      <vt:lpstr>Scientific cloud development (continue)</vt:lpstr>
      <vt:lpstr>High-Performance Computing Resources Available in VI-SEEM Project </vt:lpstr>
      <vt:lpstr>Scientific Computing infrastructure in Moldova</vt:lpstr>
      <vt:lpstr>Thank you</vt:lpstr>
    </vt:vector>
  </TitlesOfParts>
  <Company>edet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 &lt;Presentation Subtitle&gt;</dc:title>
  <dc:creator>nvog</dc:creator>
  <cp:lastModifiedBy>PP Home</cp:lastModifiedBy>
  <cp:revision>258</cp:revision>
  <dcterms:created xsi:type="dcterms:W3CDTF">2004-04-29T08:03:52Z</dcterms:created>
  <dcterms:modified xsi:type="dcterms:W3CDTF">2016-07-12T19:02:55Z</dcterms:modified>
</cp:coreProperties>
</file>