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51" r:id="rId2"/>
    <p:sldMasterId id="2147483652" r:id="rId3"/>
    <p:sldMasterId id="2147483653" r:id="rId4"/>
    <p:sldMasterId id="2147483654" r:id="rId5"/>
    <p:sldMasterId id="2147483655" r:id="rId6"/>
    <p:sldMasterId id="2147483656" r:id="rId7"/>
    <p:sldMasterId id="2147483657" r:id="rId8"/>
    <p:sldMasterId id="2147483658" r:id="rId9"/>
    <p:sldMasterId id="2147483659" r:id="rId10"/>
    <p:sldMasterId id="2147483660" r:id="rId11"/>
    <p:sldMasterId id="2147483816" r:id="rId12"/>
  </p:sldMasterIdLst>
  <p:notesMasterIdLst>
    <p:notesMasterId r:id="rId65"/>
  </p:notesMasterIdLst>
  <p:sldIdLst>
    <p:sldId id="334" r:id="rId13"/>
    <p:sldId id="258" r:id="rId14"/>
    <p:sldId id="259" r:id="rId15"/>
    <p:sldId id="260" r:id="rId16"/>
    <p:sldId id="261" r:id="rId17"/>
    <p:sldId id="263" r:id="rId18"/>
    <p:sldId id="264" r:id="rId19"/>
    <p:sldId id="266" r:id="rId20"/>
    <p:sldId id="267" r:id="rId21"/>
    <p:sldId id="268" r:id="rId22"/>
    <p:sldId id="340" r:id="rId23"/>
    <p:sldId id="341" r:id="rId24"/>
    <p:sldId id="271" r:id="rId25"/>
    <p:sldId id="272" r:id="rId26"/>
    <p:sldId id="273" r:id="rId27"/>
    <p:sldId id="265" r:id="rId28"/>
    <p:sldId id="304" r:id="rId29"/>
    <p:sldId id="303" r:id="rId30"/>
    <p:sldId id="332" r:id="rId31"/>
    <p:sldId id="305" r:id="rId32"/>
    <p:sldId id="337" r:id="rId33"/>
    <p:sldId id="307" r:id="rId34"/>
    <p:sldId id="308" r:id="rId35"/>
    <p:sldId id="309" r:id="rId36"/>
    <p:sldId id="342" r:id="rId37"/>
    <p:sldId id="343" r:id="rId38"/>
    <p:sldId id="306" r:id="rId39"/>
    <p:sldId id="344" r:id="rId40"/>
    <p:sldId id="345" r:id="rId41"/>
    <p:sldId id="335" r:id="rId42"/>
    <p:sldId id="311" r:id="rId43"/>
    <p:sldId id="312" r:id="rId44"/>
    <p:sldId id="313" r:id="rId45"/>
    <p:sldId id="314" r:id="rId46"/>
    <p:sldId id="315" r:id="rId47"/>
    <p:sldId id="316" r:id="rId48"/>
    <p:sldId id="317" r:id="rId49"/>
    <p:sldId id="338"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00" r:id="rId64"/>
  </p:sldIdLst>
  <p:sldSz cx="13004800" cy="9753600"/>
  <p:notesSz cx="6858000" cy="9144000"/>
  <p:defaultTextStyle>
    <a:defPPr>
      <a:defRPr lang="en-US"/>
    </a:defPPr>
    <a:lvl1pPr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1pPr>
    <a:lvl2pPr marL="457129"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2pPr>
    <a:lvl3pPr marL="914260"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3pPr>
    <a:lvl4pPr marL="1371390"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4pPr>
    <a:lvl5pPr marL="1828518" algn="ctr"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5pPr>
    <a:lvl6pPr marL="2285650"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6pPr>
    <a:lvl7pPr marL="2742778"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7pPr>
    <a:lvl8pPr marL="3199909"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8pPr>
    <a:lvl9pPr marL="3657039" algn="l" defTabSz="457129"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9pPr>
  </p:defaultTextStyle>
  <p:extLst>
    <p:ext uri="{521415D9-36F7-43E2-AB2F-B90AF26B5E84}">
      <p14:sectionLst xmlns:p14="http://schemas.microsoft.com/office/powerpoint/2010/main">
        <p14:section name="Introduction" id="{A8B323D1-2101-774D-9E4B-D3CEC82DCB2B}">
          <p14:sldIdLst>
            <p14:sldId id="334"/>
            <p14:sldId id="258"/>
            <p14:sldId id="259"/>
            <p14:sldId id="260"/>
            <p14:sldId id="261"/>
            <p14:sldId id="263"/>
            <p14:sldId id="264"/>
            <p14:sldId id="266"/>
          </p14:sldIdLst>
        </p14:section>
        <p14:section name="Parallel concepts" id="{EB7B026C-0C5D-7E4C-A6AC-66C2CCC12084}">
          <p14:sldIdLst>
            <p14:sldId id="267"/>
            <p14:sldId id="268"/>
            <p14:sldId id="340"/>
            <p14:sldId id="341"/>
            <p14:sldId id="271"/>
            <p14:sldId id="272"/>
            <p14:sldId id="273"/>
          </p14:sldIdLst>
        </p14:section>
        <p14:section name="Linux" id="{1CA98C9D-6507-A34E-84FF-14F44205E244}">
          <p14:sldIdLst>
            <p14:sldId id="265"/>
            <p14:sldId id="304"/>
            <p14:sldId id="303"/>
            <p14:sldId id="332"/>
            <p14:sldId id="305"/>
            <p14:sldId id="337"/>
            <p14:sldId id="307"/>
            <p14:sldId id="308"/>
            <p14:sldId id="309"/>
            <p14:sldId id="342"/>
            <p14:sldId id="343"/>
            <p14:sldId id="306"/>
            <p14:sldId id="344"/>
            <p14:sldId id="345"/>
          </p14:sldIdLst>
        </p14:section>
        <p14:section name="OpenMP" id="{12B5D41E-B57E-C245-BB3E-35F7B720C275}">
          <p14:sldIdLst>
            <p14:sldId id="335"/>
            <p14:sldId id="311"/>
            <p14:sldId id="312"/>
            <p14:sldId id="313"/>
            <p14:sldId id="314"/>
            <p14:sldId id="315"/>
            <p14:sldId id="316"/>
            <p14:sldId id="317"/>
            <p14:sldId id="338"/>
            <p14:sldId id="318"/>
            <p14:sldId id="319"/>
            <p14:sldId id="320"/>
            <p14:sldId id="321"/>
            <p14:sldId id="322"/>
            <p14:sldId id="323"/>
            <p14:sldId id="324"/>
            <p14:sldId id="325"/>
            <p14:sldId id="326"/>
            <p14:sldId id="327"/>
            <p14:sldId id="328"/>
            <p14:sldId id="329"/>
            <p14:sldId id="330"/>
            <p14:sldId id="300"/>
          </p14:sldIdLst>
        </p14:section>
        <p14:section name="MPI" id="{BA64350F-B621-754C-AF0C-5668CA161AB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18" autoAdjust="0"/>
  </p:normalViewPr>
  <p:slideViewPr>
    <p:cSldViewPr>
      <p:cViewPr varScale="1">
        <p:scale>
          <a:sx n="52" d="100"/>
          <a:sy n="52" d="100"/>
        </p:scale>
        <p:origin x="-1064" y="-104"/>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70" Type="http://schemas.openxmlformats.org/officeDocument/2006/relationships/tableStyles" Target="tableStyle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13DD9-4BA9-EA49-92FE-9AD9D8F86C1A}" type="datetimeFigureOut">
              <a:rPr lang="en-US" smtClean="0"/>
              <a:t>9/28/15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425582-1C68-4649-9C0C-95230A6B0E7E}" type="slidenum">
              <a:rPr lang="en-US" smtClean="0"/>
              <a:t>‹#›</a:t>
            </a:fld>
            <a:endParaRPr lang="en-US"/>
          </a:p>
        </p:txBody>
      </p:sp>
    </p:spTree>
    <p:extLst>
      <p:ext uri="{BB962C8B-B14F-4D97-AF65-F5344CB8AC3E}">
        <p14:creationId xmlns:p14="http://schemas.microsoft.com/office/powerpoint/2010/main" val="2852886951"/>
      </p:ext>
    </p:extLst>
  </p:cSld>
  <p:clrMap bg1="lt1" tx1="dk1" bg2="lt2" tx2="dk2" accent1="accent1" accent2="accent2" accent3="accent3" accent4="accent4" accent5="accent5" accent6="accent6" hlink="hlink" folHlink="folHlink"/>
  <p:notesStyle>
    <a:lvl1pPr marL="0" algn="l" defTabSz="457129" rtl="0" eaLnBrk="1" latinLnBrk="0" hangingPunct="1">
      <a:defRPr sz="1100" kern="1200">
        <a:solidFill>
          <a:schemeClr val="tx1"/>
        </a:solidFill>
        <a:latin typeface="+mn-lt"/>
        <a:ea typeface="+mn-ea"/>
        <a:cs typeface="+mn-cs"/>
      </a:defRPr>
    </a:lvl1pPr>
    <a:lvl2pPr marL="457129" algn="l" defTabSz="457129" rtl="0" eaLnBrk="1" latinLnBrk="0" hangingPunct="1">
      <a:defRPr sz="1100" kern="1200">
        <a:solidFill>
          <a:schemeClr val="tx1"/>
        </a:solidFill>
        <a:latin typeface="+mn-lt"/>
        <a:ea typeface="+mn-ea"/>
        <a:cs typeface="+mn-cs"/>
      </a:defRPr>
    </a:lvl2pPr>
    <a:lvl3pPr marL="914260" algn="l" defTabSz="457129" rtl="0" eaLnBrk="1" latinLnBrk="0" hangingPunct="1">
      <a:defRPr sz="1100" kern="1200">
        <a:solidFill>
          <a:schemeClr val="tx1"/>
        </a:solidFill>
        <a:latin typeface="+mn-lt"/>
        <a:ea typeface="+mn-ea"/>
        <a:cs typeface="+mn-cs"/>
      </a:defRPr>
    </a:lvl3pPr>
    <a:lvl4pPr marL="1371390" algn="l" defTabSz="457129" rtl="0" eaLnBrk="1" latinLnBrk="0" hangingPunct="1">
      <a:defRPr sz="1100" kern="1200">
        <a:solidFill>
          <a:schemeClr val="tx1"/>
        </a:solidFill>
        <a:latin typeface="+mn-lt"/>
        <a:ea typeface="+mn-ea"/>
        <a:cs typeface="+mn-cs"/>
      </a:defRPr>
    </a:lvl4pPr>
    <a:lvl5pPr marL="1828518" algn="l" defTabSz="457129" rtl="0" eaLnBrk="1" latinLnBrk="0" hangingPunct="1">
      <a:defRPr sz="1100" kern="1200">
        <a:solidFill>
          <a:schemeClr val="tx1"/>
        </a:solidFill>
        <a:latin typeface="+mn-lt"/>
        <a:ea typeface="+mn-ea"/>
        <a:cs typeface="+mn-cs"/>
      </a:defRPr>
    </a:lvl5pPr>
    <a:lvl6pPr marL="2285650" algn="l" defTabSz="457129" rtl="0" eaLnBrk="1" latinLnBrk="0" hangingPunct="1">
      <a:defRPr sz="1100" kern="1200">
        <a:solidFill>
          <a:schemeClr val="tx1"/>
        </a:solidFill>
        <a:latin typeface="+mn-lt"/>
        <a:ea typeface="+mn-ea"/>
        <a:cs typeface="+mn-cs"/>
      </a:defRPr>
    </a:lvl6pPr>
    <a:lvl7pPr marL="2742778" algn="l" defTabSz="457129" rtl="0" eaLnBrk="1" latinLnBrk="0" hangingPunct="1">
      <a:defRPr sz="1100" kern="1200">
        <a:solidFill>
          <a:schemeClr val="tx1"/>
        </a:solidFill>
        <a:latin typeface="+mn-lt"/>
        <a:ea typeface="+mn-ea"/>
        <a:cs typeface="+mn-cs"/>
      </a:defRPr>
    </a:lvl7pPr>
    <a:lvl8pPr marL="3199909" algn="l" defTabSz="457129" rtl="0" eaLnBrk="1" latinLnBrk="0" hangingPunct="1">
      <a:defRPr sz="1100" kern="1200">
        <a:solidFill>
          <a:schemeClr val="tx1"/>
        </a:solidFill>
        <a:latin typeface="+mn-lt"/>
        <a:ea typeface="+mn-ea"/>
        <a:cs typeface="+mn-cs"/>
      </a:defRPr>
    </a:lvl8pPr>
    <a:lvl9pPr marL="3657039" algn="l" defTabSz="45712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AA0A13A-2225-B14C-879A-2694ED9D7955}"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Shared memory programming is different from message passing because they rely on two very different means of communication. Shared memory relies on implicit communication, which is facilitated by the shared memory space. This makes shared memory programming much more intuitive for many programmers wishing to parallelize their programs. Unfortunately, because it operates under the assumption of shared memory space, it is susceptible to the inherent scaling limitations of the mechanisms that create this shared view of the memory.Message passing assumes that there is no shared memory and that all communications must be enabled through the sending of explicit messages. It is not intuitive because it requires the programmer to manage the sending, receiving, and coordination among the parallel processes.</a:t>
            </a:r>
          </a:p>
          <a:p>
            <a:pPr>
              <a:spcBef>
                <a:spcPct val="0"/>
              </a:spcBef>
            </a:pPr>
            <a:endParaRPr lang="en-US">
              <a:latin typeface="Calibri" charset="0"/>
            </a:endParaRPr>
          </a:p>
          <a:p>
            <a:pPr>
              <a:spcBef>
                <a:spcPct val="0"/>
              </a:spcBef>
            </a:pPr>
            <a:r>
              <a:rPr lang="en-US">
                <a:latin typeface="Calibri" charset="0"/>
              </a:rPr>
              <a:t>Shared memory applications are ideal for use on single SMP systems where all processors and memories are tightly integrated on a hardware level. As CPUs increase the number of cores per chip, shared memory programming will get a lot of attention. It is no silver bullet, however because of the inherent limitations present in scaling up the size of the shared memory systems. At some point, multiple SMP machines must be connected in a network, and coordinating some set of these systems requires explicit message passing due to the fact that their is no physically shared memory. Even if shared memory is emulated among individual SMP machines, it still must be implemented at its lowest level using message passing.</a:t>
            </a: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81E4D1E8-E8F2-624B-8EDC-F09D84BDF1D4}" type="slidenum">
              <a:rPr lang="en-US" sz="1200"/>
              <a:pPr eaLnBrk="1" hangingPunct="1"/>
              <a:t>32</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Show examples</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A1E8389B-EC26-D64B-881F-30C51562DAF4}" type="slidenum">
              <a:rPr lang="en-US" sz="1200"/>
              <a:pPr eaLnBrk="1" hangingPunct="1"/>
              <a:t>42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Show examples</a:t>
            </a:r>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EC0CFEF8-36F9-C44B-9851-3EFF8A27462E}" type="slidenum">
              <a:rPr lang="en-US" sz="1200"/>
              <a:pPr eaLnBrk="1" hangingPunct="1"/>
              <a:t>44</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atin typeface="Calibri" charset="0"/>
              </a:rPr>
              <a:t>Good point to switch to openmp exercises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fld id="{115A2F75-4C91-B540-A2CB-39345E70F658}" type="slidenum">
              <a:rPr lang="en-US" sz="1200"/>
              <a:pPr eaLnBrk="1" hangingPunct="1"/>
              <a:t>51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25" tIns="45712" rIns="91425" bIns="45712"/>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3121D99-5CF0-D24D-A40E-5B0F91374EA1}" type="slidenum">
              <a:rPr lang="en-US"/>
              <a:pPr>
                <a:defRPr/>
              </a:pPr>
              <a:t>‹#›</a:t>
            </a:fld>
            <a:endParaRPr lang="en-US"/>
          </a:p>
        </p:txBody>
      </p:sp>
    </p:spTree>
    <p:extLst>
      <p:ext uri="{BB962C8B-B14F-4D97-AF65-F5344CB8AC3E}">
        <p14:creationId xmlns:p14="http://schemas.microsoft.com/office/powerpoint/2010/main" val="319875213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29A0B480-8B54-4F48-AA17-F1DB2E4411FB}" type="slidenum">
              <a:rPr lang="en-US"/>
              <a:pPr>
                <a:defRPr/>
              </a:pPr>
              <a:t>‹#›</a:t>
            </a:fld>
            <a:endParaRPr lang="en-US"/>
          </a:p>
        </p:txBody>
      </p:sp>
    </p:spTree>
    <p:extLst>
      <p:ext uri="{BB962C8B-B14F-4D97-AF65-F5344CB8AC3E}">
        <p14:creationId xmlns:p14="http://schemas.microsoft.com/office/powerpoint/2010/main" val="3280374309"/>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0641B56-9A3C-014C-8269-8D46E715BAB1}" type="slidenum">
              <a:rPr lang="en-US"/>
              <a:pPr>
                <a:defRPr/>
              </a:pPr>
              <a:t>‹#›</a:t>
            </a:fld>
            <a:endParaRPr lang="en-US"/>
          </a:p>
        </p:txBody>
      </p:sp>
    </p:spTree>
    <p:extLst>
      <p:ext uri="{BB962C8B-B14F-4D97-AF65-F5344CB8AC3E}">
        <p14:creationId xmlns:p14="http://schemas.microsoft.com/office/powerpoint/2010/main" val="49768456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1961381-4391-5449-8D9E-95E9A794193E}" type="slidenum">
              <a:rPr lang="en-US"/>
              <a:pPr>
                <a:defRPr/>
              </a:pPr>
              <a:t>‹#›</a:t>
            </a:fld>
            <a:endParaRPr lang="en-US"/>
          </a:p>
        </p:txBody>
      </p:sp>
    </p:spTree>
    <p:extLst>
      <p:ext uri="{BB962C8B-B14F-4D97-AF65-F5344CB8AC3E}">
        <p14:creationId xmlns:p14="http://schemas.microsoft.com/office/powerpoint/2010/main" val="776968204"/>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1BA7DCD-7128-3246-B9FE-7D97E880AEDE}" type="slidenum">
              <a:rPr lang="en-US"/>
              <a:pPr>
                <a:defRPr/>
              </a:pPr>
              <a:t>‹#›</a:t>
            </a:fld>
            <a:endParaRPr lang="en-US"/>
          </a:p>
        </p:txBody>
      </p:sp>
    </p:spTree>
    <p:extLst>
      <p:ext uri="{BB962C8B-B14F-4D97-AF65-F5344CB8AC3E}">
        <p14:creationId xmlns:p14="http://schemas.microsoft.com/office/powerpoint/2010/main" val="62957482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2" y="2768604"/>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4"/>
            <a:ext cx="190500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7C3840E-B76E-9F43-9415-204999BC0A5B}" type="slidenum">
              <a:rPr lang="en-US"/>
              <a:pPr>
                <a:defRPr/>
              </a:pPr>
              <a:t>‹#›</a:t>
            </a:fld>
            <a:endParaRPr lang="en-US"/>
          </a:p>
        </p:txBody>
      </p:sp>
    </p:spTree>
    <p:extLst>
      <p:ext uri="{BB962C8B-B14F-4D97-AF65-F5344CB8AC3E}">
        <p14:creationId xmlns:p14="http://schemas.microsoft.com/office/powerpoint/2010/main" val="4204101021"/>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1A0441FE-D54D-2E46-B570-6CBFA363F6D6}" type="slidenum">
              <a:rPr lang="en-US"/>
              <a:pPr>
                <a:defRPr/>
              </a:pPr>
              <a:t>‹#›</a:t>
            </a:fld>
            <a:endParaRPr lang="en-US"/>
          </a:p>
        </p:txBody>
      </p:sp>
    </p:spTree>
    <p:extLst>
      <p:ext uri="{BB962C8B-B14F-4D97-AF65-F5344CB8AC3E}">
        <p14:creationId xmlns:p14="http://schemas.microsoft.com/office/powerpoint/2010/main" val="2438317984"/>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D2EEB8F5-AC8F-C74E-8398-7AE39282067D}" type="slidenum">
              <a:rPr lang="en-US"/>
              <a:pPr>
                <a:defRPr/>
              </a:pPr>
              <a:t>‹#›</a:t>
            </a:fld>
            <a:endParaRPr lang="en-US"/>
          </a:p>
        </p:txBody>
      </p:sp>
    </p:spTree>
    <p:extLst>
      <p:ext uri="{BB962C8B-B14F-4D97-AF65-F5344CB8AC3E}">
        <p14:creationId xmlns:p14="http://schemas.microsoft.com/office/powerpoint/2010/main" val="2775105989"/>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1C71F635-3791-C548-8A27-73A7C864595A}" type="slidenum">
              <a:rPr lang="en-US"/>
              <a:pPr>
                <a:defRPr/>
              </a:pPr>
              <a:t>‹#›</a:t>
            </a:fld>
            <a:endParaRPr lang="en-US"/>
          </a:p>
        </p:txBody>
      </p:sp>
    </p:spTree>
    <p:extLst>
      <p:ext uri="{BB962C8B-B14F-4D97-AF65-F5344CB8AC3E}">
        <p14:creationId xmlns:p14="http://schemas.microsoft.com/office/powerpoint/2010/main" val="295095532"/>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438CDD2-3881-7943-AE4C-E721F499E81C}" type="slidenum">
              <a:rPr lang="en-US"/>
              <a:pPr>
                <a:defRPr/>
              </a:pPr>
              <a:t>‹#›</a:t>
            </a:fld>
            <a:endParaRPr lang="en-US"/>
          </a:p>
        </p:txBody>
      </p:sp>
    </p:spTree>
    <p:extLst>
      <p:ext uri="{BB962C8B-B14F-4D97-AF65-F5344CB8AC3E}">
        <p14:creationId xmlns:p14="http://schemas.microsoft.com/office/powerpoint/2010/main" val="2790876943"/>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616740C8-C860-F74F-B287-57220DCAF932}" type="slidenum">
              <a:rPr lang="en-US"/>
              <a:pPr>
                <a:defRPr/>
              </a:pPr>
              <a:t>‹#›</a:t>
            </a:fld>
            <a:endParaRPr lang="en-US"/>
          </a:p>
        </p:txBody>
      </p:sp>
    </p:spTree>
    <p:extLst>
      <p:ext uri="{BB962C8B-B14F-4D97-AF65-F5344CB8AC3E}">
        <p14:creationId xmlns:p14="http://schemas.microsoft.com/office/powerpoint/2010/main" val="2786622842"/>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B48AB5A9-F57E-AB4B-A9CB-41DA72550B87}" type="slidenum">
              <a:rPr lang="en-US"/>
              <a:pPr>
                <a:defRPr/>
              </a:pPr>
              <a:t>‹#›</a:t>
            </a:fld>
            <a:endParaRPr lang="en-US"/>
          </a:p>
        </p:txBody>
      </p:sp>
    </p:spTree>
    <p:extLst>
      <p:ext uri="{BB962C8B-B14F-4D97-AF65-F5344CB8AC3E}">
        <p14:creationId xmlns:p14="http://schemas.microsoft.com/office/powerpoint/2010/main" val="418133435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6"/>
            <a:ext cx="2925761" cy="8093074"/>
          </a:xfrm>
          <a:prstGeom prst="rect">
            <a:avLst/>
          </a:prstGeom>
        </p:spPr>
        <p:txBody>
          <a:bodyPr vert="eaVert"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6"/>
            <a:ext cx="8624887" cy="80930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B73E14F8-BF75-DA4B-AFC9-5AB8A2D5B509}" type="slidenum">
              <a:rPr lang="en-US"/>
              <a:pPr>
                <a:defRPr/>
              </a:pPr>
              <a:t>‹#›</a:t>
            </a:fld>
            <a:endParaRPr lang="en-US"/>
          </a:p>
        </p:txBody>
      </p:sp>
    </p:spTree>
    <p:extLst>
      <p:ext uri="{BB962C8B-B14F-4D97-AF65-F5344CB8AC3E}">
        <p14:creationId xmlns:p14="http://schemas.microsoft.com/office/powerpoint/2010/main" val="806368408"/>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4"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7F6D309-27E7-2044-A5C1-E4F113FD90C6}" type="slidenum">
              <a:rPr lang="en-US"/>
              <a:pPr>
                <a:defRPr/>
              </a:pPr>
              <a:t>‹#›</a:t>
            </a:fld>
            <a:endParaRPr lang="en-US"/>
          </a:p>
        </p:txBody>
      </p:sp>
    </p:spTree>
    <p:extLst>
      <p:ext uri="{BB962C8B-B14F-4D97-AF65-F5344CB8AC3E}">
        <p14:creationId xmlns:p14="http://schemas.microsoft.com/office/powerpoint/2010/main" val="3237805922"/>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F7D0740-78FB-1746-B893-B76327960DC7}" type="slidenum">
              <a:rPr lang="en-US"/>
              <a:pPr>
                <a:defRPr/>
              </a:pPr>
              <a:t>‹#›</a:t>
            </a:fld>
            <a:endParaRPr lang="en-US"/>
          </a:p>
        </p:txBody>
      </p:sp>
    </p:spTree>
    <p:extLst>
      <p:ext uri="{BB962C8B-B14F-4D97-AF65-F5344CB8AC3E}">
        <p14:creationId xmlns:p14="http://schemas.microsoft.com/office/powerpoint/2010/main" val="2359387524"/>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9CA2527E-D08E-F440-A4DF-0DA054D9F698}" type="slidenum">
              <a:rPr lang="en-US"/>
              <a:pPr>
                <a:defRPr/>
              </a:pPr>
              <a:t>‹#›</a:t>
            </a:fld>
            <a:endParaRPr lang="en-US"/>
          </a:p>
        </p:txBody>
      </p:sp>
    </p:spTree>
    <p:extLst>
      <p:ext uri="{BB962C8B-B14F-4D97-AF65-F5344CB8AC3E}">
        <p14:creationId xmlns:p14="http://schemas.microsoft.com/office/powerpoint/2010/main" val="4011790915"/>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B774F86E-1073-7942-8C73-1850E66D066D}" type="slidenum">
              <a:rPr lang="en-US"/>
              <a:pPr>
                <a:defRPr/>
              </a:pPr>
              <a:t>‹#›</a:t>
            </a:fld>
            <a:endParaRPr lang="en-US"/>
          </a:p>
        </p:txBody>
      </p:sp>
    </p:spTree>
    <p:extLst>
      <p:ext uri="{BB962C8B-B14F-4D97-AF65-F5344CB8AC3E}">
        <p14:creationId xmlns:p14="http://schemas.microsoft.com/office/powerpoint/2010/main" val="202955315"/>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A11F568B-135C-F840-A022-1DADB3E93E4B}" type="slidenum">
              <a:rPr lang="en-US"/>
              <a:pPr>
                <a:defRPr/>
              </a:pPr>
              <a:t>‹#›</a:t>
            </a:fld>
            <a:endParaRPr lang="en-US"/>
          </a:p>
        </p:txBody>
      </p:sp>
    </p:spTree>
    <p:extLst>
      <p:ext uri="{BB962C8B-B14F-4D97-AF65-F5344CB8AC3E}">
        <p14:creationId xmlns:p14="http://schemas.microsoft.com/office/powerpoint/2010/main" val="749177799"/>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004ACA1A-D4D5-B742-8D2A-9762BB6E8187}" type="slidenum">
              <a:rPr lang="en-US"/>
              <a:pPr>
                <a:defRPr/>
              </a:pPr>
              <a:t>‹#›</a:t>
            </a:fld>
            <a:endParaRPr lang="en-US"/>
          </a:p>
        </p:txBody>
      </p:sp>
    </p:spTree>
    <p:extLst>
      <p:ext uri="{BB962C8B-B14F-4D97-AF65-F5344CB8AC3E}">
        <p14:creationId xmlns:p14="http://schemas.microsoft.com/office/powerpoint/2010/main" val="1718731198"/>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5CE9F5B-AFE7-0D4B-BEAA-676D0C294953}" type="slidenum">
              <a:rPr lang="en-US"/>
              <a:pPr>
                <a:defRPr/>
              </a:pPr>
              <a:t>‹#›</a:t>
            </a:fld>
            <a:endParaRPr lang="en-US"/>
          </a:p>
        </p:txBody>
      </p:sp>
    </p:spTree>
    <p:extLst>
      <p:ext uri="{BB962C8B-B14F-4D97-AF65-F5344CB8AC3E}">
        <p14:creationId xmlns:p14="http://schemas.microsoft.com/office/powerpoint/2010/main" val="162249507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430AA31E-FA09-1F43-8801-2E20BF769C7F}" type="slidenum">
              <a:rPr lang="en-US"/>
              <a:pPr>
                <a:defRPr/>
              </a:pPr>
              <a:t>‹#›</a:t>
            </a:fld>
            <a:endParaRPr lang="en-US"/>
          </a:p>
        </p:txBody>
      </p:sp>
    </p:spTree>
    <p:extLst>
      <p:ext uri="{BB962C8B-B14F-4D97-AF65-F5344CB8AC3E}">
        <p14:creationId xmlns:p14="http://schemas.microsoft.com/office/powerpoint/2010/main" val="780036266"/>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7A6ADAC1-1608-D946-A281-41FC4239A13F}" type="slidenum">
              <a:rPr lang="en-US"/>
              <a:pPr>
                <a:defRPr/>
              </a:pPr>
              <a:t>‹#›</a:t>
            </a:fld>
            <a:endParaRPr lang="en-US"/>
          </a:p>
        </p:txBody>
      </p:sp>
    </p:spTree>
    <p:extLst>
      <p:ext uri="{BB962C8B-B14F-4D97-AF65-F5344CB8AC3E}">
        <p14:creationId xmlns:p14="http://schemas.microsoft.com/office/powerpoint/2010/main" val="308003641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3FF9A4A7-6E43-1648-A754-2FDC5E83EE65}" type="slidenum">
              <a:rPr lang="en-US"/>
              <a:pPr>
                <a:defRPr/>
              </a:pPr>
              <a:t>‹#›</a:t>
            </a:fld>
            <a:endParaRPr lang="en-US"/>
          </a:p>
        </p:txBody>
      </p:sp>
    </p:spTree>
    <p:extLst>
      <p:ext uri="{BB962C8B-B14F-4D97-AF65-F5344CB8AC3E}">
        <p14:creationId xmlns:p14="http://schemas.microsoft.com/office/powerpoint/2010/main" val="240122404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89D3EB5E-F955-C246-A433-FCA685C034E8}" type="slidenum">
              <a:rPr lang="en-US"/>
              <a:pPr>
                <a:defRPr/>
              </a:pPr>
              <a:t>‹#›</a:t>
            </a:fld>
            <a:endParaRPr lang="en-US"/>
          </a:p>
        </p:txBody>
      </p:sp>
    </p:spTree>
    <p:extLst>
      <p:ext uri="{BB962C8B-B14F-4D97-AF65-F5344CB8AC3E}">
        <p14:creationId xmlns:p14="http://schemas.microsoft.com/office/powerpoint/2010/main" val="2860458634"/>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7BDCEF2C-CE01-EB4E-AE91-4898535A7B7C}" type="slidenum">
              <a:rPr lang="en-US"/>
              <a:pPr>
                <a:defRPr/>
              </a:pPr>
              <a:t>‹#›</a:t>
            </a:fld>
            <a:endParaRPr lang="en-US"/>
          </a:p>
        </p:txBody>
      </p:sp>
    </p:spTree>
    <p:extLst>
      <p:ext uri="{BB962C8B-B14F-4D97-AF65-F5344CB8AC3E}">
        <p14:creationId xmlns:p14="http://schemas.microsoft.com/office/powerpoint/2010/main" val="4276531035"/>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4"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17C3747A-5ACB-9E47-98F9-0348427CA25A}" type="slidenum">
              <a:rPr lang="en-US"/>
              <a:pPr>
                <a:defRPr/>
              </a:pPr>
              <a:t>‹#›</a:t>
            </a:fld>
            <a:endParaRPr lang="en-US"/>
          </a:p>
        </p:txBody>
      </p:sp>
    </p:spTree>
    <p:extLst>
      <p:ext uri="{BB962C8B-B14F-4D97-AF65-F5344CB8AC3E}">
        <p14:creationId xmlns:p14="http://schemas.microsoft.com/office/powerpoint/2010/main" val="1623135633"/>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Rectangle 7"/>
          <p:cNvSpPr/>
          <p:nvPr/>
        </p:nvSpPr>
        <p:spPr>
          <a:xfrm>
            <a:off x="0" y="9178078"/>
            <a:ext cx="13004800" cy="575522"/>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r>
              <a:rPr lang="en-US" sz="1700" b="1" dirty="0" smtClean="0">
                <a:solidFill>
                  <a:schemeClr val="tx1">
                    <a:lumMod val="75000"/>
                    <a:lumOff val="25000"/>
                  </a:schemeClr>
                </a:solidFill>
                <a:latin typeface="Segoe UI Light" pitchFamily="34" charset="0"/>
              </a:rPr>
              <a:t>ARIS Training (September 2015) </a:t>
            </a:r>
            <a:r>
              <a:rPr lang="en-US" sz="1700" dirty="0" smtClean="0">
                <a:solidFill>
                  <a:schemeClr val="tx1">
                    <a:lumMod val="75000"/>
                    <a:lumOff val="25000"/>
                  </a:schemeClr>
                </a:solidFill>
                <a:latin typeface="Segoe UI Light" pitchFamily="34" charset="0"/>
              </a:rPr>
              <a:t>|   </a:t>
            </a:r>
            <a:r>
              <a:rPr lang="en-US" sz="1400" dirty="0" smtClean="0">
                <a:solidFill>
                  <a:schemeClr val="tx1">
                    <a:lumMod val="75000"/>
                    <a:lumOff val="25000"/>
                  </a:schemeClr>
                </a:solidFill>
                <a:latin typeface="Segoe UI Light" pitchFamily="34" charset="0"/>
              </a:rPr>
              <a:t>Paschalis </a:t>
            </a:r>
            <a:r>
              <a:rPr lang="en-US" sz="1400" dirty="0" err="1" smtClean="0">
                <a:solidFill>
                  <a:schemeClr val="tx1">
                    <a:lumMod val="75000"/>
                    <a:lumOff val="25000"/>
                  </a:schemeClr>
                </a:solidFill>
                <a:latin typeface="Segoe UI Light" pitchFamily="34" charset="0"/>
              </a:rPr>
              <a:t>Korosoglou</a:t>
            </a:r>
            <a:r>
              <a:rPr lang="en-US" sz="1400" dirty="0" smtClean="0">
                <a:solidFill>
                  <a:schemeClr val="tx1">
                    <a:lumMod val="75000"/>
                    <a:lumOff val="25000"/>
                  </a:schemeClr>
                </a:solidFill>
                <a:latin typeface="Segoe UI Light" pitchFamily="34" charset="0"/>
              </a:rPr>
              <a:t> (</a:t>
            </a:r>
            <a:r>
              <a:rPr lang="en-US" sz="1400" dirty="0" err="1" smtClean="0">
                <a:solidFill>
                  <a:schemeClr val="tx1">
                    <a:lumMod val="75000"/>
                    <a:lumOff val="25000"/>
                  </a:schemeClr>
                </a:solidFill>
                <a:latin typeface="Segoe UI Light" pitchFamily="34" charset="0"/>
              </a:rPr>
              <a:t>pkoro@it.auth.gr</a:t>
            </a:r>
            <a:r>
              <a:rPr lang="en-US" sz="1400" dirty="0" smtClean="0">
                <a:solidFill>
                  <a:schemeClr val="tx1">
                    <a:lumMod val="75000"/>
                    <a:lumOff val="25000"/>
                  </a:schemeClr>
                </a:solidFill>
                <a:latin typeface="Segoe UI Light" pitchFamily="34" charset="0"/>
              </a:rPr>
              <a:t>)</a:t>
            </a:r>
            <a:endParaRPr lang="el-GR" sz="1400" dirty="0">
              <a:solidFill>
                <a:schemeClr val="tx1">
                  <a:lumMod val="75000"/>
                  <a:lumOff val="25000"/>
                </a:schemeClr>
              </a:solidFill>
              <a:latin typeface="Segoe UI Light" pitchFamily="34" charset="0"/>
            </a:endParaRPr>
          </a:p>
        </p:txBody>
      </p:sp>
    </p:spTree>
    <p:extLst>
      <p:ext uri="{BB962C8B-B14F-4D97-AF65-F5344CB8AC3E}">
        <p14:creationId xmlns:p14="http://schemas.microsoft.com/office/powerpoint/2010/main" val="32758195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9751" y="1204392"/>
            <a:ext cx="11704320" cy="1153547"/>
          </a:xfrm>
        </p:spPr>
        <p:txBody>
          <a:bodyPr>
            <a:normAutofit/>
          </a:bodyPr>
          <a:lstStyle>
            <a:lvl1pPr>
              <a:defRPr sz="5700"/>
            </a:lvl1pPr>
          </a:lstStyle>
          <a:p>
            <a:r>
              <a:rPr lang="en-US" dirty="0" smtClean="0"/>
              <a:t>Click to edit Master title style</a:t>
            </a:r>
            <a:endParaRPr lang="el-GR" dirty="0"/>
          </a:p>
        </p:txBody>
      </p:sp>
      <p:sp>
        <p:nvSpPr>
          <p:cNvPr id="3" name="Content Placeholder 2"/>
          <p:cNvSpPr>
            <a:spLocks noGrp="1"/>
          </p:cNvSpPr>
          <p:nvPr>
            <p:ph idx="1"/>
          </p:nvPr>
        </p:nvSpPr>
        <p:spPr>
          <a:xfrm>
            <a:off x="813767" y="2644552"/>
            <a:ext cx="11382374" cy="6480720"/>
          </a:xfrm>
          <a:prstGeom prst="rect">
            <a:avLst/>
          </a:prstGeom>
        </p:spPr>
        <p:txBody>
          <a:bodyPr lIns="130032" tIns="65017" rIns="130032" bIns="65017"/>
          <a:lstStyle>
            <a:lvl1pPr>
              <a:defRPr sz="3400"/>
            </a:lvl1pPr>
            <a:lvl2pPr>
              <a:defRPr sz="3100"/>
            </a:lvl2pPr>
            <a:lvl3pPr>
              <a:defRPr sz="2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7" name="Rectangle 6"/>
          <p:cNvSpPr/>
          <p:nvPr/>
        </p:nvSpPr>
        <p:spPr>
          <a:xfrm>
            <a:off x="0" y="-19744"/>
            <a:ext cx="13004800" cy="1061979"/>
          </a:xfrm>
          <a:prstGeom prst="rect">
            <a:avLst/>
          </a:prstGeom>
          <a:solidFill>
            <a:srgbClr val="172028"/>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endParaRPr lang="el-GR"/>
          </a:p>
        </p:txBody>
      </p:sp>
      <p:sp>
        <p:nvSpPr>
          <p:cNvPr id="8" name="TextBox 7"/>
          <p:cNvSpPr txBox="1"/>
          <p:nvPr/>
        </p:nvSpPr>
        <p:spPr>
          <a:xfrm>
            <a:off x="934393" y="226168"/>
            <a:ext cx="1689788" cy="656590"/>
          </a:xfrm>
          <a:prstGeom prst="rect">
            <a:avLst/>
          </a:prstGeom>
          <a:noFill/>
        </p:spPr>
        <p:txBody>
          <a:bodyPr wrap="square" lIns="130032" tIns="65017" rIns="130032" bIns="65017" rtlCol="0">
            <a:spAutoFit/>
          </a:bodyPr>
          <a:lstStyle/>
          <a:p>
            <a:r>
              <a:rPr lang="en-US" sz="3400" dirty="0" err="1" smtClean="0">
                <a:solidFill>
                  <a:schemeClr val="bg1"/>
                </a:solidFill>
                <a:latin typeface="Segoe UI" pitchFamily="34" charset="0"/>
                <a:ea typeface="Segoe UI" pitchFamily="34" charset="0"/>
                <a:cs typeface="Segoe UI" pitchFamily="34" charset="0"/>
              </a:rPr>
              <a:t>it</a:t>
            </a:r>
            <a:r>
              <a:rPr lang="en-US" sz="3400" dirty="0" err="1" smtClean="0">
                <a:solidFill>
                  <a:srgbClr val="1D8AB2"/>
                </a:solidFill>
                <a:latin typeface="Segoe UI" pitchFamily="34" charset="0"/>
                <a:ea typeface="Segoe UI" pitchFamily="34" charset="0"/>
                <a:cs typeface="Segoe UI" pitchFamily="34" charset="0"/>
              </a:rPr>
              <a:t>.auth</a:t>
            </a:r>
            <a:endParaRPr lang="el-GR" sz="3400" dirty="0">
              <a:solidFill>
                <a:srgbClr val="1D8AB2"/>
              </a:solidFill>
              <a:latin typeface="Segoe UI" pitchFamily="34" charset="0"/>
              <a:ea typeface="Segoe UI" pitchFamily="34" charset="0"/>
              <a:cs typeface="Segoe UI" pitchFamily="34" charset="0"/>
            </a:endParaRPr>
          </a:p>
        </p:txBody>
      </p:sp>
      <p:sp>
        <p:nvSpPr>
          <p:cNvPr id="11" name="Rectangle 10"/>
          <p:cNvSpPr/>
          <p:nvPr userDrawn="1"/>
        </p:nvSpPr>
        <p:spPr>
          <a:xfrm>
            <a:off x="0" y="9178078"/>
            <a:ext cx="13004800" cy="575522"/>
          </a:xfrm>
          <a:prstGeom prst="rect">
            <a:avLst/>
          </a:prstGeom>
          <a:solidFill>
            <a:schemeClr val="bg1">
              <a:lumMod val="9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r>
              <a:rPr lang="en-US" sz="1700" b="1" dirty="0" smtClean="0">
                <a:solidFill>
                  <a:schemeClr val="tx1">
                    <a:lumMod val="75000"/>
                    <a:lumOff val="25000"/>
                  </a:schemeClr>
                </a:solidFill>
                <a:latin typeface="Segoe UI Light" pitchFamily="34" charset="0"/>
              </a:rPr>
              <a:t>ARIS Training (September 2015)</a:t>
            </a:r>
            <a:endParaRPr lang="el-GR" sz="1400" dirty="0">
              <a:solidFill>
                <a:schemeClr val="tx1">
                  <a:lumMod val="75000"/>
                  <a:lumOff val="25000"/>
                </a:schemeClr>
              </a:solidFill>
              <a:latin typeface="Segoe UI Light" pitchFamily="34" charset="0"/>
            </a:endParaRPr>
          </a:p>
        </p:txBody>
      </p:sp>
      <p:sp>
        <p:nvSpPr>
          <p:cNvPr id="13" name="TextBox 12"/>
          <p:cNvSpPr txBox="1"/>
          <p:nvPr userDrawn="1"/>
        </p:nvSpPr>
        <p:spPr>
          <a:xfrm>
            <a:off x="1884898" y="340296"/>
            <a:ext cx="4185454" cy="529649"/>
          </a:xfrm>
          <a:prstGeom prst="rect">
            <a:avLst/>
          </a:prstGeom>
          <a:noFill/>
        </p:spPr>
        <p:txBody>
          <a:bodyPr wrap="square" lIns="130032" tIns="65017" rIns="130032" bIns="65017" rtlCol="0">
            <a:spAutoFit/>
          </a:bodyPr>
          <a:lstStyle/>
          <a:p>
            <a:r>
              <a:rPr lang="el-GR" sz="2300" dirty="0" smtClean="0">
                <a:solidFill>
                  <a:schemeClr val="bg1">
                    <a:lumMod val="50000"/>
                  </a:schemeClr>
                </a:solidFill>
              </a:rPr>
              <a:t>|</a:t>
            </a:r>
            <a:r>
              <a:rPr lang="el-GR" sz="1400" dirty="0" smtClean="0">
                <a:solidFill>
                  <a:schemeClr val="bg1">
                    <a:lumMod val="85000"/>
                  </a:schemeClr>
                </a:solidFill>
              </a:rPr>
              <a:t> </a:t>
            </a:r>
            <a:r>
              <a:rPr lang="en-US" sz="1400" dirty="0" smtClean="0">
                <a:solidFill>
                  <a:schemeClr val="bg1">
                    <a:lumMod val="85000"/>
                  </a:schemeClr>
                </a:solidFill>
              </a:rPr>
              <a:t>AUTH Information Technology Center </a:t>
            </a:r>
            <a:endParaRPr lang="el-GR" sz="1400" dirty="0">
              <a:solidFill>
                <a:schemeClr val="bg1">
                  <a:lumMod val="85000"/>
                </a:schemeClr>
              </a:solidFill>
            </a:endParaRPr>
          </a:p>
        </p:txBody>
      </p:sp>
    </p:spTree>
    <p:extLst>
      <p:ext uri="{BB962C8B-B14F-4D97-AF65-F5344CB8AC3E}">
        <p14:creationId xmlns:p14="http://schemas.microsoft.com/office/powerpoint/2010/main" val="31277499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1305384"/>
            <a:ext cx="11704320" cy="1625600"/>
          </a:xfrm>
        </p:spPr>
        <p:txBody>
          <a:bodyPr>
            <a:normAutofit/>
          </a:bodyPr>
          <a:lstStyle>
            <a:lvl1pPr>
              <a:defRPr sz="5700"/>
            </a:lvl1pPr>
          </a:lstStyle>
          <a:p>
            <a:r>
              <a:rPr lang="en-US" smtClean="0"/>
              <a:t>Click to edit Master title style</a:t>
            </a:r>
            <a:endParaRPr lang="el-GR" dirty="0"/>
          </a:p>
        </p:txBody>
      </p:sp>
      <p:sp>
        <p:nvSpPr>
          <p:cNvPr id="3" name="Content Placeholder 2"/>
          <p:cNvSpPr>
            <a:spLocks noGrp="1"/>
          </p:cNvSpPr>
          <p:nvPr>
            <p:ph sz="half" idx="1"/>
          </p:nvPr>
        </p:nvSpPr>
        <p:spPr>
          <a:xfrm>
            <a:off x="650240" y="3048390"/>
            <a:ext cx="5743787" cy="6436925"/>
          </a:xfrm>
          <a:prstGeom prst="rect">
            <a:avLst/>
          </a:prstGeom>
        </p:spPr>
        <p:txBody>
          <a:bodyPr lIns="130032" tIns="65017" rIns="130032" bIns="65017"/>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6610773" y="3033399"/>
            <a:ext cx="5743787" cy="6436925"/>
          </a:xfrm>
          <a:prstGeom prst="rect">
            <a:avLst/>
          </a:prstGeom>
        </p:spPr>
        <p:txBody>
          <a:bodyPr lIns="130032" tIns="65017" rIns="130032" bIns="65017"/>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Rectangle 7"/>
          <p:cNvSpPr/>
          <p:nvPr/>
        </p:nvSpPr>
        <p:spPr>
          <a:xfrm>
            <a:off x="0" y="25600"/>
            <a:ext cx="13004800" cy="1061979"/>
          </a:xfrm>
          <a:prstGeom prst="rect">
            <a:avLst/>
          </a:prstGeom>
          <a:solidFill>
            <a:srgbClr val="172028"/>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endParaRPr lang="el-GR"/>
          </a:p>
        </p:txBody>
      </p:sp>
      <p:sp>
        <p:nvSpPr>
          <p:cNvPr id="9" name="TextBox 8"/>
          <p:cNvSpPr txBox="1"/>
          <p:nvPr/>
        </p:nvSpPr>
        <p:spPr>
          <a:xfrm>
            <a:off x="934393" y="226168"/>
            <a:ext cx="1689788" cy="656590"/>
          </a:xfrm>
          <a:prstGeom prst="rect">
            <a:avLst/>
          </a:prstGeom>
          <a:noFill/>
        </p:spPr>
        <p:txBody>
          <a:bodyPr wrap="square" lIns="130032" tIns="65017" rIns="130032" bIns="65017" rtlCol="0">
            <a:spAutoFit/>
          </a:bodyPr>
          <a:lstStyle/>
          <a:p>
            <a:r>
              <a:rPr lang="en-US" sz="3400" dirty="0" err="1" smtClean="0">
                <a:solidFill>
                  <a:schemeClr val="bg1"/>
                </a:solidFill>
                <a:latin typeface="Segoe UI" pitchFamily="34" charset="0"/>
                <a:ea typeface="Segoe UI" pitchFamily="34" charset="0"/>
                <a:cs typeface="Segoe UI" pitchFamily="34" charset="0"/>
              </a:rPr>
              <a:t>it</a:t>
            </a:r>
            <a:r>
              <a:rPr lang="en-US" sz="3400" dirty="0" err="1" smtClean="0">
                <a:solidFill>
                  <a:srgbClr val="1D8AB2"/>
                </a:solidFill>
                <a:latin typeface="Segoe UI" pitchFamily="34" charset="0"/>
                <a:ea typeface="Segoe UI" pitchFamily="34" charset="0"/>
                <a:cs typeface="Segoe UI" pitchFamily="34" charset="0"/>
              </a:rPr>
              <a:t>.auth</a:t>
            </a:r>
            <a:endParaRPr lang="el-GR" sz="3400" dirty="0">
              <a:solidFill>
                <a:srgbClr val="1D8AB2"/>
              </a:solidFill>
              <a:latin typeface="Segoe UI" pitchFamily="34" charset="0"/>
              <a:ea typeface="Segoe UI" pitchFamily="34" charset="0"/>
              <a:cs typeface="Segoe UI" pitchFamily="34" charset="0"/>
            </a:endParaRPr>
          </a:p>
        </p:txBody>
      </p:sp>
      <p:sp>
        <p:nvSpPr>
          <p:cNvPr id="10" name="TextBox 9"/>
          <p:cNvSpPr txBox="1"/>
          <p:nvPr/>
        </p:nvSpPr>
        <p:spPr>
          <a:xfrm>
            <a:off x="2201124" y="358400"/>
            <a:ext cx="4185454" cy="481499"/>
          </a:xfrm>
          <a:prstGeom prst="rect">
            <a:avLst/>
          </a:prstGeom>
          <a:noFill/>
        </p:spPr>
        <p:txBody>
          <a:bodyPr wrap="square" lIns="130032" tIns="65017" rIns="130032" bIns="65017" rtlCol="0">
            <a:spAutoFit/>
          </a:bodyPr>
          <a:lstStyle/>
          <a:p>
            <a:r>
              <a:rPr lang="el-GR" sz="2300" dirty="0" smtClean="0">
                <a:solidFill>
                  <a:schemeClr val="bg1">
                    <a:lumMod val="50000"/>
                  </a:schemeClr>
                </a:solidFill>
              </a:rPr>
              <a:t>|</a:t>
            </a:r>
            <a:r>
              <a:rPr lang="el-GR" sz="1400" dirty="0" smtClean="0">
                <a:solidFill>
                  <a:schemeClr val="bg1">
                    <a:lumMod val="85000"/>
                  </a:schemeClr>
                </a:solidFill>
              </a:rPr>
              <a:t> </a:t>
            </a:r>
            <a:r>
              <a:rPr lang="en-US" sz="1400" dirty="0" smtClean="0">
                <a:solidFill>
                  <a:schemeClr val="bg1">
                    <a:lumMod val="85000"/>
                  </a:schemeClr>
                </a:solidFill>
              </a:rPr>
              <a:t>AUTH Information Technology Center </a:t>
            </a:r>
            <a:endParaRPr lang="el-GR" sz="1400" dirty="0">
              <a:solidFill>
                <a:schemeClr val="bg1">
                  <a:lumMod val="85000"/>
                </a:schemeClr>
              </a:solidFill>
            </a:endParaRPr>
          </a:p>
        </p:txBody>
      </p:sp>
    </p:spTree>
    <p:extLst>
      <p:ext uri="{BB962C8B-B14F-4D97-AF65-F5344CB8AC3E}">
        <p14:creationId xmlns:p14="http://schemas.microsoft.com/office/powerpoint/2010/main" val="1927038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01983B1B-4F68-9F4A-BC25-52E7AD111935}" type="slidenum">
              <a:rPr lang="en-US"/>
              <a:pPr>
                <a:defRPr/>
              </a:pPr>
              <a:t>‹#›</a:t>
            </a:fld>
            <a:endParaRPr lang="en-US"/>
          </a:p>
        </p:txBody>
      </p:sp>
    </p:spTree>
    <p:extLst>
      <p:ext uri="{BB962C8B-B14F-4D97-AF65-F5344CB8AC3E}">
        <p14:creationId xmlns:p14="http://schemas.microsoft.com/office/powerpoint/2010/main" val="91450762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22BC114E-3017-334F-A4AB-174D036B9287}" type="slidenum">
              <a:rPr lang="en-US"/>
              <a:pPr>
                <a:defRPr/>
              </a:pPr>
              <a:t>‹#›</a:t>
            </a:fld>
            <a:endParaRPr lang="en-US"/>
          </a:p>
        </p:txBody>
      </p:sp>
    </p:spTree>
    <p:extLst>
      <p:ext uri="{BB962C8B-B14F-4D97-AF65-F5344CB8AC3E}">
        <p14:creationId xmlns:p14="http://schemas.microsoft.com/office/powerpoint/2010/main" val="44839000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2C462620-82CE-2A41-AD35-463B2F1088E1}" type="slidenum">
              <a:rPr lang="en-US"/>
              <a:pPr>
                <a:defRPr/>
              </a:pPr>
              <a:t>‹#›</a:t>
            </a:fld>
            <a:endParaRPr lang="en-US"/>
          </a:p>
        </p:txBody>
      </p:sp>
    </p:spTree>
    <p:extLst>
      <p:ext uri="{BB962C8B-B14F-4D97-AF65-F5344CB8AC3E}">
        <p14:creationId xmlns:p14="http://schemas.microsoft.com/office/powerpoint/2010/main" val="311058732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30816494-EAAB-9143-8A21-C90812159095}" type="slidenum">
              <a:rPr lang="en-US"/>
              <a:pPr>
                <a:defRPr/>
              </a:pPr>
              <a:t>‹#›</a:t>
            </a:fld>
            <a:endParaRPr lang="en-US"/>
          </a:p>
        </p:txBody>
      </p:sp>
    </p:spTree>
    <p:extLst>
      <p:ext uri="{BB962C8B-B14F-4D97-AF65-F5344CB8AC3E}">
        <p14:creationId xmlns:p14="http://schemas.microsoft.com/office/powerpoint/2010/main" val="3732958068"/>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D5EF34C6-611E-0C4B-A9EC-7234BC8C3629}" type="slidenum">
              <a:rPr lang="en-US"/>
              <a:pPr>
                <a:defRPr/>
              </a:pPr>
              <a:t>‹#›</a:t>
            </a:fld>
            <a:endParaRPr lang="en-US"/>
          </a:p>
        </p:txBody>
      </p:sp>
    </p:spTree>
    <p:extLst>
      <p:ext uri="{BB962C8B-B14F-4D97-AF65-F5344CB8AC3E}">
        <p14:creationId xmlns:p14="http://schemas.microsoft.com/office/powerpoint/2010/main" val="112961054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FB8AB7D2-2D10-8B4B-9F67-2C3A406E42F0}" type="slidenum">
              <a:rPr lang="en-US"/>
              <a:pPr>
                <a:defRPr/>
              </a:pPr>
              <a:t>‹#›</a:t>
            </a:fld>
            <a:endParaRPr lang="en-US"/>
          </a:p>
        </p:txBody>
      </p:sp>
    </p:spTree>
    <p:extLst>
      <p:ext uri="{BB962C8B-B14F-4D97-AF65-F5344CB8AC3E}">
        <p14:creationId xmlns:p14="http://schemas.microsoft.com/office/powerpoint/2010/main" val="1142797049"/>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4A0497FB-33A1-2140-8F15-DC9A35F8955E}" type="slidenum">
              <a:rPr lang="en-US"/>
              <a:pPr>
                <a:defRPr/>
              </a:pPr>
              <a:t>‹#›</a:t>
            </a:fld>
            <a:endParaRPr lang="en-US"/>
          </a:p>
        </p:txBody>
      </p:sp>
    </p:spTree>
    <p:extLst>
      <p:ext uri="{BB962C8B-B14F-4D97-AF65-F5344CB8AC3E}">
        <p14:creationId xmlns:p14="http://schemas.microsoft.com/office/powerpoint/2010/main" val="14700993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8F77F54-EE61-F145-ADC1-1F89EAF10346}" type="slidenum">
              <a:rPr lang="en-US"/>
              <a:pPr>
                <a:defRPr/>
              </a:pPr>
              <a:t>‹#›</a:t>
            </a:fld>
            <a:endParaRPr lang="en-US"/>
          </a:p>
        </p:txBody>
      </p:sp>
    </p:spTree>
    <p:extLst>
      <p:ext uri="{BB962C8B-B14F-4D97-AF65-F5344CB8AC3E}">
        <p14:creationId xmlns:p14="http://schemas.microsoft.com/office/powerpoint/2010/main" val="1009341593"/>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791B5A0-6F45-6342-9682-BFA20E1BAA35}" type="slidenum">
              <a:rPr lang="en-US"/>
              <a:pPr>
                <a:defRPr/>
              </a:pPr>
              <a:t>‹#›</a:t>
            </a:fld>
            <a:endParaRPr lang="en-US"/>
          </a:p>
        </p:txBody>
      </p:sp>
    </p:spTree>
    <p:extLst>
      <p:ext uri="{BB962C8B-B14F-4D97-AF65-F5344CB8AC3E}">
        <p14:creationId xmlns:p14="http://schemas.microsoft.com/office/powerpoint/2010/main" val="1685733689"/>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1943FC79-0407-6D45-8CAB-EED7FE6CC249}" type="slidenum">
              <a:rPr lang="en-US"/>
              <a:pPr>
                <a:defRPr/>
              </a:pPr>
              <a:t>‹#›</a:t>
            </a:fld>
            <a:endParaRPr lang="en-US"/>
          </a:p>
        </p:txBody>
      </p:sp>
    </p:spTree>
    <p:extLst>
      <p:ext uri="{BB962C8B-B14F-4D97-AF65-F5344CB8AC3E}">
        <p14:creationId xmlns:p14="http://schemas.microsoft.com/office/powerpoint/2010/main" val="161866914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8E9EFF8-09E6-3E4A-8B15-06DBF08C699F}" type="slidenum">
              <a:rPr lang="en-US"/>
              <a:pPr>
                <a:defRPr/>
              </a:pPr>
              <a:t>‹#›</a:t>
            </a:fld>
            <a:endParaRPr lang="en-US"/>
          </a:p>
        </p:txBody>
      </p:sp>
    </p:spTree>
    <p:extLst>
      <p:ext uri="{BB962C8B-B14F-4D97-AF65-F5344CB8AC3E}">
        <p14:creationId xmlns:p14="http://schemas.microsoft.com/office/powerpoint/2010/main" val="1598128826"/>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D953A2D9-F5F0-B14F-9090-A759C1775389}" type="slidenum">
              <a:rPr lang="en-US"/>
              <a:pPr>
                <a:defRPr/>
              </a:pPr>
              <a:t>‹#›</a:t>
            </a:fld>
            <a:endParaRPr lang="en-US"/>
          </a:p>
        </p:txBody>
      </p:sp>
    </p:spTree>
    <p:extLst>
      <p:ext uri="{BB962C8B-B14F-4D97-AF65-F5344CB8AC3E}">
        <p14:creationId xmlns:p14="http://schemas.microsoft.com/office/powerpoint/2010/main" val="641069299"/>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993D8B96-9226-3840-9E11-1FC230D34C31}" type="slidenum">
              <a:rPr lang="en-US"/>
              <a:pPr>
                <a:defRPr/>
              </a:pPr>
              <a:t>‹#›</a:t>
            </a:fld>
            <a:endParaRPr lang="en-US"/>
          </a:p>
        </p:txBody>
      </p:sp>
    </p:spTree>
    <p:extLst>
      <p:ext uri="{BB962C8B-B14F-4D97-AF65-F5344CB8AC3E}">
        <p14:creationId xmlns:p14="http://schemas.microsoft.com/office/powerpoint/2010/main" val="93113015"/>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2FC263FD-1D38-F248-AB4D-5A1EAF2BC5CB}" type="slidenum">
              <a:rPr lang="en-US"/>
              <a:pPr>
                <a:defRPr/>
              </a:pPr>
              <a:t>‹#›</a:t>
            </a:fld>
            <a:endParaRPr lang="en-US"/>
          </a:p>
        </p:txBody>
      </p:sp>
    </p:spTree>
    <p:extLst>
      <p:ext uri="{BB962C8B-B14F-4D97-AF65-F5344CB8AC3E}">
        <p14:creationId xmlns:p14="http://schemas.microsoft.com/office/powerpoint/2010/main" val="657789044"/>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69323EC5-A342-FE47-BB84-287C7B130B9A}" type="slidenum">
              <a:rPr lang="en-US"/>
              <a:pPr>
                <a:defRPr/>
              </a:pPr>
              <a:t>‹#›</a:t>
            </a:fld>
            <a:endParaRPr lang="en-US"/>
          </a:p>
        </p:txBody>
      </p:sp>
    </p:spTree>
    <p:extLst>
      <p:ext uri="{BB962C8B-B14F-4D97-AF65-F5344CB8AC3E}">
        <p14:creationId xmlns:p14="http://schemas.microsoft.com/office/powerpoint/2010/main" val="3854280156"/>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59DCC854-9C77-B74E-982B-4A271061C742}" type="slidenum">
              <a:rPr lang="en-US"/>
              <a:pPr>
                <a:defRPr/>
              </a:pPr>
              <a:t>‹#›</a:t>
            </a:fld>
            <a:endParaRPr lang="en-US"/>
          </a:p>
        </p:txBody>
      </p:sp>
    </p:spTree>
    <p:extLst>
      <p:ext uri="{BB962C8B-B14F-4D97-AF65-F5344CB8AC3E}">
        <p14:creationId xmlns:p14="http://schemas.microsoft.com/office/powerpoint/2010/main" val="2332378031"/>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70523A7C-671E-9A49-AD79-933E64F123A2}" type="slidenum">
              <a:rPr lang="en-US"/>
              <a:pPr>
                <a:defRPr/>
              </a:pPr>
              <a:t>‹#›</a:t>
            </a:fld>
            <a:endParaRPr lang="en-US"/>
          </a:p>
        </p:txBody>
      </p:sp>
    </p:spTree>
    <p:extLst>
      <p:ext uri="{BB962C8B-B14F-4D97-AF65-F5344CB8AC3E}">
        <p14:creationId xmlns:p14="http://schemas.microsoft.com/office/powerpoint/2010/main" val="4047316536"/>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2FF590E1-6D3C-B94C-B713-2BA888750EE6}" type="slidenum">
              <a:rPr lang="en-US"/>
              <a:pPr>
                <a:defRPr/>
              </a:pPr>
              <a:t>‹#›</a:t>
            </a:fld>
            <a:endParaRPr lang="en-US"/>
          </a:p>
        </p:txBody>
      </p:sp>
    </p:spTree>
    <p:extLst>
      <p:ext uri="{BB962C8B-B14F-4D97-AF65-F5344CB8AC3E}">
        <p14:creationId xmlns:p14="http://schemas.microsoft.com/office/powerpoint/2010/main" val="351825455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25" tIns="45712" rIns="91425" bIns="4571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E3571CD7-7B59-784F-BCF3-496094E65937}" type="slidenum">
              <a:rPr lang="en-US"/>
              <a:pPr>
                <a:defRPr/>
              </a:pPr>
              <a:t>‹#›</a:t>
            </a:fld>
            <a:endParaRPr lang="en-US"/>
          </a:p>
        </p:txBody>
      </p:sp>
    </p:spTree>
    <p:extLst>
      <p:ext uri="{BB962C8B-B14F-4D97-AF65-F5344CB8AC3E}">
        <p14:creationId xmlns:p14="http://schemas.microsoft.com/office/powerpoint/2010/main" val="10604801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6979018-0EA8-A441-BED1-DC5F69ADC515}" type="slidenum">
              <a:rPr lang="en-US"/>
              <a:pPr>
                <a:defRPr/>
              </a:pPr>
              <a:t>‹#›</a:t>
            </a:fld>
            <a:endParaRPr lang="en-US"/>
          </a:p>
        </p:txBody>
      </p:sp>
    </p:spTree>
    <p:extLst>
      <p:ext uri="{BB962C8B-B14F-4D97-AF65-F5344CB8AC3E}">
        <p14:creationId xmlns:p14="http://schemas.microsoft.com/office/powerpoint/2010/main" val="1755197452"/>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5091737-E541-A849-B725-1446A7DF939E}" type="slidenum">
              <a:rPr lang="en-US"/>
              <a:pPr>
                <a:defRPr/>
              </a:pPr>
              <a:t>‹#›</a:t>
            </a:fld>
            <a:endParaRPr lang="en-US"/>
          </a:p>
        </p:txBody>
      </p:sp>
    </p:spTree>
    <p:extLst>
      <p:ext uri="{BB962C8B-B14F-4D97-AF65-F5344CB8AC3E}">
        <p14:creationId xmlns:p14="http://schemas.microsoft.com/office/powerpoint/2010/main" val="1174606640"/>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C1F60108-BECC-B749-A22C-070613812F8F}" type="slidenum">
              <a:rPr lang="en-US"/>
              <a:pPr>
                <a:defRPr/>
              </a:pPr>
              <a:t>‹#›</a:t>
            </a:fld>
            <a:endParaRPr lang="en-US"/>
          </a:p>
        </p:txBody>
      </p:sp>
    </p:spTree>
    <p:extLst>
      <p:ext uri="{BB962C8B-B14F-4D97-AF65-F5344CB8AC3E}">
        <p14:creationId xmlns:p14="http://schemas.microsoft.com/office/powerpoint/2010/main" val="792934011"/>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6"/>
            <a:ext cx="2925761" cy="67913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6"/>
            <a:ext cx="8624887" cy="6791324"/>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24810EFA-A0AB-A14D-8CEA-FBEDDF599700}" type="slidenum">
              <a:rPr lang="en-US"/>
              <a:pPr>
                <a:defRPr/>
              </a:pPr>
              <a:t>‹#›</a:t>
            </a:fld>
            <a:endParaRPr lang="en-US"/>
          </a:p>
        </p:txBody>
      </p:sp>
    </p:spTree>
    <p:extLst>
      <p:ext uri="{BB962C8B-B14F-4D97-AF65-F5344CB8AC3E}">
        <p14:creationId xmlns:p14="http://schemas.microsoft.com/office/powerpoint/2010/main" val="3947944187"/>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45A3575-9FA5-F440-B026-9663B70A1243}" type="slidenum">
              <a:rPr lang="en-US"/>
              <a:pPr>
                <a:defRPr/>
              </a:pPr>
              <a:t>‹#›</a:t>
            </a:fld>
            <a:endParaRPr lang="en-US"/>
          </a:p>
        </p:txBody>
      </p:sp>
    </p:spTree>
    <p:extLst>
      <p:ext uri="{BB962C8B-B14F-4D97-AF65-F5344CB8AC3E}">
        <p14:creationId xmlns:p14="http://schemas.microsoft.com/office/powerpoint/2010/main" val="2479715974"/>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FA27368-8BF3-E749-A5B9-DAE33BC28DEC}" type="slidenum">
              <a:rPr lang="en-US"/>
              <a:pPr>
                <a:defRPr/>
              </a:pPr>
              <a:t>‹#›</a:t>
            </a:fld>
            <a:endParaRPr lang="en-US"/>
          </a:p>
        </p:txBody>
      </p:sp>
    </p:spTree>
    <p:extLst>
      <p:ext uri="{BB962C8B-B14F-4D97-AF65-F5344CB8AC3E}">
        <p14:creationId xmlns:p14="http://schemas.microsoft.com/office/powerpoint/2010/main" val="2447088842"/>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D494FAC3-F24D-FD4D-B793-4C5C1779CC54}" type="slidenum">
              <a:rPr lang="en-US"/>
              <a:pPr>
                <a:defRPr/>
              </a:pPr>
              <a:t>‹#›</a:t>
            </a:fld>
            <a:endParaRPr lang="en-US"/>
          </a:p>
        </p:txBody>
      </p:sp>
    </p:spTree>
    <p:extLst>
      <p:ext uri="{BB962C8B-B14F-4D97-AF65-F5344CB8AC3E}">
        <p14:creationId xmlns:p14="http://schemas.microsoft.com/office/powerpoint/2010/main" val="2014498677"/>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CF165E18-88FA-BF4A-BF63-842F3F9B12BE}" type="slidenum">
              <a:rPr lang="en-US"/>
              <a:pPr>
                <a:defRPr/>
              </a:pPr>
              <a:t>‹#›</a:t>
            </a:fld>
            <a:endParaRPr lang="en-US"/>
          </a:p>
        </p:txBody>
      </p:sp>
    </p:spTree>
    <p:extLst>
      <p:ext uri="{BB962C8B-B14F-4D97-AF65-F5344CB8AC3E}">
        <p14:creationId xmlns:p14="http://schemas.microsoft.com/office/powerpoint/2010/main" val="1536800980"/>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8273636E-9D16-8F4C-BD7D-05A1AD905E66}" type="slidenum">
              <a:rPr lang="en-US"/>
              <a:pPr>
                <a:defRPr/>
              </a:pPr>
              <a:t>‹#›</a:t>
            </a:fld>
            <a:endParaRPr lang="en-US"/>
          </a:p>
        </p:txBody>
      </p:sp>
    </p:spTree>
    <p:extLst>
      <p:ext uri="{BB962C8B-B14F-4D97-AF65-F5344CB8AC3E}">
        <p14:creationId xmlns:p14="http://schemas.microsoft.com/office/powerpoint/2010/main" val="328619247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5BDC17D4-D0AD-B243-8E09-685494B38291}" type="slidenum">
              <a:rPr lang="en-US"/>
              <a:pPr>
                <a:defRPr/>
              </a:pPr>
              <a:t>‹#›</a:t>
            </a:fld>
            <a:endParaRPr lang="en-US"/>
          </a:p>
        </p:txBody>
      </p:sp>
    </p:spTree>
    <p:extLst>
      <p:ext uri="{BB962C8B-B14F-4D97-AF65-F5344CB8AC3E}">
        <p14:creationId xmlns:p14="http://schemas.microsoft.com/office/powerpoint/2010/main" val="169305045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sz="half" idx="1"/>
          </p:nvPr>
        </p:nvSpPr>
        <p:spPr>
          <a:xfrm>
            <a:off x="1270002" y="1270004"/>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4"/>
            <a:ext cx="5156200" cy="72136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01F3EFE3-494C-5345-9FEF-028CDD74FA93}" type="slidenum">
              <a:rPr lang="en-US"/>
              <a:pPr>
                <a:defRPr/>
              </a:pPr>
              <a:t>‹#›</a:t>
            </a:fld>
            <a:endParaRPr lang="en-US"/>
          </a:p>
        </p:txBody>
      </p:sp>
    </p:spTree>
    <p:extLst>
      <p:ext uri="{BB962C8B-B14F-4D97-AF65-F5344CB8AC3E}">
        <p14:creationId xmlns:p14="http://schemas.microsoft.com/office/powerpoint/2010/main" val="102164466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A8783D24-DB88-0F46-972D-0E83E09D95BA}" type="slidenum">
              <a:rPr lang="en-US"/>
              <a:pPr>
                <a:defRPr/>
              </a:pPr>
              <a:t>‹#›</a:t>
            </a:fld>
            <a:endParaRPr lang="en-US"/>
          </a:p>
        </p:txBody>
      </p:sp>
    </p:spTree>
    <p:extLst>
      <p:ext uri="{BB962C8B-B14F-4D97-AF65-F5344CB8AC3E}">
        <p14:creationId xmlns:p14="http://schemas.microsoft.com/office/powerpoint/2010/main" val="4086309471"/>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78B7C97-6D42-1B40-96B1-1A1FE9A68A48}" type="slidenum">
              <a:rPr lang="en-US"/>
              <a:pPr>
                <a:defRPr/>
              </a:pPr>
              <a:t>‹#›</a:t>
            </a:fld>
            <a:endParaRPr lang="en-US"/>
          </a:p>
        </p:txBody>
      </p:sp>
    </p:spTree>
    <p:extLst>
      <p:ext uri="{BB962C8B-B14F-4D97-AF65-F5344CB8AC3E}">
        <p14:creationId xmlns:p14="http://schemas.microsoft.com/office/powerpoint/2010/main" val="2178890058"/>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EC3B26E0-01CA-7446-8ACC-D19C88D03CDF}" type="slidenum">
              <a:rPr lang="en-US"/>
              <a:pPr>
                <a:defRPr/>
              </a:pPr>
              <a:t>‹#›</a:t>
            </a:fld>
            <a:endParaRPr lang="en-US"/>
          </a:p>
        </p:txBody>
      </p:sp>
    </p:spTree>
    <p:extLst>
      <p:ext uri="{BB962C8B-B14F-4D97-AF65-F5344CB8AC3E}">
        <p14:creationId xmlns:p14="http://schemas.microsoft.com/office/powerpoint/2010/main" val="2946845319"/>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225FF60-39FC-7E40-BF7C-66965423560A}" type="slidenum">
              <a:rPr lang="en-US"/>
              <a:pPr>
                <a:defRPr/>
              </a:pPr>
              <a:t>‹#›</a:t>
            </a:fld>
            <a:endParaRPr lang="en-US"/>
          </a:p>
        </p:txBody>
      </p:sp>
    </p:spTree>
    <p:extLst>
      <p:ext uri="{BB962C8B-B14F-4D97-AF65-F5344CB8AC3E}">
        <p14:creationId xmlns:p14="http://schemas.microsoft.com/office/powerpoint/2010/main" val="1370122851"/>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E153BC57-E3D5-F24C-8254-268B122AA8F2}" type="slidenum">
              <a:rPr lang="en-US"/>
              <a:pPr>
                <a:defRPr/>
              </a:pPr>
              <a:t>‹#›</a:t>
            </a:fld>
            <a:endParaRPr lang="en-US"/>
          </a:p>
        </p:txBody>
      </p:sp>
    </p:spTree>
    <p:extLst>
      <p:ext uri="{BB962C8B-B14F-4D97-AF65-F5344CB8AC3E}">
        <p14:creationId xmlns:p14="http://schemas.microsoft.com/office/powerpoint/2010/main" val="3619851025"/>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5AFDB61-3EF9-CE4B-9354-B1387C780B68}" type="slidenum">
              <a:rPr lang="en-US"/>
              <a:pPr>
                <a:defRPr/>
              </a:pPr>
              <a:t>‹#›</a:t>
            </a:fld>
            <a:endParaRPr lang="en-US"/>
          </a:p>
        </p:txBody>
      </p:sp>
    </p:spTree>
    <p:extLst>
      <p:ext uri="{BB962C8B-B14F-4D97-AF65-F5344CB8AC3E}">
        <p14:creationId xmlns:p14="http://schemas.microsoft.com/office/powerpoint/2010/main" val="3827854322"/>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BA058C5-B2E9-9C43-9F68-6D4232C6BE88}" type="slidenum">
              <a:rPr lang="en-US"/>
              <a:pPr>
                <a:defRPr/>
              </a:pPr>
              <a:t>‹#›</a:t>
            </a:fld>
            <a:endParaRPr lang="en-US"/>
          </a:p>
        </p:txBody>
      </p:sp>
    </p:spTree>
    <p:extLst>
      <p:ext uri="{BB962C8B-B14F-4D97-AF65-F5344CB8AC3E}">
        <p14:creationId xmlns:p14="http://schemas.microsoft.com/office/powerpoint/2010/main" val="98883425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4120E6C5-237A-CB47-9B15-9043F75EEB20}" type="slidenum">
              <a:rPr lang="en-US"/>
              <a:pPr>
                <a:defRPr/>
              </a:pPr>
              <a:t>‹#›</a:t>
            </a:fld>
            <a:endParaRPr lang="en-US"/>
          </a:p>
        </p:txBody>
      </p:sp>
    </p:spTree>
    <p:extLst>
      <p:ext uri="{BB962C8B-B14F-4D97-AF65-F5344CB8AC3E}">
        <p14:creationId xmlns:p14="http://schemas.microsoft.com/office/powerpoint/2010/main" val="1493383468"/>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2"/>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938233E3-2BA5-EE49-88F2-714B10162D5E}" type="slidenum">
              <a:rPr lang="en-US"/>
              <a:pPr>
                <a:defRPr/>
              </a:pPr>
              <a:t>‹#›</a:t>
            </a:fld>
            <a:endParaRPr lang="en-US"/>
          </a:p>
        </p:txBody>
      </p:sp>
    </p:spTree>
    <p:extLst>
      <p:ext uri="{BB962C8B-B14F-4D97-AF65-F5344CB8AC3E}">
        <p14:creationId xmlns:p14="http://schemas.microsoft.com/office/powerpoint/2010/main" val="382513778"/>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353ACBB8-7C1E-604B-95B3-3C2713A65A10}" type="slidenum">
              <a:rPr lang="en-US"/>
              <a:pPr>
                <a:defRPr/>
              </a:pPr>
              <a:t>‹#›</a:t>
            </a:fld>
            <a:endParaRPr lang="en-US"/>
          </a:p>
        </p:txBody>
      </p:sp>
    </p:spTree>
    <p:extLst>
      <p:ext uri="{BB962C8B-B14F-4D97-AF65-F5344CB8AC3E}">
        <p14:creationId xmlns:p14="http://schemas.microsoft.com/office/powerpoint/2010/main" val="3246596156"/>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4B324954-B34B-D045-A0CF-D320E7CAB4F8}" type="slidenum">
              <a:rPr lang="en-US"/>
              <a:pPr>
                <a:defRPr/>
              </a:pPr>
              <a:t>‹#›</a:t>
            </a:fld>
            <a:endParaRPr lang="en-US"/>
          </a:p>
        </p:txBody>
      </p:sp>
    </p:spTree>
    <p:extLst>
      <p:ext uri="{BB962C8B-B14F-4D97-AF65-F5344CB8AC3E}">
        <p14:creationId xmlns:p14="http://schemas.microsoft.com/office/powerpoint/2010/main" val="114949550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7BF12776-618B-7D40-BDDF-C10684876948}" type="slidenum">
              <a:rPr lang="en-US"/>
              <a:pPr>
                <a:defRPr/>
              </a:pPr>
              <a:t>‹#›</a:t>
            </a:fld>
            <a:endParaRPr lang="en-US"/>
          </a:p>
        </p:txBody>
      </p:sp>
    </p:spTree>
    <p:extLst>
      <p:ext uri="{BB962C8B-B14F-4D97-AF65-F5344CB8AC3E}">
        <p14:creationId xmlns:p14="http://schemas.microsoft.com/office/powerpoint/2010/main" val="1591204208"/>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9B3D0D3E-BA78-A242-A528-F708CC0BD6B7}" type="slidenum">
              <a:rPr lang="en-US"/>
              <a:pPr>
                <a:defRPr/>
              </a:pPr>
              <a:t>‹#›</a:t>
            </a:fld>
            <a:endParaRPr lang="en-US"/>
          </a:p>
        </p:txBody>
      </p:sp>
    </p:spTree>
    <p:extLst>
      <p:ext uri="{BB962C8B-B14F-4D97-AF65-F5344CB8AC3E}">
        <p14:creationId xmlns:p14="http://schemas.microsoft.com/office/powerpoint/2010/main" val="1586438020"/>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A8F55D63-AB6B-D341-B19B-D7CA7DAE539B}" type="slidenum">
              <a:rPr lang="en-US"/>
              <a:pPr>
                <a:defRPr/>
              </a:pPr>
              <a:t>‹#›</a:t>
            </a:fld>
            <a:endParaRPr lang="en-US"/>
          </a:p>
        </p:txBody>
      </p:sp>
    </p:spTree>
    <p:extLst>
      <p:ext uri="{BB962C8B-B14F-4D97-AF65-F5344CB8AC3E}">
        <p14:creationId xmlns:p14="http://schemas.microsoft.com/office/powerpoint/2010/main" val="1539079481"/>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FC2CC6A9-4520-8543-A5F2-F72E62DD23CD}" type="slidenum">
              <a:rPr lang="en-US"/>
              <a:pPr>
                <a:defRPr/>
              </a:pPr>
              <a:t>‹#›</a:t>
            </a:fld>
            <a:endParaRPr lang="en-US"/>
          </a:p>
        </p:txBody>
      </p:sp>
    </p:spTree>
    <p:extLst>
      <p:ext uri="{BB962C8B-B14F-4D97-AF65-F5344CB8AC3E}">
        <p14:creationId xmlns:p14="http://schemas.microsoft.com/office/powerpoint/2010/main" val="1325391270"/>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8AF5276-C901-F241-B80B-558FC3EC471C}" type="slidenum">
              <a:rPr lang="en-US"/>
              <a:pPr>
                <a:defRPr/>
              </a:pPr>
              <a:t>‹#›</a:t>
            </a:fld>
            <a:endParaRPr lang="en-US"/>
          </a:p>
        </p:txBody>
      </p:sp>
    </p:spTree>
    <p:extLst>
      <p:ext uri="{BB962C8B-B14F-4D97-AF65-F5344CB8AC3E}">
        <p14:creationId xmlns:p14="http://schemas.microsoft.com/office/powerpoint/2010/main" val="400780434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2" y="1409699"/>
            <a:ext cx="1466850" cy="6680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1" y="1409699"/>
            <a:ext cx="4248149" cy="6680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38CE7AD3-AD1F-604A-9F98-AB6DD0BDB169}" type="slidenum">
              <a:rPr lang="en-US"/>
              <a:pPr>
                <a:defRPr/>
              </a:pPr>
              <a:t>‹#›</a:t>
            </a:fld>
            <a:endParaRPr lang="en-US"/>
          </a:p>
        </p:txBody>
      </p:sp>
    </p:spTree>
    <p:extLst>
      <p:ext uri="{BB962C8B-B14F-4D97-AF65-F5344CB8AC3E}">
        <p14:creationId xmlns:p14="http://schemas.microsoft.com/office/powerpoint/2010/main" val="4112054976"/>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AE45BECE-788D-7D4A-8543-13C6D4F8F61C}" type="slidenum">
              <a:rPr lang="en-US"/>
              <a:pPr>
                <a:defRPr/>
              </a:pPr>
              <a:t>‹#›</a:t>
            </a:fld>
            <a:endParaRPr lang="en-US"/>
          </a:p>
        </p:txBody>
      </p:sp>
    </p:spTree>
    <p:extLst>
      <p:ext uri="{BB962C8B-B14F-4D97-AF65-F5344CB8AC3E}">
        <p14:creationId xmlns:p14="http://schemas.microsoft.com/office/powerpoint/2010/main" val="1808412498"/>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A0CD5D85-A7E9-404D-884A-07B5A964BBD9}" type="slidenum">
              <a:rPr lang="en-US"/>
              <a:pPr>
                <a:defRPr/>
              </a:pPr>
              <a:t>‹#›</a:t>
            </a:fld>
            <a:endParaRPr lang="en-US"/>
          </a:p>
        </p:txBody>
      </p:sp>
    </p:spTree>
    <p:extLst>
      <p:ext uri="{BB962C8B-B14F-4D97-AF65-F5344CB8AC3E}">
        <p14:creationId xmlns:p14="http://schemas.microsoft.com/office/powerpoint/2010/main" val="317913883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97C69671-136B-6940-880C-5D35CBDB6012}" type="slidenum">
              <a:rPr lang="en-US"/>
              <a:pPr>
                <a:defRPr/>
              </a:pPr>
              <a:t>‹#›</a:t>
            </a:fld>
            <a:endParaRPr lang="en-US"/>
          </a:p>
        </p:txBody>
      </p:sp>
    </p:spTree>
    <p:extLst>
      <p:ext uri="{BB962C8B-B14F-4D97-AF65-F5344CB8AC3E}">
        <p14:creationId xmlns:p14="http://schemas.microsoft.com/office/powerpoint/2010/main" val="1729762936"/>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BF081A90-F1AE-E149-9860-846B940EF389}" type="slidenum">
              <a:rPr lang="en-US"/>
              <a:pPr>
                <a:defRPr/>
              </a:pPr>
              <a:t>‹#›</a:t>
            </a:fld>
            <a:endParaRPr lang="en-US"/>
          </a:p>
        </p:txBody>
      </p:sp>
    </p:spTree>
    <p:extLst>
      <p:ext uri="{BB962C8B-B14F-4D97-AF65-F5344CB8AC3E}">
        <p14:creationId xmlns:p14="http://schemas.microsoft.com/office/powerpoint/2010/main" val="2279413318"/>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25A497BB-E241-4E4F-B200-0B695A7BE7F1}" type="slidenum">
              <a:rPr lang="en-US"/>
              <a:pPr>
                <a:defRPr/>
              </a:pPr>
              <a:t>‹#›</a:t>
            </a:fld>
            <a:endParaRPr lang="en-US"/>
          </a:p>
        </p:txBody>
      </p:sp>
    </p:spTree>
    <p:extLst>
      <p:ext uri="{BB962C8B-B14F-4D97-AF65-F5344CB8AC3E}">
        <p14:creationId xmlns:p14="http://schemas.microsoft.com/office/powerpoint/2010/main" val="1488918762"/>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CC31EF0F-B686-C54E-B23F-D51F22E15969}" type="slidenum">
              <a:rPr lang="en-US"/>
              <a:pPr>
                <a:defRPr/>
              </a:pPr>
              <a:t>‹#›</a:t>
            </a:fld>
            <a:endParaRPr lang="en-US"/>
          </a:p>
        </p:txBody>
      </p:sp>
    </p:spTree>
    <p:extLst>
      <p:ext uri="{BB962C8B-B14F-4D97-AF65-F5344CB8AC3E}">
        <p14:creationId xmlns:p14="http://schemas.microsoft.com/office/powerpoint/2010/main" val="2262831157"/>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F10D6834-5BD1-044E-AB23-CF996C02A5CF}" type="slidenum">
              <a:rPr lang="en-US"/>
              <a:pPr>
                <a:defRPr/>
              </a:pPr>
              <a:t>‹#›</a:t>
            </a:fld>
            <a:endParaRPr lang="en-US"/>
          </a:p>
        </p:txBody>
      </p:sp>
    </p:spTree>
    <p:extLst>
      <p:ext uri="{BB962C8B-B14F-4D97-AF65-F5344CB8AC3E}">
        <p14:creationId xmlns:p14="http://schemas.microsoft.com/office/powerpoint/2010/main" val="2181930397"/>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21A24E68-FF90-C442-81AD-551A396EE988}" type="slidenum">
              <a:rPr lang="en-US"/>
              <a:pPr>
                <a:defRPr/>
              </a:pPr>
              <a:t>‹#›</a:t>
            </a:fld>
            <a:endParaRPr lang="en-US"/>
          </a:p>
        </p:txBody>
      </p:sp>
    </p:spTree>
    <p:extLst>
      <p:ext uri="{BB962C8B-B14F-4D97-AF65-F5344CB8AC3E}">
        <p14:creationId xmlns:p14="http://schemas.microsoft.com/office/powerpoint/2010/main" val="238106754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B13076C5-F741-754A-910B-03FB55B6435D}" type="slidenum">
              <a:rPr lang="en-US"/>
              <a:pPr>
                <a:defRPr/>
              </a:pPr>
              <a:t>‹#›</a:t>
            </a:fld>
            <a:endParaRPr lang="en-US"/>
          </a:p>
        </p:txBody>
      </p:sp>
    </p:spTree>
    <p:extLst>
      <p:ext uri="{BB962C8B-B14F-4D97-AF65-F5344CB8AC3E}">
        <p14:creationId xmlns:p14="http://schemas.microsoft.com/office/powerpoint/2010/main" val="284589844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3DA1B4B-4393-E24D-BBD8-AC579511B652}" type="slidenum">
              <a:rPr lang="en-US"/>
              <a:pPr>
                <a:defRPr/>
              </a:pPr>
              <a:t>‹#›</a:t>
            </a:fld>
            <a:endParaRPr lang="en-US"/>
          </a:p>
        </p:txBody>
      </p:sp>
    </p:spTree>
    <p:extLst>
      <p:ext uri="{BB962C8B-B14F-4D97-AF65-F5344CB8AC3E}">
        <p14:creationId xmlns:p14="http://schemas.microsoft.com/office/powerpoint/2010/main" val="785350800"/>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59A1AF29-869F-4E41-9EAB-F2F685B29498}" type="slidenum">
              <a:rPr lang="en-US"/>
              <a:pPr>
                <a:defRPr/>
              </a:pPr>
              <a:t>‹#›</a:t>
            </a:fld>
            <a:endParaRPr lang="en-US"/>
          </a:p>
        </p:txBody>
      </p:sp>
    </p:spTree>
    <p:extLst>
      <p:ext uri="{BB962C8B-B14F-4D97-AF65-F5344CB8AC3E}">
        <p14:creationId xmlns:p14="http://schemas.microsoft.com/office/powerpoint/2010/main" val="216054589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1"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54000"/>
            <a:ext cx="8624887" cy="8458200"/>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3E0EF47D-0A8D-854B-A220-9432EA9DDA45}" type="slidenum">
              <a:rPr lang="en-US"/>
              <a:pPr>
                <a:defRPr/>
              </a:pPr>
              <a:t>‹#›</a:t>
            </a:fld>
            <a:endParaRPr lang="en-US"/>
          </a:p>
        </p:txBody>
      </p:sp>
    </p:spTree>
    <p:extLst>
      <p:ext uri="{BB962C8B-B14F-4D97-AF65-F5344CB8AC3E}">
        <p14:creationId xmlns:p14="http://schemas.microsoft.com/office/powerpoint/2010/main" val="4064380238"/>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a:prstGeom prst="rect">
            <a:avLst/>
          </a:prstGeom>
        </p:spPr>
        <p:txBody>
          <a:bodyPr vert="horz" lIns="91425" tIns="45712" rIns="91425" bIns="45712"/>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0BC48D4A-9A44-4842-9E14-0542E3EF8B88}" type="slidenum">
              <a:rPr lang="en-US"/>
              <a:pPr>
                <a:defRPr/>
              </a:pPr>
              <a:t>‹#›</a:t>
            </a:fld>
            <a:endParaRPr lang="en-US"/>
          </a:p>
        </p:txBody>
      </p:sp>
    </p:spTree>
    <p:extLst>
      <p:ext uri="{BB962C8B-B14F-4D97-AF65-F5344CB8AC3E}">
        <p14:creationId xmlns:p14="http://schemas.microsoft.com/office/powerpoint/2010/main" val="3963721228"/>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F92429B2-A236-7840-B54C-0A30D85AE0C7}" type="slidenum">
              <a:rPr lang="en-US"/>
              <a:pPr>
                <a:defRPr/>
              </a:pPr>
              <a:t>‹#›</a:t>
            </a:fld>
            <a:endParaRPr lang="en-US"/>
          </a:p>
        </p:txBody>
      </p:sp>
    </p:spTree>
    <p:extLst>
      <p:ext uri="{BB962C8B-B14F-4D97-AF65-F5344CB8AC3E}">
        <p14:creationId xmlns:p14="http://schemas.microsoft.com/office/powerpoint/2010/main" val="3288750726"/>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a:prstGeom prst="rect">
            <a:avLst/>
          </a:prstGeom>
        </p:spPr>
        <p:txBody>
          <a:bodyPr vert="horz" lIns="91425" tIns="45712" rIns="91425" bIns="45712"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A149BFDD-E7BC-564F-8B10-290B694A916B}" type="slidenum">
              <a:rPr lang="en-US"/>
              <a:pPr>
                <a:defRPr/>
              </a:pPr>
              <a:t>‹#›</a:t>
            </a:fld>
            <a:endParaRPr lang="en-US"/>
          </a:p>
        </p:txBody>
      </p:sp>
    </p:spTree>
    <p:extLst>
      <p:ext uri="{BB962C8B-B14F-4D97-AF65-F5344CB8AC3E}">
        <p14:creationId xmlns:p14="http://schemas.microsoft.com/office/powerpoint/2010/main" val="350167489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67E1BE0C-2E0C-954B-B20D-1DE826544090}" type="slidenum">
              <a:rPr lang="en-US"/>
              <a:pPr>
                <a:defRPr/>
              </a:pPr>
              <a:t>‹#›</a:t>
            </a:fld>
            <a:endParaRPr lang="en-US"/>
          </a:p>
        </p:txBody>
      </p:sp>
    </p:spTree>
    <p:extLst>
      <p:ext uri="{BB962C8B-B14F-4D97-AF65-F5344CB8AC3E}">
        <p14:creationId xmlns:p14="http://schemas.microsoft.com/office/powerpoint/2010/main" val="2587139932"/>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1"/>
          <p:cNvSpPr txBox="1">
            <a:spLocks noGrp="1" noChangeArrowheads="1"/>
          </p:cNvSpPr>
          <p:nvPr>
            <p:ph type="sldNum" sz="quarter" idx="10"/>
          </p:nvPr>
        </p:nvSpPr>
        <p:spPr>
          <a:ln/>
        </p:spPr>
        <p:txBody>
          <a:bodyPr/>
          <a:lstStyle>
            <a:lvl1pPr>
              <a:defRPr/>
            </a:lvl1pPr>
          </a:lstStyle>
          <a:p>
            <a:pPr>
              <a:defRPr/>
            </a:pPr>
            <a:fld id="{4E29973C-7483-3949-B69A-B0F12CB1C460}" type="slidenum">
              <a:rPr lang="en-US"/>
              <a:pPr>
                <a:defRPr/>
              </a:pPr>
              <a:t>‹#›</a:t>
            </a:fld>
            <a:endParaRPr lang="en-US"/>
          </a:p>
        </p:txBody>
      </p:sp>
    </p:spTree>
    <p:extLst>
      <p:ext uri="{BB962C8B-B14F-4D97-AF65-F5344CB8AC3E}">
        <p14:creationId xmlns:p14="http://schemas.microsoft.com/office/powerpoint/2010/main" val="270157148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1"/>
          <p:cNvSpPr txBox="1">
            <a:spLocks noGrp="1" noChangeArrowheads="1"/>
          </p:cNvSpPr>
          <p:nvPr>
            <p:ph type="sldNum" sz="quarter" idx="10"/>
          </p:nvPr>
        </p:nvSpPr>
        <p:spPr>
          <a:ln/>
        </p:spPr>
        <p:txBody>
          <a:bodyPr/>
          <a:lstStyle>
            <a:lvl1pPr>
              <a:defRPr/>
            </a:lvl1pPr>
          </a:lstStyle>
          <a:p>
            <a:pPr>
              <a:defRPr/>
            </a:pPr>
            <a:fld id="{B63A4F16-C305-1A4F-A8FE-3A1239446A7F}" type="slidenum">
              <a:rPr lang="en-US"/>
              <a:pPr>
                <a:defRPr/>
              </a:pPr>
              <a:t>‹#›</a:t>
            </a:fld>
            <a:endParaRPr lang="en-US"/>
          </a:p>
        </p:txBody>
      </p:sp>
    </p:spTree>
    <p:extLst>
      <p:ext uri="{BB962C8B-B14F-4D97-AF65-F5344CB8AC3E}">
        <p14:creationId xmlns:p14="http://schemas.microsoft.com/office/powerpoint/2010/main" val="409285248"/>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Text Box 1"/>
          <p:cNvSpPr txBox="1">
            <a:spLocks noGrp="1" noChangeArrowheads="1"/>
          </p:cNvSpPr>
          <p:nvPr>
            <p:ph type="sldNum" sz="quarter" idx="10"/>
          </p:nvPr>
        </p:nvSpPr>
        <p:spPr>
          <a:ln/>
        </p:spPr>
        <p:txBody>
          <a:bodyPr/>
          <a:lstStyle>
            <a:lvl1pPr>
              <a:defRPr/>
            </a:lvl1pPr>
          </a:lstStyle>
          <a:p>
            <a:pPr>
              <a:defRPr/>
            </a:pPr>
            <a:fld id="{6256C5EE-471E-884E-BAA2-6455285757FB}" type="slidenum">
              <a:rPr lang="en-US"/>
              <a:pPr>
                <a:defRPr/>
              </a:pPr>
              <a:t>‹#›</a:t>
            </a:fld>
            <a:endParaRPr lang="en-US"/>
          </a:p>
        </p:txBody>
      </p:sp>
    </p:spTree>
    <p:extLst>
      <p:ext uri="{BB962C8B-B14F-4D97-AF65-F5344CB8AC3E}">
        <p14:creationId xmlns:p14="http://schemas.microsoft.com/office/powerpoint/2010/main" val="416342990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0A92D4F6-6680-3340-B8FC-7F9EC20210DB}" type="slidenum">
              <a:rPr lang="en-US"/>
              <a:pPr>
                <a:defRPr/>
              </a:pPr>
              <a:t>‹#›</a:t>
            </a:fld>
            <a:endParaRPr lang="en-US"/>
          </a:p>
        </p:txBody>
      </p:sp>
    </p:spTree>
    <p:extLst>
      <p:ext uri="{BB962C8B-B14F-4D97-AF65-F5344CB8AC3E}">
        <p14:creationId xmlns:p14="http://schemas.microsoft.com/office/powerpoint/2010/main" val="424663678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FF5E2B82-E5BE-844B-BF60-38950AB93716}" type="slidenum">
              <a:rPr lang="en-US"/>
              <a:pPr>
                <a:defRPr/>
              </a:pPr>
              <a:t>‹#›</a:t>
            </a:fld>
            <a:endParaRPr lang="en-US"/>
          </a:p>
        </p:txBody>
      </p:sp>
    </p:spTree>
    <p:extLst>
      <p:ext uri="{BB962C8B-B14F-4D97-AF65-F5344CB8AC3E}">
        <p14:creationId xmlns:p14="http://schemas.microsoft.com/office/powerpoint/2010/main" val="4252077022"/>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C36A3FF4-2525-DC46-A574-5C6F519F3276}" type="slidenum">
              <a:rPr lang="en-US"/>
              <a:pPr>
                <a:defRPr/>
              </a:pPr>
              <a:t>‹#›</a:t>
            </a:fld>
            <a:endParaRPr lang="en-US"/>
          </a:p>
        </p:txBody>
      </p:sp>
    </p:spTree>
    <p:extLst>
      <p:ext uri="{BB962C8B-B14F-4D97-AF65-F5344CB8AC3E}">
        <p14:creationId xmlns:p14="http://schemas.microsoft.com/office/powerpoint/2010/main" val="414801446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a:prstGeom prst="rect">
            <a:avLst/>
          </a:prstGeom>
        </p:spPr>
        <p:txBody>
          <a:bodyPr vert="horz"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59877431-0A66-A14A-8139-65B9B0CFAA06}" type="slidenum">
              <a:rPr lang="en-US"/>
              <a:pPr>
                <a:defRPr/>
              </a:pPr>
              <a:t>‹#›</a:t>
            </a:fld>
            <a:endParaRPr lang="en-US"/>
          </a:p>
        </p:txBody>
      </p:sp>
    </p:spTree>
    <p:extLst>
      <p:ext uri="{BB962C8B-B14F-4D97-AF65-F5344CB8AC3E}">
        <p14:creationId xmlns:p14="http://schemas.microsoft.com/office/powerpoint/2010/main" val="3854621631"/>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1" cy="8321675"/>
          </a:xfrm>
          <a:prstGeom prst="rect">
            <a:avLst/>
          </a:prstGeom>
        </p:spPr>
        <p:txBody>
          <a:bodyPr vert="eaVert" lIns="91425" tIns="45712" rIns="91425" bIns="45712"/>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390525"/>
            <a:ext cx="8624887" cy="832167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1"/>
          <p:cNvSpPr txBox="1">
            <a:spLocks noGrp="1" noChangeArrowheads="1"/>
          </p:cNvSpPr>
          <p:nvPr>
            <p:ph type="sldNum" sz="quarter" idx="10"/>
          </p:nvPr>
        </p:nvSpPr>
        <p:spPr>
          <a:ln/>
        </p:spPr>
        <p:txBody>
          <a:bodyPr/>
          <a:lstStyle>
            <a:lvl1pPr>
              <a:defRPr/>
            </a:lvl1pPr>
          </a:lstStyle>
          <a:p>
            <a:pPr>
              <a:defRPr/>
            </a:pPr>
            <a:fld id="{E2533802-B34C-FE4D-9757-12E9EE15E86C}" type="slidenum">
              <a:rPr lang="en-US"/>
              <a:pPr>
                <a:defRPr/>
              </a:pPr>
              <a:t>‹#›</a:t>
            </a:fld>
            <a:endParaRPr lang="en-US"/>
          </a:p>
        </p:txBody>
      </p:sp>
    </p:spTree>
    <p:extLst>
      <p:ext uri="{BB962C8B-B14F-4D97-AF65-F5344CB8AC3E}">
        <p14:creationId xmlns:p14="http://schemas.microsoft.com/office/powerpoint/2010/main" val="2100954689"/>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p:spPr>
        <p:txBody>
          <a:bodyPr/>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2E7BC1B3-6685-B54D-AF03-319F31FAE476}" type="slidenum">
              <a:rPr lang="en-US"/>
              <a:pPr>
                <a:defRPr/>
              </a:pPr>
              <a:t>‹#›</a:t>
            </a:fld>
            <a:endParaRPr lang="en-US"/>
          </a:p>
        </p:txBody>
      </p:sp>
    </p:spTree>
    <p:extLst>
      <p:ext uri="{BB962C8B-B14F-4D97-AF65-F5344CB8AC3E}">
        <p14:creationId xmlns:p14="http://schemas.microsoft.com/office/powerpoint/2010/main" val="3196330342"/>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6FF36E18-BCB5-794F-934F-B120756CE42B}" type="slidenum">
              <a:rPr lang="en-US"/>
              <a:pPr>
                <a:defRPr/>
              </a:pPr>
              <a:t>‹#›</a:t>
            </a:fld>
            <a:endParaRPr lang="en-US"/>
          </a:p>
        </p:txBody>
      </p:sp>
    </p:spTree>
    <p:extLst>
      <p:ext uri="{BB962C8B-B14F-4D97-AF65-F5344CB8AC3E}">
        <p14:creationId xmlns:p14="http://schemas.microsoft.com/office/powerpoint/2010/main" val="1626452824"/>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6660FD76-7611-A54C-8CC4-5CB11EC86CE4}" type="slidenum">
              <a:rPr lang="en-US"/>
              <a:pPr>
                <a:defRPr/>
              </a:pPr>
              <a:t>‹#›</a:t>
            </a:fld>
            <a:endParaRPr lang="en-US"/>
          </a:p>
        </p:txBody>
      </p:sp>
    </p:spTree>
    <p:extLst>
      <p:ext uri="{BB962C8B-B14F-4D97-AF65-F5344CB8AC3E}">
        <p14:creationId xmlns:p14="http://schemas.microsoft.com/office/powerpoint/2010/main" val="2975829798"/>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p:spPr>
        <p:txBody>
          <a:bodyPr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EDDBB0B2-2CB3-AA47-B6D6-C3F7EBF3699A}" type="slidenum">
              <a:rPr lang="en-US"/>
              <a:pPr>
                <a:defRPr/>
              </a:pPr>
              <a:t>‹#›</a:t>
            </a:fld>
            <a:endParaRPr lang="en-US"/>
          </a:p>
        </p:txBody>
      </p:sp>
    </p:spTree>
    <p:extLst>
      <p:ext uri="{BB962C8B-B14F-4D97-AF65-F5344CB8AC3E}">
        <p14:creationId xmlns:p14="http://schemas.microsoft.com/office/powerpoint/2010/main" val="1488016243"/>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1" y="2768604"/>
            <a:ext cx="2444750" cy="5714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58ADD402-CF7D-7F4B-ADA6-6CD208F2E78A}" type="slidenum">
              <a:rPr lang="en-US"/>
              <a:pPr>
                <a:defRPr/>
              </a:pPr>
              <a:t>‹#›</a:t>
            </a:fld>
            <a:endParaRPr lang="en-US"/>
          </a:p>
        </p:txBody>
      </p:sp>
    </p:spTree>
    <p:extLst>
      <p:ext uri="{BB962C8B-B14F-4D97-AF65-F5344CB8AC3E}">
        <p14:creationId xmlns:p14="http://schemas.microsoft.com/office/powerpoint/2010/main" val="3462168567"/>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p:spPr>
        <p:txBody>
          <a:bodyPr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6DF60C47-BB27-3147-B351-C060D7BDC9E5}" type="slidenum">
              <a:rPr lang="en-US"/>
              <a:pPr>
                <a:defRPr/>
              </a:pPr>
              <a:t>‹#›</a:t>
            </a:fld>
            <a:endParaRPr lang="en-US"/>
          </a:p>
        </p:txBody>
      </p:sp>
    </p:spTree>
    <p:extLst>
      <p:ext uri="{BB962C8B-B14F-4D97-AF65-F5344CB8AC3E}">
        <p14:creationId xmlns:p14="http://schemas.microsoft.com/office/powerpoint/2010/main" val="723564992"/>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E08F690E-92C0-D544-A765-56E04D2EFA9D}" type="slidenum">
              <a:rPr lang="en-US"/>
              <a:pPr>
                <a:defRPr/>
              </a:pPr>
              <a:t>‹#›</a:t>
            </a:fld>
            <a:endParaRPr lang="en-US"/>
          </a:p>
        </p:txBody>
      </p:sp>
    </p:spTree>
    <p:extLst>
      <p:ext uri="{BB962C8B-B14F-4D97-AF65-F5344CB8AC3E}">
        <p14:creationId xmlns:p14="http://schemas.microsoft.com/office/powerpoint/2010/main" val="3975956515"/>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8D43E825-AAF5-6448-B2FF-36A45363AEC7}" type="slidenum">
              <a:rPr lang="en-US"/>
              <a:pPr>
                <a:defRPr/>
              </a:pPr>
              <a:t>‹#›</a:t>
            </a:fld>
            <a:endParaRPr lang="en-US"/>
          </a:p>
        </p:txBody>
      </p:sp>
    </p:spTree>
    <p:extLst>
      <p:ext uri="{BB962C8B-B14F-4D97-AF65-F5344CB8AC3E}">
        <p14:creationId xmlns:p14="http://schemas.microsoft.com/office/powerpoint/2010/main" val="3872500192"/>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16979BB1-7A28-B849-B5A1-055CE489EB22}" type="slidenum">
              <a:rPr lang="en-US"/>
              <a:pPr>
                <a:defRPr/>
              </a:pPr>
              <a:t>‹#›</a:t>
            </a:fld>
            <a:endParaRPr lang="en-US"/>
          </a:p>
        </p:txBody>
      </p:sp>
    </p:spTree>
    <p:extLst>
      <p:ext uri="{BB962C8B-B14F-4D97-AF65-F5344CB8AC3E}">
        <p14:creationId xmlns:p14="http://schemas.microsoft.com/office/powerpoint/2010/main" val="2493664178"/>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44E5F886-D90D-F34C-B28B-CB2033DD522A}" type="slidenum">
              <a:rPr lang="en-US"/>
              <a:pPr>
                <a:defRPr/>
              </a:pPr>
              <a:t>‹#›</a:t>
            </a:fld>
            <a:endParaRPr lang="en-US"/>
          </a:p>
        </p:txBody>
      </p:sp>
    </p:spTree>
    <p:extLst>
      <p:ext uri="{BB962C8B-B14F-4D97-AF65-F5344CB8AC3E}">
        <p14:creationId xmlns:p14="http://schemas.microsoft.com/office/powerpoint/2010/main" val="332704188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8F5ADC77-FB9C-8C47-B663-020708FA3013}" type="slidenum">
              <a:rPr lang="en-US"/>
              <a:pPr>
                <a:defRPr/>
              </a:pPr>
              <a:t>‹#›</a:t>
            </a:fld>
            <a:endParaRPr lang="en-US"/>
          </a:p>
        </p:txBody>
      </p:sp>
    </p:spTree>
    <p:extLst>
      <p:ext uri="{BB962C8B-B14F-4D97-AF65-F5344CB8AC3E}">
        <p14:creationId xmlns:p14="http://schemas.microsoft.com/office/powerpoint/2010/main" val="3607610517"/>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599" y="254000"/>
            <a:ext cx="2616201" cy="82296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4" y="254000"/>
            <a:ext cx="7696201" cy="8229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0BC82A5F-B541-7C4B-97DD-BB63651DE048}" type="slidenum">
              <a:rPr lang="en-US"/>
              <a:pPr>
                <a:defRPr/>
              </a:pPr>
              <a:t>‹#›</a:t>
            </a:fld>
            <a:endParaRPr lang="en-US"/>
          </a:p>
        </p:txBody>
      </p:sp>
    </p:spTree>
    <p:extLst>
      <p:ext uri="{BB962C8B-B14F-4D97-AF65-F5344CB8AC3E}">
        <p14:creationId xmlns:p14="http://schemas.microsoft.com/office/powerpoint/2010/main" val="3757209844"/>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6" y="3030540"/>
            <a:ext cx="11055350" cy="20907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9"/>
            <a:ext cx="9102726" cy="2492375"/>
          </a:xfrm>
          <a:prstGeom prst="rect">
            <a:avLst/>
          </a:prstGeom>
        </p:spPr>
        <p:txBody>
          <a:bodyPr vert="horz" lIns="91425" tIns="45712" rIns="91425" bIns="45712"/>
          <a:lstStyle>
            <a:lvl1pPr marL="0" indent="0" algn="ctr">
              <a:buNone/>
              <a:defRPr/>
            </a:lvl1pPr>
            <a:lvl2pPr marL="457129" indent="0" algn="ctr">
              <a:buNone/>
              <a:defRPr/>
            </a:lvl2pPr>
            <a:lvl3pPr marL="914260" indent="0" algn="ctr">
              <a:buNone/>
              <a:defRPr/>
            </a:lvl3pPr>
            <a:lvl4pPr marL="1371390" indent="0" algn="ctr">
              <a:buNone/>
              <a:defRPr/>
            </a:lvl4pPr>
            <a:lvl5pPr marL="1828518" indent="0" algn="ctr">
              <a:buNone/>
              <a:defRPr/>
            </a:lvl5pPr>
            <a:lvl6pPr marL="2285650" indent="0" algn="ctr">
              <a:buNone/>
              <a:defRPr/>
            </a:lvl6pPr>
            <a:lvl7pPr marL="2742778" indent="0" algn="ctr">
              <a:buNone/>
              <a:defRPr/>
            </a:lvl7pPr>
            <a:lvl8pPr marL="3199909" indent="0" algn="ctr">
              <a:buNone/>
              <a:defRPr/>
            </a:lvl8pPr>
            <a:lvl9pPr marL="3657039" indent="0" algn="ctr">
              <a:buNone/>
              <a:defRPr/>
            </a:lvl9pPr>
          </a:lstStyle>
          <a:p>
            <a:r>
              <a:rPr lang="en-US" smtClean="0"/>
              <a:t>Click to edit Master subtitle style</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5684DBF7-AB83-2C4A-8E7F-32BFF51B7148}" type="slidenum">
              <a:rPr lang="en-US"/>
              <a:pPr>
                <a:defRPr/>
              </a:pPr>
              <a:t>‹#›</a:t>
            </a:fld>
            <a:endParaRPr lang="en-US"/>
          </a:p>
        </p:txBody>
      </p:sp>
    </p:spTree>
    <p:extLst>
      <p:ext uri="{BB962C8B-B14F-4D97-AF65-F5344CB8AC3E}">
        <p14:creationId xmlns:p14="http://schemas.microsoft.com/office/powerpoint/2010/main" val="245404282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a:prstGeom prst="rect">
            <a:avLst/>
          </a:prstGeom>
        </p:spPr>
        <p:txBody>
          <a:bodyPr vert="horz" lIns="91425" tIns="45712" rIns="91425" bIns="45712"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p:spPr>
        <p:txBody>
          <a:bodyPr/>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p:spPr>
        <p:txBody>
          <a:bodyPr/>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0DE03EA9-E42E-5641-9935-956A6C8EF9E6}" type="slidenum">
              <a:rPr lang="en-US"/>
              <a:pPr>
                <a:defRPr/>
              </a:pPr>
              <a:t>‹#›</a:t>
            </a:fld>
            <a:endParaRPr lang="en-US"/>
          </a:p>
        </p:txBody>
      </p:sp>
    </p:spTree>
    <p:extLst>
      <p:ext uri="{BB962C8B-B14F-4D97-AF65-F5344CB8AC3E}">
        <p14:creationId xmlns:p14="http://schemas.microsoft.com/office/powerpoint/2010/main" val="232759586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6" y="2276479"/>
            <a:ext cx="11703050" cy="6435725"/>
          </a:xfrm>
          <a:prstGeom prst="rect">
            <a:avLst/>
          </a:prstGeom>
        </p:spPr>
        <p:txBody>
          <a:bodyPr vert="horz"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79490716-F34C-3F41-9A6C-210DF1411310}" type="slidenum">
              <a:rPr lang="en-US"/>
              <a:pPr>
                <a:defRPr/>
              </a:pPr>
              <a:t>‹#›</a:t>
            </a:fld>
            <a:endParaRPr lang="en-US"/>
          </a:p>
        </p:txBody>
      </p:sp>
    </p:spTree>
    <p:extLst>
      <p:ext uri="{BB962C8B-B14F-4D97-AF65-F5344CB8AC3E}">
        <p14:creationId xmlns:p14="http://schemas.microsoft.com/office/powerpoint/2010/main" val="212656406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2"/>
            <a:ext cx="11053761"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49"/>
            <a:ext cx="11053761" cy="2133601"/>
          </a:xfrm>
          <a:prstGeom prst="rect">
            <a:avLst/>
          </a:prstGeom>
        </p:spPr>
        <p:txBody>
          <a:bodyPr vert="horz" lIns="91425" tIns="45712" rIns="91425" bIns="45712" anchor="b"/>
          <a:lstStyle>
            <a:lvl1pPr marL="0" indent="0">
              <a:buNone/>
              <a:defRPr sz="2000"/>
            </a:lvl1pPr>
            <a:lvl2pPr marL="457129" indent="0">
              <a:buNone/>
              <a:defRPr sz="1800"/>
            </a:lvl2pPr>
            <a:lvl3pPr marL="914260" indent="0">
              <a:buNone/>
              <a:defRPr sz="1600"/>
            </a:lvl3pPr>
            <a:lvl4pPr marL="1371390" indent="0">
              <a:buNone/>
              <a:defRPr sz="1400"/>
            </a:lvl4pPr>
            <a:lvl5pPr marL="1828518" indent="0">
              <a:buNone/>
              <a:defRPr sz="1400"/>
            </a:lvl5pPr>
            <a:lvl6pPr marL="2285650" indent="0">
              <a:buNone/>
              <a:defRPr sz="1400"/>
            </a:lvl6pPr>
            <a:lvl7pPr marL="2742778" indent="0">
              <a:buNone/>
              <a:defRPr sz="1400"/>
            </a:lvl7pPr>
            <a:lvl8pPr marL="3199909" indent="0">
              <a:buNone/>
              <a:defRPr sz="1400"/>
            </a:lvl8pPr>
            <a:lvl9pPr marL="3657039" indent="0">
              <a:buNone/>
              <a:defRPr sz="1400"/>
            </a:lvl9pPr>
          </a:lstStyle>
          <a:p>
            <a:pPr lvl="0"/>
            <a:r>
              <a:rPr lang="en-US" smtClean="0"/>
              <a:t>Click to edit Master text styles</a:t>
            </a:r>
          </a:p>
        </p:txBody>
      </p:sp>
      <p:sp>
        <p:nvSpPr>
          <p:cNvPr id="4" name="Text Box 2"/>
          <p:cNvSpPr txBox="1">
            <a:spLocks noGrp="1" noChangeArrowheads="1"/>
          </p:cNvSpPr>
          <p:nvPr>
            <p:ph type="sldNum" sz="quarter" idx="10"/>
          </p:nvPr>
        </p:nvSpPr>
        <p:spPr>
          <a:ln/>
        </p:spPr>
        <p:txBody>
          <a:bodyPr/>
          <a:lstStyle>
            <a:lvl1pPr>
              <a:defRPr/>
            </a:lvl1pPr>
          </a:lstStyle>
          <a:p>
            <a:pPr>
              <a:defRPr/>
            </a:pPr>
            <a:fld id="{5812559F-CCC5-F04B-A29A-265F9885CDD4}" type="slidenum">
              <a:rPr lang="en-US"/>
              <a:pPr>
                <a:defRPr/>
              </a:pPr>
              <a:t>‹#›</a:t>
            </a:fld>
            <a:endParaRPr lang="en-US"/>
          </a:p>
        </p:txBody>
      </p:sp>
    </p:spTree>
    <p:extLst>
      <p:ext uri="{BB962C8B-B14F-4D97-AF65-F5344CB8AC3E}">
        <p14:creationId xmlns:p14="http://schemas.microsoft.com/office/powerpoint/2010/main" val="171842583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8"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2" y="2276479"/>
            <a:ext cx="5775324" cy="6435725"/>
          </a:xfrm>
          <a:prstGeom prst="rect">
            <a:avLst/>
          </a:prstGeom>
        </p:spPr>
        <p:txBody>
          <a:bodyPr vert="horz" lIns="91425" tIns="45712" rIns="91425" bIns="45712"/>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2"/>
          <p:cNvSpPr txBox="1">
            <a:spLocks noGrp="1" noChangeArrowheads="1"/>
          </p:cNvSpPr>
          <p:nvPr>
            <p:ph type="sldNum" sz="quarter" idx="10"/>
          </p:nvPr>
        </p:nvSpPr>
        <p:spPr>
          <a:ln/>
        </p:spPr>
        <p:txBody>
          <a:bodyPr/>
          <a:lstStyle>
            <a:lvl1pPr>
              <a:defRPr/>
            </a:lvl1pPr>
          </a:lstStyle>
          <a:p>
            <a:pPr>
              <a:defRPr/>
            </a:pPr>
            <a:fld id="{7E545B6C-1F3B-5242-93CB-712B398F5005}" type="slidenum">
              <a:rPr lang="en-US"/>
              <a:pPr>
                <a:defRPr/>
              </a:pPr>
              <a:t>‹#›</a:t>
            </a:fld>
            <a:endParaRPr lang="en-US"/>
          </a:p>
        </p:txBody>
      </p:sp>
    </p:spTree>
    <p:extLst>
      <p:ext uri="{BB962C8B-B14F-4D97-AF65-F5344CB8AC3E}">
        <p14:creationId xmlns:p14="http://schemas.microsoft.com/office/powerpoint/2010/main" val="181928663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6"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6" y="2182814"/>
            <a:ext cx="5745163"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6" y="3092451"/>
            <a:ext cx="5745163"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90" y="2182814"/>
            <a:ext cx="5748336" cy="909638"/>
          </a:xfrm>
          <a:prstGeom prst="rect">
            <a:avLst/>
          </a:prstGeom>
        </p:spPr>
        <p:txBody>
          <a:bodyPr vert="horz" lIns="91425" tIns="45712" rIns="91425" bIns="45712" anchor="b"/>
          <a:lstStyle>
            <a:lvl1pPr marL="0" indent="0">
              <a:buNone/>
              <a:defRPr sz="2400" b="1"/>
            </a:lvl1pPr>
            <a:lvl2pPr marL="457129" indent="0">
              <a:buNone/>
              <a:defRPr sz="2000" b="1"/>
            </a:lvl2pPr>
            <a:lvl3pPr marL="914260" indent="0">
              <a:buNone/>
              <a:defRPr sz="1800" b="1"/>
            </a:lvl3pPr>
            <a:lvl4pPr marL="1371390" indent="0">
              <a:buNone/>
              <a:defRPr sz="1600" b="1"/>
            </a:lvl4pPr>
            <a:lvl5pPr marL="1828518" indent="0">
              <a:buNone/>
              <a:defRPr sz="1600" b="1"/>
            </a:lvl5pPr>
            <a:lvl6pPr marL="2285650" indent="0">
              <a:buNone/>
              <a:defRPr sz="1600" b="1"/>
            </a:lvl6pPr>
            <a:lvl7pPr marL="2742778" indent="0">
              <a:buNone/>
              <a:defRPr sz="1600" b="1"/>
            </a:lvl7pPr>
            <a:lvl8pPr marL="3199909"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90" y="3092451"/>
            <a:ext cx="5748336" cy="5619750"/>
          </a:xfrm>
          <a:prstGeom prst="rect">
            <a:avLst/>
          </a:prstGeom>
        </p:spPr>
        <p:txBody>
          <a:bodyPr vert="horz" lIns="91425" tIns="45712" rIns="91425" bIns="45712"/>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2"/>
          <p:cNvSpPr txBox="1">
            <a:spLocks noGrp="1" noChangeArrowheads="1"/>
          </p:cNvSpPr>
          <p:nvPr>
            <p:ph type="sldNum" sz="quarter" idx="10"/>
          </p:nvPr>
        </p:nvSpPr>
        <p:spPr>
          <a:ln/>
        </p:spPr>
        <p:txBody>
          <a:bodyPr/>
          <a:lstStyle>
            <a:lvl1pPr>
              <a:defRPr/>
            </a:lvl1pPr>
          </a:lstStyle>
          <a:p>
            <a:pPr>
              <a:defRPr/>
            </a:pPr>
            <a:fld id="{928EA0AD-0775-ED40-BC43-3E9DBBB8F0BC}" type="slidenum">
              <a:rPr lang="en-US"/>
              <a:pPr>
                <a:defRPr/>
              </a:pPr>
              <a:t>‹#›</a:t>
            </a:fld>
            <a:endParaRPr lang="en-US"/>
          </a:p>
        </p:txBody>
      </p:sp>
    </p:spTree>
    <p:extLst>
      <p:ext uri="{BB962C8B-B14F-4D97-AF65-F5344CB8AC3E}">
        <p14:creationId xmlns:p14="http://schemas.microsoft.com/office/powerpoint/2010/main" val="619407230"/>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2"/>
          <p:cNvSpPr txBox="1">
            <a:spLocks noGrp="1" noChangeArrowheads="1"/>
          </p:cNvSpPr>
          <p:nvPr>
            <p:ph type="sldNum" sz="quarter" idx="10"/>
          </p:nvPr>
        </p:nvSpPr>
        <p:spPr>
          <a:ln/>
        </p:spPr>
        <p:txBody>
          <a:bodyPr/>
          <a:lstStyle>
            <a:lvl1pPr>
              <a:defRPr/>
            </a:lvl1pPr>
          </a:lstStyle>
          <a:p>
            <a:pPr>
              <a:defRPr/>
            </a:pPr>
            <a:fld id="{D311A205-957A-D340-9CD3-565A006855E3}" type="slidenum">
              <a:rPr lang="en-US"/>
              <a:pPr>
                <a:defRPr/>
              </a:pPr>
              <a:t>‹#›</a:t>
            </a:fld>
            <a:endParaRPr lang="en-US"/>
          </a:p>
        </p:txBody>
      </p:sp>
    </p:spTree>
    <p:extLst>
      <p:ext uri="{BB962C8B-B14F-4D97-AF65-F5344CB8AC3E}">
        <p14:creationId xmlns:p14="http://schemas.microsoft.com/office/powerpoint/2010/main" val="1711787412"/>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E167E93C-D0B8-F541-8DBC-FFD7EF915190}" type="slidenum">
              <a:rPr lang="en-US"/>
              <a:pPr>
                <a:defRPr/>
              </a:pPr>
              <a:t>‹#›</a:t>
            </a:fld>
            <a:endParaRPr lang="en-US"/>
          </a:p>
        </p:txBody>
      </p:sp>
    </p:spTree>
    <p:extLst>
      <p:ext uri="{BB962C8B-B14F-4D97-AF65-F5344CB8AC3E}">
        <p14:creationId xmlns:p14="http://schemas.microsoft.com/office/powerpoint/2010/main" val="377413835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9" y="388943"/>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9"/>
            <a:ext cx="7269163" cy="8323263"/>
          </a:xfrm>
          <a:prstGeom prst="rect">
            <a:avLst/>
          </a:prstGeom>
        </p:spPr>
        <p:txBody>
          <a:bodyPr vert="horz" lIns="91425" tIns="45712" rIns="91425" bIns="45712"/>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9" y="2041526"/>
            <a:ext cx="4278313" cy="6670674"/>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510BC9F6-84D5-4E44-8E1D-05635231496E}" type="slidenum">
              <a:rPr lang="en-US"/>
              <a:pPr>
                <a:defRPr/>
              </a:pPr>
              <a:t>‹#›</a:t>
            </a:fld>
            <a:endParaRPr lang="en-US"/>
          </a:p>
        </p:txBody>
      </p:sp>
    </p:spTree>
    <p:extLst>
      <p:ext uri="{BB962C8B-B14F-4D97-AF65-F5344CB8AC3E}">
        <p14:creationId xmlns:p14="http://schemas.microsoft.com/office/powerpoint/2010/main" val="385364938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9" y="6827839"/>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9" y="871538"/>
            <a:ext cx="7802563" cy="5851526"/>
          </a:xfrm>
          <a:prstGeom prst="rect">
            <a:avLst/>
          </a:prstGeom>
        </p:spPr>
        <p:txBody>
          <a:bodyPr vert="horz" lIns="91425" tIns="45712" rIns="91425" bIns="45712"/>
          <a:lstStyle>
            <a:lvl1pPr marL="0" indent="0">
              <a:buNone/>
              <a:defRPr sz="3100"/>
            </a:lvl1pPr>
            <a:lvl2pPr marL="457129" indent="0">
              <a:buNone/>
              <a:defRPr sz="2800"/>
            </a:lvl2pPr>
            <a:lvl3pPr marL="914260" indent="0">
              <a:buNone/>
              <a:defRPr sz="2400"/>
            </a:lvl3pPr>
            <a:lvl4pPr marL="1371390" indent="0">
              <a:buNone/>
              <a:defRPr sz="2000"/>
            </a:lvl4pPr>
            <a:lvl5pPr marL="1828518" indent="0">
              <a:buNone/>
              <a:defRPr sz="2000"/>
            </a:lvl5pPr>
            <a:lvl6pPr marL="2285650" indent="0">
              <a:buNone/>
              <a:defRPr sz="2000"/>
            </a:lvl6pPr>
            <a:lvl7pPr marL="2742778" indent="0">
              <a:buNone/>
              <a:defRPr sz="2000"/>
            </a:lvl7pPr>
            <a:lvl8pPr marL="3199909" indent="0">
              <a:buNone/>
              <a:defRPr sz="2000"/>
            </a:lvl8pPr>
            <a:lvl9pPr marL="3657039"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9" y="7634290"/>
            <a:ext cx="7802563" cy="1144587"/>
          </a:xfrm>
          <a:prstGeom prst="rect">
            <a:avLst/>
          </a:prstGeom>
        </p:spPr>
        <p:txBody>
          <a:bodyPr vert="horz" lIns="91425" tIns="45712" rIns="91425" bIns="45712"/>
          <a:lstStyle>
            <a:lvl1pPr marL="0" indent="0">
              <a:buNone/>
              <a:defRPr sz="1400"/>
            </a:lvl1pPr>
            <a:lvl2pPr marL="457129" indent="0">
              <a:buNone/>
              <a:defRPr sz="1100"/>
            </a:lvl2pPr>
            <a:lvl3pPr marL="914260" indent="0">
              <a:buNone/>
              <a:defRPr sz="1000"/>
            </a:lvl3pPr>
            <a:lvl4pPr marL="1371390" indent="0">
              <a:buNone/>
              <a:defRPr sz="900"/>
            </a:lvl4pPr>
            <a:lvl5pPr marL="1828518" indent="0">
              <a:buNone/>
              <a:defRPr sz="900"/>
            </a:lvl5pPr>
            <a:lvl6pPr marL="2285650" indent="0">
              <a:buNone/>
              <a:defRPr sz="900"/>
            </a:lvl6pPr>
            <a:lvl7pPr marL="2742778" indent="0">
              <a:buNone/>
              <a:defRPr sz="900"/>
            </a:lvl7pPr>
            <a:lvl8pPr marL="3199909" indent="0">
              <a:buNone/>
              <a:defRPr sz="900"/>
            </a:lvl8pPr>
            <a:lvl9pPr marL="3657039" indent="0">
              <a:buNone/>
              <a:defRPr sz="900"/>
            </a:lvl9pPr>
          </a:lstStyle>
          <a:p>
            <a:pPr lvl="0"/>
            <a:r>
              <a:rPr lang="en-US" smtClean="0"/>
              <a:t>Click to edit Master text styles</a:t>
            </a:r>
          </a:p>
        </p:txBody>
      </p:sp>
      <p:sp>
        <p:nvSpPr>
          <p:cNvPr id="5" name="Text Box 2"/>
          <p:cNvSpPr txBox="1">
            <a:spLocks noGrp="1" noChangeArrowheads="1"/>
          </p:cNvSpPr>
          <p:nvPr>
            <p:ph type="sldNum" sz="quarter" idx="10"/>
          </p:nvPr>
        </p:nvSpPr>
        <p:spPr>
          <a:ln/>
        </p:spPr>
        <p:txBody>
          <a:bodyPr/>
          <a:lstStyle>
            <a:lvl1pPr>
              <a:defRPr/>
            </a:lvl1pPr>
          </a:lstStyle>
          <a:p>
            <a:pPr>
              <a:defRPr/>
            </a:pPr>
            <a:fld id="{25100387-B741-A44D-8F61-552D88B3ED4C}" type="slidenum">
              <a:rPr lang="en-US"/>
              <a:pPr>
                <a:defRPr/>
              </a:pPr>
              <a:t>‹#›</a:t>
            </a:fld>
            <a:endParaRPr lang="en-US"/>
          </a:p>
        </p:txBody>
      </p:sp>
    </p:spTree>
    <p:extLst>
      <p:ext uri="{BB962C8B-B14F-4D97-AF65-F5344CB8AC3E}">
        <p14:creationId xmlns:p14="http://schemas.microsoft.com/office/powerpoint/2010/main" val="1388757427"/>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11703050"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46FA1733-9DA6-BC4B-9BCF-B86CE7073C52}" type="slidenum">
              <a:rPr lang="en-US"/>
              <a:pPr>
                <a:defRPr/>
              </a:pPr>
              <a:t>‹#›</a:t>
            </a:fld>
            <a:endParaRPr lang="en-US"/>
          </a:p>
        </p:txBody>
      </p:sp>
    </p:spTree>
    <p:extLst>
      <p:ext uri="{BB962C8B-B14F-4D97-AF65-F5344CB8AC3E}">
        <p14:creationId xmlns:p14="http://schemas.microsoft.com/office/powerpoint/2010/main" val="32642618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9"/>
            <a:ext cx="2925761"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6" y="2276479"/>
            <a:ext cx="8624887" cy="6435725"/>
          </a:xfrm>
          <a:prstGeom prst="rect">
            <a:avLst/>
          </a:prstGeom>
        </p:spPr>
        <p:txBody>
          <a:bodyPr vert="eaVert" lIns="91425" tIns="45712" rIns="91425" bIns="4571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2"/>
          <p:cNvSpPr txBox="1">
            <a:spLocks noGrp="1" noChangeArrowheads="1"/>
          </p:cNvSpPr>
          <p:nvPr>
            <p:ph type="sldNum" sz="quarter" idx="10"/>
          </p:nvPr>
        </p:nvSpPr>
        <p:spPr>
          <a:ln/>
        </p:spPr>
        <p:txBody>
          <a:bodyPr/>
          <a:lstStyle>
            <a:lvl1pPr>
              <a:defRPr/>
            </a:lvl1pPr>
          </a:lstStyle>
          <a:p>
            <a:pPr>
              <a:defRPr/>
            </a:pPr>
            <a:fld id="{0C4D9D5B-E095-0B43-B85D-9027F54CF5D8}" type="slidenum">
              <a:rPr lang="en-US"/>
              <a:pPr>
                <a:defRPr/>
              </a:pPr>
              <a:t>‹#›</a:t>
            </a:fld>
            <a:endParaRPr lang="en-US"/>
          </a:p>
        </p:txBody>
      </p:sp>
    </p:spTree>
    <p:extLst>
      <p:ext uri="{BB962C8B-B14F-4D97-AF65-F5344CB8AC3E}">
        <p14:creationId xmlns:p14="http://schemas.microsoft.com/office/powerpoint/2010/main" val="24497904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24.xml"/><Relationship Id="rId4"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1270004" y="1270004"/>
            <a:ext cx="10464801" cy="7213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3074"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C5B9B2D8-3481-B546-80C4-1FA2500430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071"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1pPr>
      <a:lvl2pPr marL="1282503"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2pPr>
      <a:lvl3pPr marL="1726935"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3pPr>
      <a:lvl4pPr marL="2171367"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4pPr>
      <a:lvl5pPr marL="2615798" indent="-571412" algn="l" rtl="0" eaLnBrk="0" fontAlgn="base" hangingPunct="0">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5pPr>
      <a:lvl6pPr marL="3072928"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6pPr>
      <a:lvl7pPr marL="3530058"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7pPr>
      <a:lvl8pPr marL="3987187"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8pPr>
      <a:lvl9pPr marL="4444318" indent="-571412" algn="l" rtl="0" fontAlgn="base">
        <a:spcBef>
          <a:spcPts val="4800"/>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7772404" y="2768604"/>
            <a:ext cx="3962401" cy="571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2291"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92345D53-1D3C-6F41-9994-0E55DE34A1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297"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2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15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592"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023"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153"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28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41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542"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1270000" y="2768604"/>
            <a:ext cx="5041900" cy="571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3315"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9E1D5422-FF55-F244-AF5F-02ACD7857E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297"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2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15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592"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023"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153"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28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41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542"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16" y="1497225"/>
            <a:ext cx="11704320" cy="1625600"/>
          </a:xfrm>
          <a:prstGeom prst="rect">
            <a:avLst/>
          </a:prstGeom>
        </p:spPr>
        <p:txBody>
          <a:bodyPr vert="horz" lIns="130032" tIns="65017" rIns="130032" bIns="65017" rtlCol="0" anchor="ctr">
            <a:normAutofit/>
          </a:bodyPr>
          <a:lstStyle/>
          <a:p>
            <a:r>
              <a:rPr lang="en-US" smtClean="0"/>
              <a:t>Click to edit Master title style</a:t>
            </a:r>
            <a:endParaRPr lang="el-GR" dirty="0"/>
          </a:p>
        </p:txBody>
      </p:sp>
      <p:sp>
        <p:nvSpPr>
          <p:cNvPr id="4" name="Date Placeholder 3"/>
          <p:cNvSpPr>
            <a:spLocks noGrp="1"/>
          </p:cNvSpPr>
          <p:nvPr>
            <p:ph type="dt" sz="half" idx="2"/>
          </p:nvPr>
        </p:nvSpPr>
        <p:spPr>
          <a:xfrm>
            <a:off x="650240" y="9040146"/>
            <a:ext cx="3034453" cy="519289"/>
          </a:xfrm>
          <a:prstGeom prst="rect">
            <a:avLst/>
          </a:prstGeom>
        </p:spPr>
        <p:txBody>
          <a:bodyPr vert="horz" lIns="130032" tIns="65017" rIns="130032" bIns="65017" rtlCol="0" anchor="ctr"/>
          <a:lstStyle>
            <a:lvl1pPr algn="l">
              <a:defRPr sz="1700">
                <a:solidFill>
                  <a:schemeClr val="tx1">
                    <a:tint val="75000"/>
                  </a:schemeClr>
                </a:solidFill>
              </a:defRPr>
            </a:lvl1pPr>
          </a:lstStyle>
          <a:p>
            <a:fld id="{107F02ED-83A9-4C9D-A628-EB15849F1778}" type="datetime1">
              <a:rPr lang="el-GR" smtClean="0"/>
              <a:t>9/28/15</a:t>
            </a:fld>
            <a:endParaRPr lang="el-GR"/>
          </a:p>
        </p:txBody>
      </p:sp>
      <p:sp>
        <p:nvSpPr>
          <p:cNvPr id="5" name="Footer Placeholder 4"/>
          <p:cNvSpPr>
            <a:spLocks noGrp="1"/>
          </p:cNvSpPr>
          <p:nvPr>
            <p:ph type="ftr" sz="quarter" idx="3"/>
          </p:nvPr>
        </p:nvSpPr>
        <p:spPr>
          <a:xfrm>
            <a:off x="4443308" y="9040146"/>
            <a:ext cx="4118187" cy="519289"/>
          </a:xfrm>
          <a:prstGeom prst="rect">
            <a:avLst/>
          </a:prstGeom>
        </p:spPr>
        <p:txBody>
          <a:bodyPr vert="horz" lIns="130032" tIns="65017" rIns="130032" bIns="65017" rtlCol="0" anchor="ctr"/>
          <a:lstStyle>
            <a:lvl1pPr algn="ctr">
              <a:defRPr sz="17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9320107" y="9040146"/>
            <a:ext cx="3034453" cy="519289"/>
          </a:xfrm>
          <a:prstGeom prst="rect">
            <a:avLst/>
          </a:prstGeom>
        </p:spPr>
        <p:txBody>
          <a:bodyPr vert="horz" lIns="130032" tIns="65017" rIns="130032" bIns="65017" rtlCol="0" anchor="ctr"/>
          <a:lstStyle>
            <a:lvl1pPr algn="r">
              <a:defRPr sz="1700">
                <a:solidFill>
                  <a:schemeClr val="tx1">
                    <a:tint val="75000"/>
                  </a:schemeClr>
                </a:solidFill>
              </a:defRPr>
            </a:lvl1pPr>
          </a:lstStyle>
          <a:p>
            <a:pPr>
              <a:defRPr/>
            </a:pPr>
            <a:fld id="{51457464-F033-7343-B423-FFA67E81B57E}" type="slidenum">
              <a:rPr lang="en-US" smtClean="0"/>
              <a:pPr>
                <a:defRPr/>
              </a:pPr>
              <a:t>‹#›</a:t>
            </a:fld>
            <a:endParaRPr lang="en-US"/>
          </a:p>
        </p:txBody>
      </p:sp>
      <p:sp>
        <p:nvSpPr>
          <p:cNvPr id="9" name="Rectangle 8"/>
          <p:cNvSpPr/>
          <p:nvPr/>
        </p:nvSpPr>
        <p:spPr>
          <a:xfrm>
            <a:off x="0" y="-19744"/>
            <a:ext cx="13004800" cy="1061979"/>
          </a:xfrm>
          <a:prstGeom prst="rect">
            <a:avLst/>
          </a:prstGeom>
          <a:solidFill>
            <a:srgbClr val="172028"/>
          </a:solidFill>
          <a:ln>
            <a:noFill/>
          </a:ln>
        </p:spPr>
        <p:style>
          <a:lnRef idx="2">
            <a:schemeClr val="accent1">
              <a:shade val="50000"/>
            </a:schemeClr>
          </a:lnRef>
          <a:fillRef idx="1">
            <a:schemeClr val="accent1"/>
          </a:fillRef>
          <a:effectRef idx="0">
            <a:schemeClr val="accent1"/>
          </a:effectRef>
          <a:fontRef idx="minor">
            <a:schemeClr val="lt1"/>
          </a:fontRef>
        </p:style>
        <p:txBody>
          <a:bodyPr lIns="130032" tIns="65017" rIns="130032" bIns="65017" rtlCol="0" anchor="ctr"/>
          <a:lstStyle/>
          <a:p>
            <a:pPr algn="ctr"/>
            <a:endParaRPr lang="el-GR"/>
          </a:p>
        </p:txBody>
      </p:sp>
      <p:sp>
        <p:nvSpPr>
          <p:cNvPr id="10" name="TextBox 9"/>
          <p:cNvSpPr txBox="1"/>
          <p:nvPr/>
        </p:nvSpPr>
        <p:spPr>
          <a:xfrm>
            <a:off x="934393" y="226168"/>
            <a:ext cx="1689788" cy="656590"/>
          </a:xfrm>
          <a:prstGeom prst="rect">
            <a:avLst/>
          </a:prstGeom>
          <a:noFill/>
        </p:spPr>
        <p:txBody>
          <a:bodyPr wrap="square" lIns="130032" tIns="65017" rIns="130032" bIns="65017" rtlCol="0">
            <a:spAutoFit/>
          </a:bodyPr>
          <a:lstStyle/>
          <a:p>
            <a:r>
              <a:rPr lang="en-US" sz="3400" dirty="0" err="1" smtClean="0">
                <a:solidFill>
                  <a:schemeClr val="bg1"/>
                </a:solidFill>
                <a:latin typeface="Segoe UI" pitchFamily="34" charset="0"/>
                <a:ea typeface="Segoe UI" pitchFamily="34" charset="0"/>
                <a:cs typeface="Segoe UI" pitchFamily="34" charset="0"/>
              </a:rPr>
              <a:t>it</a:t>
            </a:r>
            <a:r>
              <a:rPr lang="en-US" sz="3400" dirty="0" err="1" smtClean="0">
                <a:solidFill>
                  <a:srgbClr val="1D8AB2"/>
                </a:solidFill>
                <a:latin typeface="Segoe UI" pitchFamily="34" charset="0"/>
                <a:ea typeface="Segoe UI" pitchFamily="34" charset="0"/>
                <a:cs typeface="Segoe UI" pitchFamily="34" charset="0"/>
              </a:rPr>
              <a:t>.auth</a:t>
            </a:r>
            <a:endParaRPr lang="el-GR" sz="3400" dirty="0">
              <a:solidFill>
                <a:srgbClr val="1D8AB2"/>
              </a:solidFill>
              <a:latin typeface="Segoe UI" pitchFamily="34" charset="0"/>
              <a:ea typeface="Segoe UI" pitchFamily="34" charset="0"/>
              <a:cs typeface="Segoe UI" pitchFamily="34" charset="0"/>
            </a:endParaRPr>
          </a:p>
        </p:txBody>
      </p:sp>
      <p:sp>
        <p:nvSpPr>
          <p:cNvPr id="11" name="TextBox 10"/>
          <p:cNvSpPr txBox="1"/>
          <p:nvPr/>
        </p:nvSpPr>
        <p:spPr>
          <a:xfrm>
            <a:off x="1884898" y="340296"/>
            <a:ext cx="4185454" cy="529649"/>
          </a:xfrm>
          <a:prstGeom prst="rect">
            <a:avLst/>
          </a:prstGeom>
          <a:noFill/>
        </p:spPr>
        <p:txBody>
          <a:bodyPr wrap="square" lIns="130032" tIns="65017" rIns="130032" bIns="65017" rtlCol="0">
            <a:spAutoFit/>
          </a:bodyPr>
          <a:lstStyle/>
          <a:p>
            <a:r>
              <a:rPr lang="el-GR" sz="2300" dirty="0" smtClean="0">
                <a:solidFill>
                  <a:schemeClr val="bg1">
                    <a:lumMod val="50000"/>
                  </a:schemeClr>
                </a:solidFill>
              </a:rPr>
              <a:t>|</a:t>
            </a:r>
            <a:r>
              <a:rPr lang="el-GR" sz="1400" dirty="0" smtClean="0">
                <a:solidFill>
                  <a:schemeClr val="bg1">
                    <a:lumMod val="85000"/>
                  </a:schemeClr>
                </a:solidFill>
              </a:rPr>
              <a:t> </a:t>
            </a:r>
            <a:r>
              <a:rPr lang="en-US" sz="1400" dirty="0" smtClean="0">
                <a:solidFill>
                  <a:schemeClr val="bg1">
                    <a:lumMod val="85000"/>
                  </a:schemeClr>
                </a:solidFill>
              </a:rPr>
              <a:t>AUTH Information Technology Center </a:t>
            </a:r>
            <a:endParaRPr lang="el-GR" sz="1400" dirty="0">
              <a:solidFill>
                <a:schemeClr val="bg1">
                  <a:lumMod val="85000"/>
                </a:schemeClr>
              </a:solidFill>
            </a:endParaRPr>
          </a:p>
        </p:txBody>
      </p:sp>
    </p:spTree>
    <p:extLst>
      <p:ext uri="{BB962C8B-B14F-4D97-AF65-F5344CB8AC3E}">
        <p14:creationId xmlns:p14="http://schemas.microsoft.com/office/powerpoint/2010/main" val="19460857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Lst>
  <p:hf hdr="0" ftr="0" dt="0"/>
  <p:txStyles>
    <p:titleStyle>
      <a:lvl1pPr algn="ctr" defTabSz="1300326" rtl="0" eaLnBrk="1" latinLnBrk="0" hangingPunct="1">
        <a:spcBef>
          <a:spcPct val="0"/>
        </a:spcBef>
        <a:buNone/>
        <a:defRPr sz="6300" kern="1200">
          <a:solidFill>
            <a:schemeClr val="tx1"/>
          </a:solidFill>
          <a:latin typeface="+mj-lt"/>
          <a:ea typeface="+mj-ea"/>
          <a:cs typeface="+mj-cs"/>
        </a:defRPr>
      </a:lvl1pPr>
    </p:titleStyle>
    <p:bodyStyle>
      <a:lvl1pPr marL="487623" indent="-487623" algn="l" defTabSz="1300326" rtl="0" eaLnBrk="1" latinLnBrk="0" hangingPunct="1">
        <a:spcBef>
          <a:spcPct val="20000"/>
        </a:spcBef>
        <a:buFont typeface="Arial" pitchFamily="34" charset="0"/>
        <a:buChar char="•"/>
        <a:defRPr sz="46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40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l-GR"/>
      </a:defPPr>
      <a:lvl1pPr marL="0" algn="l" defTabSz="1300326" rtl="0" eaLnBrk="1" latinLnBrk="0" hangingPunct="1">
        <a:defRPr sz="2600" kern="1200">
          <a:solidFill>
            <a:schemeClr val="tx1"/>
          </a:solidFill>
          <a:latin typeface="+mn-lt"/>
          <a:ea typeface="+mn-ea"/>
          <a:cs typeface="+mn-cs"/>
        </a:defRPr>
      </a:lvl1pPr>
      <a:lvl2pPr marL="650164" algn="l" defTabSz="1300326" rtl="0" eaLnBrk="1" latinLnBrk="0" hangingPunct="1">
        <a:defRPr sz="2600" kern="1200">
          <a:solidFill>
            <a:schemeClr val="tx1"/>
          </a:solidFill>
          <a:latin typeface="+mn-lt"/>
          <a:ea typeface="+mn-ea"/>
          <a:cs typeface="+mn-cs"/>
        </a:defRPr>
      </a:lvl2pPr>
      <a:lvl3pPr marL="1300326" algn="l" defTabSz="1300326" rtl="0" eaLnBrk="1" latinLnBrk="0" hangingPunct="1">
        <a:defRPr sz="2600" kern="1200">
          <a:solidFill>
            <a:schemeClr val="tx1"/>
          </a:solidFill>
          <a:latin typeface="+mn-lt"/>
          <a:ea typeface="+mn-ea"/>
          <a:cs typeface="+mn-cs"/>
        </a:defRPr>
      </a:lvl3pPr>
      <a:lvl4pPr marL="1950490" algn="l" defTabSz="1300326" rtl="0" eaLnBrk="1" latinLnBrk="0" hangingPunct="1">
        <a:defRPr sz="2600" kern="1200">
          <a:solidFill>
            <a:schemeClr val="tx1"/>
          </a:solidFill>
          <a:latin typeface="+mn-lt"/>
          <a:ea typeface="+mn-ea"/>
          <a:cs typeface="+mn-cs"/>
        </a:defRPr>
      </a:lvl4pPr>
      <a:lvl5pPr marL="2600653" algn="l" defTabSz="1300326" rtl="0" eaLnBrk="1" latinLnBrk="0" hangingPunct="1">
        <a:defRPr sz="2600" kern="1200">
          <a:solidFill>
            <a:schemeClr val="tx1"/>
          </a:solidFill>
          <a:latin typeface="+mn-lt"/>
          <a:ea typeface="+mn-ea"/>
          <a:cs typeface="+mn-cs"/>
        </a:defRPr>
      </a:lvl5pPr>
      <a:lvl6pPr marL="3250816" algn="l" defTabSz="1300326" rtl="0" eaLnBrk="1" latinLnBrk="0" hangingPunct="1">
        <a:defRPr sz="2600" kern="1200">
          <a:solidFill>
            <a:schemeClr val="tx1"/>
          </a:solidFill>
          <a:latin typeface="+mn-lt"/>
          <a:ea typeface="+mn-ea"/>
          <a:cs typeface="+mn-cs"/>
        </a:defRPr>
      </a:lvl6pPr>
      <a:lvl7pPr marL="3900981" algn="l" defTabSz="1300326" rtl="0" eaLnBrk="1" latinLnBrk="0" hangingPunct="1">
        <a:defRPr sz="2600" kern="1200">
          <a:solidFill>
            <a:schemeClr val="tx1"/>
          </a:solidFill>
          <a:latin typeface="+mn-lt"/>
          <a:ea typeface="+mn-ea"/>
          <a:cs typeface="+mn-cs"/>
        </a:defRPr>
      </a:lvl7pPr>
      <a:lvl8pPr marL="4551142" algn="l" defTabSz="1300326" rtl="0" eaLnBrk="1" latinLnBrk="0" hangingPunct="1">
        <a:defRPr sz="2600" kern="1200">
          <a:solidFill>
            <a:schemeClr val="tx1"/>
          </a:solidFill>
          <a:latin typeface="+mn-lt"/>
          <a:ea typeface="+mn-ea"/>
          <a:cs typeface="+mn-cs"/>
        </a:defRPr>
      </a:lvl8pPr>
      <a:lvl9pPr marL="5201307" algn="l" defTabSz="1300326"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270004" y="7366000"/>
            <a:ext cx="10464801"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4098"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7625A2EF-A5D7-A146-952D-42FD583620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29" algn="ctr" rtl="0" fontAlgn="base">
        <a:spcBef>
          <a:spcPct val="0"/>
        </a:spcBef>
        <a:spcAft>
          <a:spcPct val="0"/>
        </a:spcAft>
        <a:defRPr sz="3600">
          <a:solidFill>
            <a:schemeClr val="tx1"/>
          </a:solidFill>
          <a:latin typeface="+mn-lt"/>
          <a:ea typeface="+mn-ea"/>
          <a:cs typeface="+mn-cs"/>
          <a:sym typeface="Gill Sans" charset="0"/>
        </a:defRPr>
      </a:lvl6pPr>
      <a:lvl7pPr marL="914260" algn="ctr" rtl="0" fontAlgn="base">
        <a:spcBef>
          <a:spcPct val="0"/>
        </a:spcBef>
        <a:spcAft>
          <a:spcPct val="0"/>
        </a:spcAft>
        <a:defRPr sz="3600">
          <a:solidFill>
            <a:schemeClr val="tx1"/>
          </a:solidFill>
          <a:latin typeface="+mn-lt"/>
          <a:ea typeface="+mn-ea"/>
          <a:cs typeface="+mn-cs"/>
          <a:sym typeface="Gill Sans" charset="0"/>
        </a:defRPr>
      </a:lvl7pPr>
      <a:lvl8pPr marL="1371390" algn="ctr" rtl="0" fontAlgn="base">
        <a:spcBef>
          <a:spcPct val="0"/>
        </a:spcBef>
        <a:spcAft>
          <a:spcPct val="0"/>
        </a:spcAft>
        <a:defRPr sz="3600">
          <a:solidFill>
            <a:schemeClr val="tx1"/>
          </a:solidFill>
          <a:latin typeface="+mn-lt"/>
          <a:ea typeface="+mn-ea"/>
          <a:cs typeface="+mn-cs"/>
          <a:sym typeface="Gill Sans" charset="0"/>
        </a:defRPr>
      </a:lvl8pPr>
      <a:lvl9pPr marL="182851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4" y="7366000"/>
            <a:ext cx="10464801"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5122"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D676A6DF-A51B-6B45-A491-0A92871485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29" algn="ctr" rtl="0" fontAlgn="base">
        <a:spcBef>
          <a:spcPct val="0"/>
        </a:spcBef>
        <a:spcAft>
          <a:spcPct val="0"/>
        </a:spcAft>
        <a:defRPr sz="3600">
          <a:solidFill>
            <a:schemeClr val="tx1"/>
          </a:solidFill>
          <a:latin typeface="+mn-lt"/>
          <a:ea typeface="+mn-ea"/>
          <a:cs typeface="+mn-cs"/>
          <a:sym typeface="Gill Sans" charset="0"/>
        </a:defRPr>
      </a:lvl6pPr>
      <a:lvl7pPr marL="914260" algn="ctr" rtl="0" fontAlgn="base">
        <a:spcBef>
          <a:spcPct val="0"/>
        </a:spcBef>
        <a:spcAft>
          <a:spcPct val="0"/>
        </a:spcAft>
        <a:defRPr sz="3600">
          <a:solidFill>
            <a:schemeClr val="tx1"/>
          </a:solidFill>
          <a:latin typeface="+mn-lt"/>
          <a:ea typeface="+mn-ea"/>
          <a:cs typeface="+mn-cs"/>
          <a:sym typeface="Gill Sans" charset="0"/>
        </a:defRPr>
      </a:lvl7pPr>
      <a:lvl8pPr marL="1371390" algn="ctr" rtl="0" fontAlgn="base">
        <a:spcBef>
          <a:spcPct val="0"/>
        </a:spcBef>
        <a:spcAft>
          <a:spcPct val="0"/>
        </a:spcAft>
        <a:defRPr sz="3600">
          <a:solidFill>
            <a:schemeClr val="tx1"/>
          </a:solidFill>
          <a:latin typeface="+mn-lt"/>
          <a:ea typeface="+mn-ea"/>
          <a:cs typeface="+mn-cs"/>
          <a:sym typeface="Gill Sans" charset="0"/>
        </a:defRPr>
      </a:lvl8pPr>
      <a:lvl9pPr marL="182851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634999" y="4787902"/>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6146" name="Rectangle 2"/>
          <p:cNvSpPr>
            <a:spLocks noGrp="1" noChangeArrowheads="1"/>
          </p:cNvSpPr>
          <p:nvPr>
            <p:ph type="title"/>
          </p:nvPr>
        </p:nvSpPr>
        <p:spPr bwMode="auto">
          <a:xfrm>
            <a:off x="634999" y="1409700"/>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b" anchorCtr="0" compatLnSpc="1">
            <a:prstTxWarp prst="textNoShape">
              <a:avLst/>
            </a:prstTxWarp>
          </a:bodyPr>
          <a:lstStyle/>
          <a:p>
            <a:pPr lvl="0"/>
            <a:r>
              <a:rPr lang="en-US">
                <a:sym typeface="Gill Sans" charset="0"/>
              </a:rPr>
              <a:t>Click to edit Master title style</a:t>
            </a:r>
          </a:p>
        </p:txBody>
      </p:sp>
      <p:sp>
        <p:nvSpPr>
          <p:cNvPr id="6147"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B5DACD32-D6F0-A44C-B99F-51D5EF679D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xmlns:p14="http://schemas.microsoft.com/office/powerpoint/2010/main"/>
  <p:hf hdr="0" ftr="0" dt="0"/>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129" algn="ctr" rtl="0" fontAlgn="base">
        <a:spcBef>
          <a:spcPct val="0"/>
        </a:spcBef>
        <a:spcAft>
          <a:spcPct val="0"/>
        </a:spcAft>
        <a:defRPr sz="3400">
          <a:solidFill>
            <a:schemeClr val="tx1"/>
          </a:solidFill>
          <a:latin typeface="+mn-lt"/>
          <a:ea typeface="+mn-ea"/>
          <a:cs typeface="+mn-cs"/>
          <a:sym typeface="Gill Sans" charset="0"/>
        </a:defRPr>
      </a:lvl6pPr>
      <a:lvl7pPr marL="914260" algn="ctr" rtl="0" fontAlgn="base">
        <a:spcBef>
          <a:spcPct val="0"/>
        </a:spcBef>
        <a:spcAft>
          <a:spcPct val="0"/>
        </a:spcAft>
        <a:defRPr sz="3400">
          <a:solidFill>
            <a:schemeClr val="tx1"/>
          </a:solidFill>
          <a:latin typeface="+mn-lt"/>
          <a:ea typeface="+mn-ea"/>
          <a:cs typeface="+mn-cs"/>
          <a:sym typeface="Gill Sans" charset="0"/>
        </a:defRPr>
      </a:lvl7pPr>
      <a:lvl8pPr marL="1371390" algn="ctr" rtl="0" fontAlgn="base">
        <a:spcBef>
          <a:spcPct val="0"/>
        </a:spcBef>
        <a:spcAft>
          <a:spcPct val="0"/>
        </a:spcAft>
        <a:defRPr sz="3400">
          <a:solidFill>
            <a:schemeClr val="tx1"/>
          </a:solidFill>
          <a:latin typeface="+mn-lt"/>
          <a:ea typeface="+mn-ea"/>
          <a:cs typeface="+mn-cs"/>
          <a:sym typeface="Gill Sans" charset="0"/>
        </a:defRPr>
      </a:lvl8pPr>
      <a:lvl9pPr marL="1828518"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4999" y="4787902"/>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4999" y="1409700"/>
            <a:ext cx="5867401"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b" anchorCtr="0" compatLnSpc="1">
            <a:prstTxWarp prst="textNoShape">
              <a:avLst/>
            </a:prstTxWarp>
          </a:bodyPr>
          <a:lstStyle/>
          <a:p>
            <a:pPr lvl="0"/>
            <a:r>
              <a:rPr lang="en-US">
                <a:sym typeface="Gill Sans" charset="0"/>
              </a:rPr>
              <a:t>Click to edit Master title style</a:t>
            </a:r>
          </a:p>
        </p:txBody>
      </p:sp>
      <p:sp>
        <p:nvSpPr>
          <p:cNvPr id="7171"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87FCCC93-D32A-0C4B-BB6D-CDBD595468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xmlns:p14="http://schemas.microsoft.com/office/powerpoint/2010/main"/>
  <p:hf hdr="0" ftr="0" dt="0"/>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129" algn="ctr" rtl="0" fontAlgn="base">
        <a:spcBef>
          <a:spcPct val="0"/>
        </a:spcBef>
        <a:spcAft>
          <a:spcPct val="0"/>
        </a:spcAft>
        <a:defRPr sz="3400">
          <a:solidFill>
            <a:schemeClr val="tx1"/>
          </a:solidFill>
          <a:latin typeface="+mn-lt"/>
          <a:ea typeface="+mn-ea"/>
          <a:cs typeface="+mn-cs"/>
          <a:sym typeface="Gill Sans" charset="0"/>
        </a:defRPr>
      </a:lvl6pPr>
      <a:lvl7pPr marL="914260" algn="ctr" rtl="0" fontAlgn="base">
        <a:spcBef>
          <a:spcPct val="0"/>
        </a:spcBef>
        <a:spcAft>
          <a:spcPct val="0"/>
        </a:spcAft>
        <a:defRPr sz="3400">
          <a:solidFill>
            <a:schemeClr val="tx1"/>
          </a:solidFill>
          <a:latin typeface="+mn-lt"/>
          <a:ea typeface="+mn-ea"/>
          <a:cs typeface="+mn-cs"/>
          <a:sym typeface="Gill Sans" charset="0"/>
        </a:defRPr>
      </a:lvl7pPr>
      <a:lvl8pPr marL="1371390" algn="ctr" rtl="0" fontAlgn="base">
        <a:spcBef>
          <a:spcPct val="0"/>
        </a:spcBef>
        <a:spcAft>
          <a:spcPct val="0"/>
        </a:spcAft>
        <a:defRPr sz="3400">
          <a:solidFill>
            <a:schemeClr val="tx1"/>
          </a:solidFill>
          <a:latin typeface="+mn-lt"/>
          <a:ea typeface="+mn-ea"/>
          <a:cs typeface="+mn-cs"/>
          <a:sym typeface="Gill Sans" charset="0"/>
        </a:defRPr>
      </a:lvl8pPr>
      <a:lvl9pPr marL="1828518"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8194"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20C70C55-5DA2-FD4B-93F0-71AC1C3B60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64"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1pPr>
      <a:lvl2pPr marL="1333295"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2pPr>
      <a:lvl3pPr marL="1777727"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3pPr>
      <a:lvl4pPr marL="2222159"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4pPr>
      <a:lvl5pPr marL="2666591"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5pPr>
      <a:lvl6pPr marL="3123722"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849"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98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511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Text Box 1"/>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F26CE6B6-9B9A-0A40-9584-3DEA84F903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8864"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1pPr>
      <a:lvl2pPr marL="1333295"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2pPr>
      <a:lvl3pPr marL="1777727"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3pPr>
      <a:lvl4pPr marL="2222159"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4pPr>
      <a:lvl5pPr marL="2666591" indent="-571412" algn="l" rtl="0" eaLnBrk="0" fontAlgn="base" hangingPunct="0">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5pPr>
      <a:lvl6pPr marL="3123722"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6pPr>
      <a:lvl7pPr marL="3580849"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7pPr>
      <a:lvl8pPr marL="403798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8pPr>
      <a:lvl9pPr marL="4495111" indent="-571412" algn="l" rtl="0" fontAlgn="base">
        <a:spcBef>
          <a:spcPts val="2399"/>
        </a:spcBef>
        <a:spcAft>
          <a:spcPct val="0"/>
        </a:spcAft>
        <a:buSzPct val="171000"/>
        <a:buFont typeface="Gill Sans" charset="0"/>
        <a:buChar char="•"/>
        <a:defRPr sz="43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4" y="254000"/>
            <a:ext cx="10464801"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0242" name="Rectangle 2"/>
          <p:cNvSpPr>
            <a:spLocks noGrp="1" noChangeArrowheads="1"/>
          </p:cNvSpPr>
          <p:nvPr>
            <p:ph type="body" idx="1"/>
          </p:nvPr>
        </p:nvSpPr>
        <p:spPr bwMode="auto">
          <a:xfrm>
            <a:off x="1270000" y="2768604"/>
            <a:ext cx="5041900" cy="5714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43" name="Text Box 3"/>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E6F3D092-1A71-1146-B1C0-F95CD6FE25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297"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1pPr>
      <a:lvl2pPr marL="120472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2pPr>
      <a:lvl3pPr marL="1649159"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3pPr>
      <a:lvl4pPr marL="2093592"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4pPr>
      <a:lvl5pPr marL="2538023" indent="-493637" algn="l" rtl="0" eaLnBrk="0" fontAlgn="base" hangingPunct="0">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5pPr>
      <a:lvl6pPr marL="2995153"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6pPr>
      <a:lvl7pPr marL="345228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7pPr>
      <a:lvl8pPr marL="3909414"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8pPr>
      <a:lvl9pPr marL="4366542" indent="-493637" algn="l" rtl="0" fontAlgn="base">
        <a:spcBef>
          <a:spcPts val="3800"/>
        </a:spcBef>
        <a:spcAft>
          <a:spcPct val="0"/>
        </a:spcAft>
        <a:buSzPct val="171000"/>
        <a:buFont typeface="Gill Sans" charset="0"/>
        <a:buChar char="•"/>
        <a:defRPr sz="31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4" y="2971800"/>
            <a:ext cx="10464801"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791" tIns="50791" rIns="50791" bIns="50791" numCol="1" anchor="ctr" anchorCtr="0" compatLnSpc="1">
            <a:prstTxWarp prst="textNoShape">
              <a:avLst/>
            </a:prstTxWarp>
          </a:bodyPr>
          <a:lstStyle/>
          <a:p>
            <a:pPr lvl="0"/>
            <a:r>
              <a:rPr lang="en-US">
                <a:sym typeface="Gill Sans" charset="0"/>
              </a:rPr>
              <a:t>Click to edit Master title style</a:t>
            </a:r>
          </a:p>
        </p:txBody>
      </p:sp>
      <p:sp>
        <p:nvSpPr>
          <p:cNvPr id="11266" name="Text Box 2"/>
          <p:cNvSpPr txBox="1">
            <a:spLocks noGrp="1" noChangeArrowheads="1"/>
          </p:cNvSpPr>
          <p:nvPr>
            <p:ph type="sldNum" sz="quarter" idx="4"/>
          </p:nvPr>
        </p:nvSpPr>
        <p:spPr bwMode="auto">
          <a:xfrm>
            <a:off x="6324599" y="9258300"/>
            <a:ext cx="342901"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25" tIns="45712" rIns="91425" bIns="45712" numCol="1" anchor="t" anchorCtr="0" compatLnSpc="1">
            <a:prstTxWarp prst="textNoShape">
              <a:avLst/>
            </a:prstTxWarp>
          </a:bodyPr>
          <a:lstStyle>
            <a:lvl1pPr algn="ctr">
              <a:defRPr sz="1800" smtClean="0">
                <a:solidFill>
                  <a:schemeClr val="tx1"/>
                </a:solidFill>
                <a:latin typeface="+mn-lt"/>
                <a:ea typeface="ＭＳ Ｐゴシック" charset="0"/>
                <a:cs typeface="Gill Sans" charset="0"/>
              </a:defRPr>
            </a:lvl1pPr>
            <a:lvl2pPr algn="l">
              <a:defRPr sz="1100">
                <a:solidFill>
                  <a:schemeClr val="tx1"/>
                </a:solidFill>
                <a:latin typeface="+mn-lt"/>
                <a:ea typeface="ＭＳ Ｐゴシック" charset="0"/>
              </a:defRPr>
            </a:lvl2pPr>
            <a:lvl3pPr algn="l">
              <a:defRPr sz="1100">
                <a:solidFill>
                  <a:schemeClr val="tx1"/>
                </a:solidFill>
                <a:latin typeface="+mn-lt"/>
                <a:ea typeface="ＭＳ Ｐゴシック" charset="0"/>
              </a:defRPr>
            </a:lvl3pPr>
            <a:lvl4pPr algn="l">
              <a:defRPr sz="1100">
                <a:solidFill>
                  <a:schemeClr val="tx1"/>
                </a:solidFill>
                <a:latin typeface="+mn-lt"/>
                <a:ea typeface="ＭＳ Ｐゴシック" charset="0"/>
              </a:defRPr>
            </a:lvl4pPr>
            <a:lvl5pPr algn="l">
              <a:defRPr sz="1100">
                <a:solidFill>
                  <a:schemeClr val="tx1"/>
                </a:solidFill>
                <a:latin typeface="+mn-lt"/>
                <a:ea typeface="ＭＳ Ｐゴシック" charset="0"/>
              </a:defRPr>
            </a:lvl5pPr>
            <a:lvl6pPr fontAlgn="base">
              <a:spcBef>
                <a:spcPct val="0"/>
              </a:spcBef>
              <a:spcAft>
                <a:spcPct val="0"/>
              </a:spcAft>
              <a:defRPr sz="1100">
                <a:solidFill>
                  <a:schemeClr val="tx1"/>
                </a:solidFill>
                <a:latin typeface="+mn-lt"/>
                <a:ea typeface="ＭＳ Ｐゴシック" charset="0"/>
              </a:defRPr>
            </a:lvl6pPr>
            <a:lvl7pPr fontAlgn="base">
              <a:spcBef>
                <a:spcPct val="0"/>
              </a:spcBef>
              <a:spcAft>
                <a:spcPct val="0"/>
              </a:spcAft>
              <a:defRPr sz="1100">
                <a:solidFill>
                  <a:schemeClr val="tx1"/>
                </a:solidFill>
                <a:latin typeface="+mn-lt"/>
                <a:ea typeface="ＭＳ Ｐゴシック" charset="0"/>
              </a:defRPr>
            </a:lvl7pPr>
            <a:lvl8pPr fontAlgn="base">
              <a:spcBef>
                <a:spcPct val="0"/>
              </a:spcBef>
              <a:spcAft>
                <a:spcPct val="0"/>
              </a:spcAft>
              <a:defRPr sz="1100">
                <a:solidFill>
                  <a:schemeClr val="tx1"/>
                </a:solidFill>
                <a:latin typeface="+mn-lt"/>
                <a:ea typeface="ＭＳ Ｐゴシック" charset="0"/>
              </a:defRPr>
            </a:lvl8pPr>
            <a:lvl9pPr fontAlgn="base">
              <a:spcBef>
                <a:spcPct val="0"/>
              </a:spcBef>
              <a:spcAft>
                <a:spcPct val="0"/>
              </a:spcAft>
              <a:defRPr sz="1100">
                <a:solidFill>
                  <a:schemeClr val="tx1"/>
                </a:solidFill>
                <a:latin typeface="+mn-lt"/>
                <a:ea typeface="ＭＳ Ｐゴシック" charset="0"/>
              </a:defRPr>
            </a:lvl9pPr>
          </a:lstStyle>
          <a:p>
            <a:pPr>
              <a:defRPr/>
            </a:pPr>
            <a:fld id="{3DF01A78-BCA2-0F46-B63A-99481D2AA6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xmlns:p14="http://schemas.microsoft.com/office/powerpoint/2010/main"/>
  <p:hf hdr="0" ftr="0" dt="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129"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26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39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518"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342847" indent="-342847"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835" indent="-285706"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2824" indent="-228565"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599957" indent="-228565"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084" indent="-228565"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129" algn="ctr" rtl="0" fontAlgn="base">
        <a:spcBef>
          <a:spcPct val="0"/>
        </a:spcBef>
        <a:spcAft>
          <a:spcPct val="0"/>
        </a:spcAft>
        <a:defRPr sz="3600">
          <a:solidFill>
            <a:schemeClr val="tx1"/>
          </a:solidFill>
          <a:latin typeface="+mn-lt"/>
          <a:ea typeface="+mn-ea"/>
          <a:cs typeface="+mn-cs"/>
          <a:sym typeface="Gill Sans" charset="0"/>
        </a:defRPr>
      </a:lvl6pPr>
      <a:lvl7pPr marL="914260" algn="ctr" rtl="0" fontAlgn="base">
        <a:spcBef>
          <a:spcPct val="0"/>
        </a:spcBef>
        <a:spcAft>
          <a:spcPct val="0"/>
        </a:spcAft>
        <a:defRPr sz="3600">
          <a:solidFill>
            <a:schemeClr val="tx1"/>
          </a:solidFill>
          <a:latin typeface="+mn-lt"/>
          <a:ea typeface="+mn-ea"/>
          <a:cs typeface="+mn-cs"/>
          <a:sym typeface="Gill Sans" charset="0"/>
        </a:defRPr>
      </a:lvl7pPr>
      <a:lvl8pPr marL="1371390" algn="ctr" rtl="0" fontAlgn="base">
        <a:spcBef>
          <a:spcPct val="0"/>
        </a:spcBef>
        <a:spcAft>
          <a:spcPct val="0"/>
        </a:spcAft>
        <a:defRPr sz="3600">
          <a:solidFill>
            <a:schemeClr val="tx1"/>
          </a:solidFill>
          <a:latin typeface="+mn-lt"/>
          <a:ea typeface="+mn-ea"/>
          <a:cs typeface="+mn-cs"/>
          <a:sym typeface="Gill Sans" charset="0"/>
        </a:defRPr>
      </a:lvl8pPr>
      <a:lvl9pPr marL="1828518"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23.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23.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4.gif"/><Relationship Id="rId1" Type="http://schemas.openxmlformats.org/officeDocument/2006/relationships/slideLayout" Target="../slideLayouts/slideLayout12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23.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4.png"/><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hyperlink" Target="http://doc.aris.grnet.gr/script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123.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2.png"/><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23.xml"/><Relationship Id="rId2" Type="http://schemas.openxmlformats.org/officeDocument/2006/relationships/notesSlide" Target="../notesSlides/notesSlide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23.xml"/><Relationship Id="rId2" Type="http://schemas.openxmlformats.org/officeDocument/2006/relationships/notesSlide" Target="../notesSlides/notesSlide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5360" y="4154252"/>
            <a:ext cx="11054080" cy="2090702"/>
          </a:xfrm>
        </p:spPr>
        <p:txBody>
          <a:bodyPr>
            <a:normAutofit fontScale="90000"/>
          </a:bodyPr>
          <a:lstStyle/>
          <a:p>
            <a:r>
              <a:rPr lang="en-US" dirty="0" smtClean="0"/>
              <a:t>Introduction to parallel computing concepts and technics</a:t>
            </a:r>
            <a:endParaRPr lang="el-GR" dirty="0"/>
          </a:p>
        </p:txBody>
      </p:sp>
    </p:spTree>
    <p:extLst>
      <p:ext uri="{BB962C8B-B14F-4D97-AF65-F5344CB8AC3E}">
        <p14:creationId xmlns:p14="http://schemas.microsoft.com/office/powerpoint/2010/main" val="3552289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considerations</a:t>
            </a:r>
            <a:endParaRPr lang="en-US" dirty="0"/>
          </a:p>
        </p:txBody>
      </p:sp>
      <p:pic>
        <p:nvPicPr>
          <p:cNvPr id="14" name="Picture 13" descr="shared_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27" y="3940696"/>
            <a:ext cx="5257801" cy="3619500"/>
          </a:xfrm>
          <a:prstGeom prst="rect">
            <a:avLst/>
          </a:prstGeom>
        </p:spPr>
      </p:pic>
      <p:pic>
        <p:nvPicPr>
          <p:cNvPr id="15" name="Picture 14" descr="distribu.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4691856"/>
            <a:ext cx="6146800" cy="2489200"/>
          </a:xfrm>
          <a:prstGeom prst="rect">
            <a:avLst/>
          </a:prstGeom>
        </p:spPr>
      </p:pic>
      <p:sp>
        <p:nvSpPr>
          <p:cNvPr id="16" name="TextBox 15"/>
          <p:cNvSpPr txBox="1"/>
          <p:nvPr/>
        </p:nvSpPr>
        <p:spPr>
          <a:xfrm>
            <a:off x="1197015" y="2500536"/>
            <a:ext cx="10956846" cy="754054"/>
          </a:xfrm>
          <a:prstGeom prst="rect">
            <a:avLst/>
          </a:prstGeom>
          <a:noFill/>
        </p:spPr>
        <p:txBody>
          <a:bodyPr wrap="none" lIns="91430" tIns="45715" rIns="91430" bIns="45715" rtlCol="0">
            <a:spAutoFit/>
          </a:bodyPr>
          <a:lstStyle/>
          <a:p>
            <a:r>
              <a:rPr lang="en-US" dirty="0" smtClean="0"/>
              <a:t>Shared memory                 Distributed memory</a:t>
            </a:r>
            <a:endParaRPr lang="en-US" dirty="0"/>
          </a:p>
        </p:txBody>
      </p:sp>
    </p:spTree>
    <p:extLst>
      <p:ext uri="{BB962C8B-B14F-4D97-AF65-F5344CB8AC3E}">
        <p14:creationId xmlns:p14="http://schemas.microsoft.com/office/powerpoint/2010/main" val="318110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considerations</a:t>
            </a:r>
            <a:endParaRPr lang="en-US" dirty="0"/>
          </a:p>
        </p:txBody>
      </p:sp>
      <p:pic>
        <p:nvPicPr>
          <p:cNvPr id="14" name="Picture 13" descr="shared_m.gif"/>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96527" y="3940696"/>
            <a:ext cx="5257801" cy="3619500"/>
          </a:xfrm>
          <a:prstGeom prst="rect">
            <a:avLst/>
          </a:prstGeom>
        </p:spPr>
      </p:pic>
      <p:pic>
        <p:nvPicPr>
          <p:cNvPr id="15" name="Picture 14" descr="distribu.gif"/>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02400" y="4691856"/>
            <a:ext cx="6146800" cy="2489200"/>
          </a:xfrm>
          <a:prstGeom prst="rect">
            <a:avLst/>
          </a:prstGeom>
        </p:spPr>
      </p:pic>
      <p:sp>
        <p:nvSpPr>
          <p:cNvPr id="16" name="TextBox 15"/>
          <p:cNvSpPr txBox="1"/>
          <p:nvPr/>
        </p:nvSpPr>
        <p:spPr>
          <a:xfrm>
            <a:off x="1197015" y="2500536"/>
            <a:ext cx="10956846" cy="754054"/>
          </a:xfrm>
          <a:prstGeom prst="rect">
            <a:avLst/>
          </a:prstGeom>
          <a:noFill/>
        </p:spPr>
        <p:txBody>
          <a:bodyPr wrap="none" lIns="91430" tIns="45715" rIns="91430" bIns="45715" rtlCol="0">
            <a:spAutoFit/>
          </a:bodyPr>
          <a:lstStyle/>
          <a:p>
            <a:r>
              <a:rPr lang="en-US" dirty="0" smtClean="0"/>
              <a:t>Shared memory                 Distributed memory</a:t>
            </a:r>
            <a:endParaRPr lang="en-US" dirty="0"/>
          </a:p>
        </p:txBody>
      </p:sp>
      <p:sp>
        <p:nvSpPr>
          <p:cNvPr id="6" name="Content Placeholder 2"/>
          <p:cNvSpPr txBox="1">
            <a:spLocks/>
          </p:cNvSpPr>
          <p:nvPr/>
        </p:nvSpPr>
        <p:spPr>
          <a:xfrm>
            <a:off x="597743" y="3364632"/>
            <a:ext cx="5400601" cy="5472608"/>
          </a:xfrm>
          <a:prstGeom prst="rect">
            <a:avLst/>
          </a:prstGeom>
        </p:spPr>
        <p:txBody>
          <a:bodyPr lIns="130032" tIns="65017" rIns="130032" bIns="65017"/>
          <a:lstStyle>
            <a:lvl1pPr marL="487623" indent="-487623"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40410">
              <a:spcBef>
                <a:spcPts val="2600"/>
              </a:spcBef>
              <a:buFont typeface="Arial"/>
              <a:buChar char="•"/>
            </a:pPr>
            <a:r>
              <a:rPr lang="en-US" dirty="0"/>
              <a:t>Each </a:t>
            </a:r>
            <a:r>
              <a:rPr lang="en-US" b="1" dirty="0"/>
              <a:t>thread</a:t>
            </a:r>
            <a:r>
              <a:rPr lang="en-US" dirty="0"/>
              <a:t> shares the same address space with other threads</a:t>
            </a:r>
          </a:p>
          <a:p>
            <a:pPr marL="540410">
              <a:spcBef>
                <a:spcPts val="2600"/>
              </a:spcBef>
              <a:buFont typeface="Arial"/>
              <a:buChar char="•"/>
            </a:pPr>
            <a:r>
              <a:rPr lang="en-US" dirty="0"/>
              <a:t>knowledge of where data is stored is of no concern to the user</a:t>
            </a:r>
          </a:p>
          <a:p>
            <a:pPr marL="540410">
              <a:spcBef>
                <a:spcPts val="2600"/>
              </a:spcBef>
              <a:buFont typeface="Arial"/>
              <a:buChar char="•"/>
            </a:pPr>
            <a:r>
              <a:rPr lang="en-US" dirty="0"/>
              <a:t>Process synchronization is explicit</a:t>
            </a:r>
          </a:p>
          <a:p>
            <a:pPr marL="540410">
              <a:spcBef>
                <a:spcPts val="2600"/>
              </a:spcBef>
              <a:buFont typeface="Arial"/>
              <a:buChar char="•"/>
            </a:pPr>
            <a:r>
              <a:rPr lang="en-US" u="sng" dirty="0"/>
              <a:t>Not </a:t>
            </a:r>
            <a:r>
              <a:rPr lang="en-US" u="sng" dirty="0" smtClean="0"/>
              <a:t>scalable</a:t>
            </a:r>
            <a:endParaRPr lang="en-US" dirty="0" smtClean="0"/>
          </a:p>
        </p:txBody>
      </p:sp>
      <p:sp>
        <p:nvSpPr>
          <p:cNvPr id="7" name="Content Placeholder 2"/>
          <p:cNvSpPr>
            <a:spLocks noGrp="1"/>
          </p:cNvSpPr>
          <p:nvPr>
            <p:ph idx="1"/>
          </p:nvPr>
        </p:nvSpPr>
        <p:spPr>
          <a:xfrm>
            <a:off x="6934447" y="3508648"/>
            <a:ext cx="5400601" cy="5472608"/>
          </a:xfrm>
        </p:spPr>
        <p:txBody>
          <a:bodyPr/>
          <a:lstStyle/>
          <a:p>
            <a:pPr marL="540410">
              <a:spcBef>
                <a:spcPts val="2600"/>
              </a:spcBef>
              <a:buFont typeface="Arial"/>
              <a:buChar char="•"/>
            </a:pPr>
            <a:r>
              <a:rPr lang="en-US" dirty="0"/>
              <a:t>Each </a:t>
            </a:r>
            <a:r>
              <a:rPr lang="en-US" b="1" dirty="0"/>
              <a:t>process</a:t>
            </a:r>
            <a:r>
              <a:rPr lang="en-US" dirty="0"/>
              <a:t> (or processor) has unique address space</a:t>
            </a:r>
          </a:p>
          <a:p>
            <a:pPr marL="540410">
              <a:spcBef>
                <a:spcPts val="2600"/>
              </a:spcBef>
              <a:buFont typeface="Arial"/>
              <a:buChar char="•"/>
            </a:pPr>
            <a:r>
              <a:rPr lang="en-US" dirty="0"/>
              <a:t>Direct access to another processors memory not allowed</a:t>
            </a:r>
          </a:p>
          <a:p>
            <a:pPr marL="540410">
              <a:spcBef>
                <a:spcPts val="2600"/>
              </a:spcBef>
              <a:buFont typeface="Arial"/>
              <a:buChar char="•"/>
            </a:pPr>
            <a:r>
              <a:rPr lang="en-US" dirty="0"/>
              <a:t>Process synchronization occurs implicitly</a:t>
            </a:r>
          </a:p>
        </p:txBody>
      </p:sp>
    </p:spTree>
    <p:extLst>
      <p:ext uri="{BB962C8B-B14F-4D97-AF65-F5344CB8AC3E}">
        <p14:creationId xmlns:p14="http://schemas.microsoft.com/office/powerpoint/2010/main" val="4065827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programming models</a:t>
            </a:r>
          </a:p>
        </p:txBody>
      </p:sp>
      <p:pic>
        <p:nvPicPr>
          <p:cNvPr id="14" name="Picture 13" descr="shared_m.gif"/>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96527" y="3940696"/>
            <a:ext cx="5257801" cy="3619500"/>
          </a:xfrm>
          <a:prstGeom prst="rect">
            <a:avLst/>
          </a:prstGeom>
        </p:spPr>
      </p:pic>
      <p:pic>
        <p:nvPicPr>
          <p:cNvPr id="15" name="Picture 14" descr="distribu.gif"/>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02400" y="4691856"/>
            <a:ext cx="6146800" cy="2489200"/>
          </a:xfrm>
          <a:prstGeom prst="rect">
            <a:avLst/>
          </a:prstGeom>
        </p:spPr>
      </p:pic>
      <p:sp>
        <p:nvSpPr>
          <p:cNvPr id="16" name="TextBox 15"/>
          <p:cNvSpPr txBox="1"/>
          <p:nvPr/>
        </p:nvSpPr>
        <p:spPr>
          <a:xfrm>
            <a:off x="1197015" y="2500536"/>
            <a:ext cx="10956846" cy="754054"/>
          </a:xfrm>
          <a:prstGeom prst="rect">
            <a:avLst/>
          </a:prstGeom>
          <a:noFill/>
        </p:spPr>
        <p:txBody>
          <a:bodyPr wrap="none" lIns="91430" tIns="45715" rIns="91430" bIns="45715" rtlCol="0">
            <a:spAutoFit/>
          </a:bodyPr>
          <a:lstStyle/>
          <a:p>
            <a:r>
              <a:rPr lang="en-US" dirty="0" smtClean="0"/>
              <a:t>Shared memory                 Distributed memory</a:t>
            </a:r>
            <a:endParaRPr lang="en-US" dirty="0"/>
          </a:p>
        </p:txBody>
      </p:sp>
      <p:sp>
        <p:nvSpPr>
          <p:cNvPr id="6" name="Content Placeholder 2"/>
          <p:cNvSpPr txBox="1">
            <a:spLocks/>
          </p:cNvSpPr>
          <p:nvPr/>
        </p:nvSpPr>
        <p:spPr>
          <a:xfrm>
            <a:off x="597743" y="3364632"/>
            <a:ext cx="5400601" cy="5472608"/>
          </a:xfrm>
          <a:prstGeom prst="rect">
            <a:avLst/>
          </a:prstGeom>
        </p:spPr>
        <p:txBody>
          <a:bodyPr lIns="130032" tIns="65017" rIns="130032" bIns="65017"/>
          <a:lstStyle>
            <a:lvl1pPr marL="487623" indent="-487623" algn="l" defTabSz="130032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515" indent="-406354" algn="l" defTabSz="1300326"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40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571"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573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5899"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062"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226"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388" indent="-325081" algn="l" defTabSz="1300326"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540410">
              <a:spcBef>
                <a:spcPts val="2000"/>
              </a:spcBef>
              <a:buFont typeface="Arial"/>
              <a:buChar char="•"/>
            </a:pPr>
            <a:r>
              <a:rPr lang="en-US" dirty="0"/>
              <a:t>Thread based programming </a:t>
            </a:r>
            <a:r>
              <a:rPr lang="en-US" dirty="0" smtClean="0"/>
              <a:t>approach</a:t>
            </a:r>
          </a:p>
          <a:p>
            <a:pPr marL="540410">
              <a:spcBef>
                <a:spcPts val="2000"/>
              </a:spcBef>
              <a:buFont typeface="Arial"/>
              <a:buChar char="•"/>
            </a:pPr>
            <a:r>
              <a:rPr lang="en-US" dirty="0" smtClean="0"/>
              <a:t>Compiler </a:t>
            </a:r>
            <a:r>
              <a:rPr lang="en-US" dirty="0"/>
              <a:t>directives (i.e. </a:t>
            </a:r>
            <a:r>
              <a:rPr lang="en-US" dirty="0" err="1"/>
              <a:t>OpenMP</a:t>
            </a:r>
            <a:r>
              <a:rPr lang="en-US" dirty="0"/>
              <a:t>)</a:t>
            </a:r>
          </a:p>
          <a:p>
            <a:pPr marL="540410">
              <a:spcBef>
                <a:spcPts val="2000"/>
              </a:spcBef>
              <a:buFont typeface="Arial"/>
              <a:buChar char="•"/>
            </a:pPr>
            <a:r>
              <a:rPr lang="en-US" dirty="0"/>
              <a:t>Message passing may also be </a:t>
            </a:r>
            <a:r>
              <a:rPr lang="en-US" dirty="0" smtClean="0"/>
              <a:t>used (think hybrid)</a:t>
            </a:r>
          </a:p>
          <a:p>
            <a:pPr marL="540410">
              <a:spcBef>
                <a:spcPts val="2000"/>
              </a:spcBef>
              <a:buFont typeface="Arial"/>
              <a:buChar char="•"/>
            </a:pPr>
            <a:r>
              <a:rPr lang="en-US" dirty="0" smtClean="0"/>
              <a:t>Easier (but trickier sometimes) to implement</a:t>
            </a:r>
            <a:endParaRPr lang="en-US" dirty="0"/>
          </a:p>
          <a:p>
            <a:pPr marL="540410">
              <a:spcBef>
                <a:spcPts val="2600"/>
              </a:spcBef>
              <a:buFont typeface="Arial"/>
              <a:buChar char="•"/>
            </a:pPr>
            <a:endParaRPr lang="en-US" dirty="0" smtClean="0"/>
          </a:p>
        </p:txBody>
      </p:sp>
      <p:sp>
        <p:nvSpPr>
          <p:cNvPr id="7" name="Content Placeholder 2"/>
          <p:cNvSpPr>
            <a:spLocks noGrp="1"/>
          </p:cNvSpPr>
          <p:nvPr>
            <p:ph idx="1"/>
          </p:nvPr>
        </p:nvSpPr>
        <p:spPr>
          <a:xfrm>
            <a:off x="6934447" y="3436640"/>
            <a:ext cx="5400601" cy="5472608"/>
          </a:xfrm>
        </p:spPr>
        <p:txBody>
          <a:bodyPr/>
          <a:lstStyle/>
          <a:p>
            <a:pPr marL="540410">
              <a:spcBef>
                <a:spcPts val="2000"/>
              </a:spcBef>
              <a:buFont typeface="Arial"/>
              <a:buChar char="•"/>
            </a:pPr>
            <a:r>
              <a:rPr lang="en-US" dirty="0" smtClean="0"/>
              <a:t>Developer uses </a:t>
            </a:r>
            <a:r>
              <a:rPr lang="en-US" dirty="0"/>
              <a:t>“Message Passing” in order to sync processes and share data among them</a:t>
            </a:r>
          </a:p>
          <a:p>
            <a:pPr marL="540410">
              <a:spcBef>
                <a:spcPts val="2000"/>
              </a:spcBef>
              <a:buFont typeface="Arial"/>
              <a:buChar char="•"/>
            </a:pPr>
            <a:r>
              <a:rPr lang="en-US" dirty="0"/>
              <a:t>Message passing libraries</a:t>
            </a:r>
          </a:p>
          <a:p>
            <a:pPr marL="1009729" lvl="1">
              <a:spcBef>
                <a:spcPts val="2000"/>
              </a:spcBef>
              <a:buFont typeface="Arial"/>
              <a:buChar char="•"/>
            </a:pPr>
            <a:r>
              <a:rPr lang="en-US" dirty="0" smtClean="0"/>
              <a:t>MPI being the most common</a:t>
            </a:r>
          </a:p>
          <a:p>
            <a:pPr marL="440837">
              <a:spcBef>
                <a:spcPts val="2000"/>
              </a:spcBef>
              <a:buFont typeface="Arial"/>
              <a:buChar char="•"/>
            </a:pPr>
            <a:r>
              <a:rPr lang="en-US" dirty="0" smtClean="0"/>
              <a:t>Difficult to implement</a:t>
            </a:r>
            <a:endParaRPr lang="en-US" dirty="0"/>
          </a:p>
          <a:p>
            <a:pPr marL="540410">
              <a:spcBef>
                <a:spcPts val="2600"/>
              </a:spcBef>
              <a:buFont typeface="Arial"/>
              <a:buChar char="•"/>
            </a:pPr>
            <a:endParaRPr lang="en-US" dirty="0"/>
          </a:p>
        </p:txBody>
      </p:sp>
    </p:spTree>
    <p:extLst>
      <p:ext uri="{BB962C8B-B14F-4D97-AF65-F5344CB8AC3E}">
        <p14:creationId xmlns:p14="http://schemas.microsoft.com/office/powerpoint/2010/main" val="201977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problem</a:t>
            </a:r>
            <a:endParaRPr lang="en-US" dirty="0"/>
          </a:p>
        </p:txBody>
      </p:sp>
      <p:sp>
        <p:nvSpPr>
          <p:cNvPr id="3" name="Content Placeholder 2"/>
          <p:cNvSpPr>
            <a:spLocks noGrp="1"/>
          </p:cNvSpPr>
          <p:nvPr>
            <p:ph idx="1"/>
          </p:nvPr>
        </p:nvSpPr>
        <p:spPr>
          <a:xfrm>
            <a:off x="1270004" y="2212506"/>
            <a:ext cx="10464801" cy="3096344"/>
          </a:xfrm>
        </p:spPr>
        <p:txBody>
          <a:bodyPr/>
          <a:lstStyle/>
          <a:p>
            <a:r>
              <a:rPr lang="en-US" dirty="0" smtClean="0"/>
              <a:t>Parallel computing</a:t>
            </a:r>
          </a:p>
          <a:p>
            <a:pPr lvl="1"/>
            <a:r>
              <a:rPr lang="en-US" dirty="0" smtClean="0"/>
              <a:t>Embarrassingly parallel (</a:t>
            </a:r>
            <a:r>
              <a:rPr lang="en-US" b="1" dirty="0" smtClean="0"/>
              <a:t>parametric </a:t>
            </a:r>
            <a:r>
              <a:rPr lang="en-US" dirty="0" smtClean="0"/>
              <a:t>studies)</a:t>
            </a:r>
          </a:p>
          <a:p>
            <a:pPr lvl="1"/>
            <a:r>
              <a:rPr lang="en-US" dirty="0" smtClean="0"/>
              <a:t>Multiple processes concurrently (</a:t>
            </a:r>
            <a:r>
              <a:rPr lang="en-US" b="1" dirty="0" smtClean="0"/>
              <a:t>Domain </a:t>
            </a:r>
            <a:r>
              <a:rPr lang="en-US" dirty="0" smtClean="0"/>
              <a:t>and/or </a:t>
            </a:r>
            <a:r>
              <a:rPr lang="en-US" b="1" dirty="0" smtClean="0"/>
              <a:t>functional decomposition</a:t>
            </a:r>
            <a:r>
              <a:rPr lang="en-US" dirty="0" smtClean="0"/>
              <a:t>)</a:t>
            </a:r>
          </a:p>
        </p:txBody>
      </p:sp>
      <p:pic>
        <p:nvPicPr>
          <p:cNvPr id="5" name="Picture 4"/>
          <p:cNvPicPr>
            <a:picLocks noChangeAspect="1"/>
          </p:cNvPicPr>
          <p:nvPr/>
        </p:nvPicPr>
        <p:blipFill>
          <a:blip r:embed="rId2"/>
          <a:srcRect/>
          <a:stretch>
            <a:fillRect/>
          </a:stretch>
        </p:blipFill>
        <p:spPr bwMode="auto">
          <a:xfrm>
            <a:off x="650240" y="4779264"/>
            <a:ext cx="5705856" cy="3803904"/>
          </a:xfrm>
          <a:prstGeom prst="rect">
            <a:avLst/>
          </a:prstGeom>
          <a:noFill/>
          <a:ln w="9525">
            <a:noFill/>
            <a:miter lim="800000"/>
            <a:headEnd/>
            <a:tailEnd/>
          </a:ln>
        </p:spPr>
      </p:pic>
      <p:pic>
        <p:nvPicPr>
          <p:cNvPr id="6" name="Picture 4"/>
          <p:cNvPicPr>
            <a:picLocks noChangeAspect="1"/>
          </p:cNvPicPr>
          <p:nvPr/>
        </p:nvPicPr>
        <p:blipFill>
          <a:blip r:embed="rId3"/>
          <a:srcRect/>
          <a:stretch>
            <a:fillRect/>
          </a:stretch>
        </p:blipFill>
        <p:spPr bwMode="auto">
          <a:xfrm>
            <a:off x="6697476" y="4779268"/>
            <a:ext cx="2737105" cy="1826769"/>
          </a:xfrm>
          <a:prstGeom prst="rect">
            <a:avLst/>
          </a:prstGeom>
          <a:noFill/>
          <a:ln w="9525">
            <a:noFill/>
            <a:miter lim="800000"/>
            <a:headEnd/>
            <a:tailEnd/>
          </a:ln>
        </p:spPr>
      </p:pic>
      <p:pic>
        <p:nvPicPr>
          <p:cNvPr id="7" name="Picture 5"/>
          <p:cNvPicPr>
            <a:picLocks noChangeAspect="1"/>
          </p:cNvPicPr>
          <p:nvPr/>
        </p:nvPicPr>
        <p:blipFill>
          <a:blip r:embed="rId4"/>
          <a:srcRect/>
          <a:stretch>
            <a:fillRect/>
          </a:stretch>
        </p:blipFill>
        <p:spPr bwMode="auto">
          <a:xfrm>
            <a:off x="9623552" y="4779266"/>
            <a:ext cx="2680209" cy="1790192"/>
          </a:xfrm>
          <a:prstGeom prst="rect">
            <a:avLst/>
          </a:prstGeom>
          <a:noFill/>
          <a:ln w="9525">
            <a:noFill/>
            <a:miter lim="800000"/>
            <a:headEnd/>
            <a:tailEnd/>
          </a:ln>
        </p:spPr>
      </p:pic>
      <p:pic>
        <p:nvPicPr>
          <p:cNvPr id="8" name="Picture 6"/>
          <p:cNvPicPr>
            <a:picLocks noChangeAspect="1"/>
          </p:cNvPicPr>
          <p:nvPr/>
        </p:nvPicPr>
        <p:blipFill>
          <a:blip r:embed="rId5"/>
          <a:srcRect/>
          <a:stretch>
            <a:fillRect/>
          </a:stretch>
        </p:blipFill>
        <p:spPr bwMode="auto">
          <a:xfrm>
            <a:off x="6697472" y="6729984"/>
            <a:ext cx="2747264" cy="1834897"/>
          </a:xfrm>
          <a:prstGeom prst="rect">
            <a:avLst/>
          </a:prstGeom>
          <a:noFill/>
          <a:ln w="9525">
            <a:noFill/>
            <a:miter lim="800000"/>
            <a:headEnd/>
            <a:tailEnd/>
          </a:ln>
        </p:spPr>
      </p:pic>
      <p:pic>
        <p:nvPicPr>
          <p:cNvPr id="9" name="Picture 7"/>
          <p:cNvPicPr>
            <a:picLocks noChangeAspect="1"/>
          </p:cNvPicPr>
          <p:nvPr/>
        </p:nvPicPr>
        <p:blipFill>
          <a:blip r:embed="rId6"/>
          <a:srcRect/>
          <a:stretch>
            <a:fillRect/>
          </a:stretch>
        </p:blipFill>
        <p:spPr bwMode="auto">
          <a:xfrm>
            <a:off x="9623552" y="6729984"/>
            <a:ext cx="2747264" cy="1834897"/>
          </a:xfrm>
          <a:prstGeom prst="rect">
            <a:avLst/>
          </a:prstGeom>
          <a:noFill/>
          <a:ln w="9525">
            <a:noFill/>
            <a:miter lim="800000"/>
            <a:headEnd/>
            <a:tailEnd/>
          </a:ln>
        </p:spPr>
      </p:pic>
    </p:spTree>
    <p:extLst>
      <p:ext uri="{BB962C8B-B14F-4D97-AF65-F5344CB8AC3E}">
        <p14:creationId xmlns:p14="http://schemas.microsoft.com/office/powerpoint/2010/main" val="1273563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the problem (examples)</a:t>
            </a:r>
            <a:endParaRPr lang="en-US" dirty="0"/>
          </a:p>
        </p:txBody>
      </p:sp>
      <p:sp>
        <p:nvSpPr>
          <p:cNvPr id="3" name="Content Placeholder 2"/>
          <p:cNvSpPr>
            <a:spLocks noGrp="1"/>
          </p:cNvSpPr>
          <p:nvPr>
            <p:ph idx="1"/>
          </p:nvPr>
        </p:nvSpPr>
        <p:spPr>
          <a:xfrm>
            <a:off x="1270004" y="3071938"/>
            <a:ext cx="10464801" cy="6629400"/>
          </a:xfrm>
        </p:spPr>
        <p:txBody>
          <a:bodyPr/>
          <a:lstStyle/>
          <a:p>
            <a:r>
              <a:rPr lang="en-US" dirty="0" smtClean="0"/>
              <a:t>Functional partitioning</a:t>
            </a:r>
          </a:p>
          <a:p>
            <a:endParaRPr lang="en-US" dirty="0" smtClean="0"/>
          </a:p>
          <a:p>
            <a:pPr marL="266660" indent="0">
              <a:buNone/>
            </a:pPr>
            <a:endParaRPr lang="en-US" dirty="0" smtClean="0"/>
          </a:p>
          <a:p>
            <a:pPr marL="266660" indent="0">
              <a:buNone/>
            </a:pPr>
            <a:endParaRPr lang="en-US" dirty="0" smtClean="0"/>
          </a:p>
          <a:p>
            <a:r>
              <a:rPr lang="en-US" dirty="0" smtClean="0"/>
              <a:t>Domain decomposition</a:t>
            </a:r>
            <a:endParaRPr lang="en-US" dirty="0"/>
          </a:p>
        </p:txBody>
      </p:sp>
      <p:pic>
        <p:nvPicPr>
          <p:cNvPr id="9" name="Picture 6"/>
          <p:cNvPicPr>
            <a:picLocks noChangeAspect="1"/>
          </p:cNvPicPr>
          <p:nvPr/>
        </p:nvPicPr>
        <p:blipFill>
          <a:blip r:embed="rId2"/>
          <a:srcRect/>
          <a:stretch>
            <a:fillRect/>
          </a:stretch>
        </p:blipFill>
        <p:spPr bwMode="auto">
          <a:xfrm>
            <a:off x="7477760" y="2631543"/>
            <a:ext cx="4974336" cy="3901440"/>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1723136" y="6677000"/>
            <a:ext cx="10013696" cy="2357120"/>
          </a:xfrm>
          <a:prstGeom prst="rect">
            <a:avLst/>
          </a:prstGeom>
        </p:spPr>
      </p:pic>
    </p:spTree>
    <p:extLst>
      <p:ext uri="{BB962C8B-B14F-4D97-AF65-F5344CB8AC3E}">
        <p14:creationId xmlns:p14="http://schemas.microsoft.com/office/powerpoint/2010/main" val="403814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Amdahl’s Law</a:t>
            </a:r>
            <a:endParaRPr lang="en-US" dirty="0"/>
          </a:p>
        </p:txBody>
      </p:sp>
      <p:pic>
        <p:nvPicPr>
          <p:cNvPr id="5" name="Picture 4"/>
          <p:cNvPicPr>
            <a:picLocks noChangeAspect="1"/>
          </p:cNvPicPr>
          <p:nvPr/>
        </p:nvPicPr>
        <p:blipFill>
          <a:blip r:embed="rId2"/>
          <a:stretch>
            <a:fillRect/>
          </a:stretch>
        </p:blipFill>
        <p:spPr>
          <a:xfrm>
            <a:off x="747776" y="1564432"/>
            <a:ext cx="8778240" cy="6583680"/>
          </a:xfrm>
          <a:prstGeom prst="rect">
            <a:avLst/>
          </a:prstGeom>
        </p:spPr>
      </p:pic>
      <p:sp>
        <p:nvSpPr>
          <p:cNvPr id="6" name="TextBox 5"/>
          <p:cNvSpPr txBox="1"/>
          <p:nvPr/>
        </p:nvSpPr>
        <p:spPr>
          <a:xfrm>
            <a:off x="9916165" y="2243332"/>
            <a:ext cx="2535935" cy="3457547"/>
          </a:xfrm>
          <a:prstGeom prst="rect">
            <a:avLst/>
          </a:prstGeom>
          <a:noFill/>
        </p:spPr>
        <p:txBody>
          <a:bodyPr wrap="square" lIns="117024" tIns="58514" rIns="117024" bIns="58514" rtlCol="0">
            <a:spAutoFit/>
          </a:bodyPr>
          <a:lstStyle/>
          <a:p>
            <a:pPr algn="l"/>
            <a:r>
              <a:rPr lang="en-US" sz="3100" dirty="0"/>
              <a:t>Amdahl’s law predicts the theoretical maximum speedup when using multiple processors</a:t>
            </a:r>
          </a:p>
        </p:txBody>
      </p:sp>
    </p:spTree>
    <p:extLst>
      <p:ext uri="{BB962C8B-B14F-4D97-AF65-F5344CB8AC3E}">
        <p14:creationId xmlns:p14="http://schemas.microsoft.com/office/powerpoint/2010/main" val="170317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HPC run only on Linux? Why?</a:t>
            </a:r>
            <a:endParaRPr lang="en-US" dirty="0"/>
          </a:p>
        </p:txBody>
      </p:sp>
      <p:sp>
        <p:nvSpPr>
          <p:cNvPr id="3" name="Content Placeholder 2"/>
          <p:cNvSpPr>
            <a:spLocks noGrp="1"/>
          </p:cNvSpPr>
          <p:nvPr>
            <p:ph idx="1"/>
          </p:nvPr>
        </p:nvSpPr>
        <p:spPr/>
        <p:txBody>
          <a:bodyPr/>
          <a:lstStyle/>
          <a:p>
            <a:r>
              <a:rPr lang="en-US" dirty="0" smtClean="0"/>
              <a:t>It’s stable, lightweight and well documented</a:t>
            </a:r>
          </a:p>
          <a:p>
            <a:r>
              <a:rPr lang="en-US" dirty="0" smtClean="0"/>
              <a:t>It does the job</a:t>
            </a:r>
          </a:p>
          <a:p>
            <a:r>
              <a:rPr lang="en-US" dirty="0" smtClean="0"/>
              <a:t>It supports as many and even more tools for computing</a:t>
            </a:r>
          </a:p>
          <a:p>
            <a:pPr marL="266660" indent="0">
              <a:buNone/>
            </a:pPr>
            <a:r>
              <a:rPr lang="en-US" i="1" dirty="0"/>
              <a:t>	</a:t>
            </a:r>
            <a:endParaRPr lang="en-US" i="1" dirty="0" smtClean="0"/>
          </a:p>
          <a:p>
            <a:pPr marL="266660" indent="0">
              <a:buNone/>
            </a:pPr>
            <a:r>
              <a:rPr lang="en-US" i="1" dirty="0" smtClean="0"/>
              <a:t>More than 80% of the systems on the Top500 list run Linux</a:t>
            </a:r>
            <a:endParaRPr lang="en-US" i="1" dirty="0"/>
          </a:p>
        </p:txBody>
      </p:sp>
    </p:spTree>
    <p:extLst>
      <p:ext uri="{BB962C8B-B14F-4D97-AF65-F5344CB8AC3E}">
        <p14:creationId xmlns:p14="http://schemas.microsoft.com/office/powerpoint/2010/main" val="422188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ground</a:t>
            </a:r>
            <a:endParaRPr lang="en-US" dirty="0"/>
          </a:p>
        </p:txBody>
      </p:sp>
      <p:sp>
        <p:nvSpPr>
          <p:cNvPr id="3" name="Content Placeholder 2"/>
          <p:cNvSpPr>
            <a:spLocks noGrp="1"/>
          </p:cNvSpPr>
          <p:nvPr>
            <p:ph idx="1"/>
          </p:nvPr>
        </p:nvSpPr>
        <p:spPr/>
        <p:txBody>
          <a:bodyPr/>
          <a:lstStyle/>
          <a:p>
            <a:r>
              <a:rPr lang="en-US" dirty="0" smtClean="0"/>
              <a:t>Anything in </a:t>
            </a:r>
            <a:r>
              <a:rPr lang="en-US" dirty="0" smtClean="0">
                <a:latin typeface="Courier"/>
                <a:cs typeface="Courier"/>
              </a:rPr>
              <a:t>Courier</a:t>
            </a:r>
            <a:r>
              <a:rPr lang="en-US" dirty="0" smtClean="0"/>
              <a:t> usually denotes something you type in a terminal window</a:t>
            </a:r>
          </a:p>
          <a:p>
            <a:r>
              <a:rPr lang="en-US" dirty="0" smtClean="0"/>
              <a:t>Lines starting with ‘#’ or ‘$’ signs usually denote commands you will have to issue</a:t>
            </a:r>
          </a:p>
          <a:p>
            <a:r>
              <a:rPr lang="en-US" dirty="0" smtClean="0"/>
              <a:t>The‘&lt;‘,’&gt;’ marks are used to denote segments you need to change before you type in. </a:t>
            </a:r>
          </a:p>
          <a:p>
            <a:pPr lvl="1"/>
            <a:r>
              <a:rPr lang="en-US" dirty="0" smtClean="0"/>
              <a:t>Stuff in </a:t>
            </a:r>
            <a:r>
              <a:rPr lang="en-US" i="1" dirty="0" smtClean="0"/>
              <a:t>italic</a:t>
            </a:r>
            <a:r>
              <a:rPr lang="en-US" dirty="0" smtClean="0"/>
              <a:t> is usually also stuff you will need to replace</a:t>
            </a:r>
            <a:endParaRPr lang="en-US" dirty="0"/>
          </a:p>
        </p:txBody>
      </p:sp>
    </p:spTree>
    <p:extLst>
      <p:ext uri="{BB962C8B-B14F-4D97-AF65-F5344CB8AC3E}">
        <p14:creationId xmlns:p14="http://schemas.microsoft.com/office/powerpoint/2010/main" val="1665948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3166616"/>
          </a:xfrm>
        </p:spPr>
        <p:txBody>
          <a:bodyPr/>
          <a:lstStyle/>
          <a:p>
            <a:pPr marL="266660" indent="0">
              <a:buNone/>
            </a:pPr>
            <a:r>
              <a:rPr lang="en-US" dirty="0">
                <a:latin typeface="Courier"/>
                <a:cs typeface="Courier"/>
              </a:rPr>
              <a:t>$ </a:t>
            </a:r>
            <a:r>
              <a:rPr lang="en-US" dirty="0" err="1">
                <a:latin typeface="Courier"/>
                <a:cs typeface="Courier"/>
              </a:rPr>
              <a:t>ssh</a:t>
            </a:r>
            <a:r>
              <a:rPr lang="en-US" dirty="0">
                <a:latin typeface="Courier"/>
                <a:cs typeface="Courier"/>
              </a:rPr>
              <a:t> </a:t>
            </a:r>
            <a:r>
              <a:rPr lang="en-US" dirty="0" smtClean="0">
                <a:latin typeface="Courier"/>
                <a:cs typeface="Courier"/>
              </a:rPr>
              <a:t>&lt;username&gt;@</a:t>
            </a:r>
            <a:r>
              <a:rPr lang="en-US" dirty="0" err="1" smtClean="0">
                <a:latin typeface="Courier"/>
                <a:cs typeface="Courier"/>
              </a:rPr>
              <a:t>login.aris.grnet.gr</a:t>
            </a:r>
            <a:endParaRPr lang="en-US" dirty="0">
              <a:latin typeface="Courier"/>
              <a:cs typeface="Courier"/>
            </a:endParaRPr>
          </a:p>
          <a:p>
            <a:pPr marL="266660" indent="0">
              <a:buNone/>
            </a:pPr>
            <a:endParaRPr lang="en-US" dirty="0">
              <a:latin typeface="Courier"/>
              <a:cs typeface="Courier"/>
            </a:endParaRPr>
          </a:p>
        </p:txBody>
      </p:sp>
      <p:sp>
        <p:nvSpPr>
          <p:cNvPr id="7" name="TextBox 6"/>
          <p:cNvSpPr txBox="1"/>
          <p:nvPr/>
        </p:nvSpPr>
        <p:spPr>
          <a:xfrm>
            <a:off x="957784" y="5740896"/>
            <a:ext cx="11007065" cy="2077492"/>
          </a:xfrm>
          <a:prstGeom prst="rect">
            <a:avLst/>
          </a:prstGeom>
          <a:noFill/>
        </p:spPr>
        <p:txBody>
          <a:bodyPr wrap="square" rtlCol="0">
            <a:spAutoFit/>
          </a:bodyPr>
          <a:lstStyle/>
          <a:p>
            <a:r>
              <a:rPr lang="en-US" i="1" dirty="0" smtClean="0"/>
              <a:t>Note: The </a:t>
            </a:r>
            <a:r>
              <a:rPr lang="en-US" i="1" dirty="0"/>
              <a:t>available editors </a:t>
            </a:r>
            <a:r>
              <a:rPr lang="en-US" i="1" dirty="0" smtClean="0"/>
              <a:t>on ARIS are </a:t>
            </a:r>
            <a:r>
              <a:rPr lang="en-US" i="1" dirty="0"/>
              <a:t>vi, vim and </a:t>
            </a:r>
            <a:r>
              <a:rPr lang="en-US" i="1" dirty="0" err="1"/>
              <a:t>nano</a:t>
            </a:r>
            <a:r>
              <a:rPr lang="en-US" i="1" dirty="0"/>
              <a:t>. If you are not comfortable using </a:t>
            </a:r>
            <a:r>
              <a:rPr lang="en-US" i="1" dirty="0" smtClean="0"/>
              <a:t>vi or vim </a:t>
            </a:r>
            <a:r>
              <a:rPr lang="en-US" i="1" dirty="0"/>
              <a:t>please use </a:t>
            </a:r>
            <a:r>
              <a:rPr lang="en-US" b="1" i="1" dirty="0" err="1"/>
              <a:t>nano</a:t>
            </a:r>
            <a:r>
              <a:rPr lang="en-US" i="1" dirty="0"/>
              <a:t>.</a:t>
            </a:r>
          </a:p>
        </p:txBody>
      </p:sp>
    </p:spTree>
    <p:extLst>
      <p:ext uri="{BB962C8B-B14F-4D97-AF65-F5344CB8AC3E}">
        <p14:creationId xmlns:p14="http://schemas.microsoft.com/office/powerpoint/2010/main" val="90005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commands</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1872636566"/>
              </p:ext>
            </p:extLst>
          </p:nvPr>
        </p:nvGraphicFramePr>
        <p:xfrm>
          <a:off x="1190296" y="1420418"/>
          <a:ext cx="10712704" cy="7428548"/>
        </p:xfrm>
        <a:graphic>
          <a:graphicData uri="http://schemas.openxmlformats.org/drawingml/2006/table">
            <a:tbl>
              <a:tblPr firstRow="1" bandRow="1">
                <a:tableStyleId>{5C22544A-7EE6-4342-B048-85BDC9FD1C3A}</a:tableStyleId>
              </a:tblPr>
              <a:tblGrid>
                <a:gridCol w="4470400"/>
                <a:gridCol w="6242304"/>
              </a:tblGrid>
              <a:tr h="455839">
                <a:tc>
                  <a:txBody>
                    <a:bodyPr/>
                    <a:lstStyle/>
                    <a:p>
                      <a:r>
                        <a:rPr lang="en-US" sz="2300" dirty="0" smtClean="0"/>
                        <a:t>Command</a:t>
                      </a:r>
                      <a:endParaRPr lang="en-US" sz="2300" dirty="0"/>
                    </a:p>
                  </a:txBody>
                  <a:tcPr marL="117043" marR="117043" marT="58522" marB="58522"/>
                </a:tc>
                <a:tc>
                  <a:txBody>
                    <a:bodyPr/>
                    <a:lstStyle/>
                    <a:p>
                      <a:r>
                        <a:rPr lang="en-US" sz="2300" dirty="0" smtClean="0"/>
                        <a:t>Description</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ls</a:t>
                      </a:r>
                      <a:r>
                        <a:rPr lang="en-US" sz="2300" baseline="0" dirty="0" smtClean="0">
                          <a:latin typeface="Courier"/>
                          <a:cs typeface="Courier"/>
                        </a:rPr>
                        <a:t> </a:t>
                      </a:r>
                      <a:r>
                        <a:rPr lang="en-US" sz="2300" dirty="0" smtClean="0">
                          <a:latin typeface="Courier"/>
                          <a:cs typeface="Courier"/>
                        </a:rPr>
                        <a:t>-la</a:t>
                      </a:r>
                      <a:endParaRPr lang="en-US" sz="2300" dirty="0">
                        <a:latin typeface="Courier"/>
                        <a:cs typeface="Courier"/>
                      </a:endParaRPr>
                    </a:p>
                  </a:txBody>
                  <a:tcPr marL="117043" marR="117043" marT="58522" marB="58522"/>
                </a:tc>
                <a:tc>
                  <a:txBody>
                    <a:bodyPr/>
                    <a:lstStyle/>
                    <a:p>
                      <a:r>
                        <a:rPr lang="en-US" sz="2300" dirty="0" smtClean="0"/>
                        <a:t>List contents of current working directory (the -la part is optional for long and all listing)</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mkdir</a:t>
                      </a:r>
                      <a:r>
                        <a:rPr lang="en-US" sz="2300" dirty="0" smtClean="0">
                          <a:latin typeface="Courier"/>
                          <a:cs typeface="Courier"/>
                        </a:rPr>
                        <a:t> </a:t>
                      </a:r>
                      <a:r>
                        <a:rPr lang="en-US" sz="2300" i="1" dirty="0" smtClean="0">
                          <a:latin typeface="Courier"/>
                          <a:cs typeface="Courier"/>
                        </a:rPr>
                        <a:t>directory</a:t>
                      </a:r>
                      <a:endParaRPr lang="en-US" sz="2300" i="1" dirty="0">
                        <a:latin typeface="Courier"/>
                        <a:cs typeface="Courier"/>
                      </a:endParaRPr>
                    </a:p>
                  </a:txBody>
                  <a:tcPr marL="117043" marR="117043" marT="58522" marB="58522"/>
                </a:tc>
                <a:tc>
                  <a:txBody>
                    <a:bodyPr/>
                    <a:lstStyle/>
                    <a:p>
                      <a:r>
                        <a:rPr lang="en-US" sz="2300" dirty="0" smtClean="0"/>
                        <a:t>Create a</a:t>
                      </a:r>
                      <a:r>
                        <a:rPr lang="en-US" sz="2300" baseline="0" dirty="0" smtClean="0"/>
                        <a:t> new directory (folder)</a:t>
                      </a:r>
                      <a:endParaRPr lang="en-US" sz="2300" dirty="0"/>
                    </a:p>
                  </a:txBody>
                  <a:tcPr marL="117043" marR="117043" marT="58522" marB="58522"/>
                </a:tc>
              </a:tr>
              <a:tr h="870123">
                <a:tc>
                  <a:txBody>
                    <a:bodyPr/>
                    <a:lstStyle/>
                    <a:p>
                      <a:r>
                        <a:rPr lang="en-US" sz="2300" dirty="0" smtClean="0">
                          <a:latin typeface="Courier"/>
                          <a:cs typeface="Courier"/>
                        </a:rPr>
                        <a:t>$ cd </a:t>
                      </a:r>
                      <a:r>
                        <a:rPr lang="en-US" sz="2300" i="1" dirty="0" smtClean="0">
                          <a:latin typeface="Courier"/>
                          <a:cs typeface="Courier"/>
                        </a:rPr>
                        <a:t>directory</a:t>
                      </a:r>
                      <a:endParaRPr lang="en-US" sz="2300" i="1" dirty="0">
                        <a:latin typeface="Courier"/>
                        <a:cs typeface="Courier"/>
                      </a:endParaRPr>
                    </a:p>
                  </a:txBody>
                  <a:tcPr marL="117043" marR="117043" marT="58522" marB="58522"/>
                </a:tc>
                <a:tc>
                  <a:txBody>
                    <a:bodyPr/>
                    <a:lstStyle/>
                    <a:p>
                      <a:r>
                        <a:rPr lang="en-US" sz="2300" dirty="0" smtClean="0"/>
                        <a:t>Change the current working directory. Note that</a:t>
                      </a:r>
                      <a:r>
                        <a:rPr lang="en-US" sz="2300" baseline="0" dirty="0" smtClean="0"/>
                        <a:t> cd .. Takes you one folder up. </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pwd</a:t>
                      </a:r>
                      <a:endParaRPr lang="en-US" sz="2300" dirty="0">
                        <a:latin typeface="Courier"/>
                        <a:cs typeface="Courier"/>
                      </a:endParaRPr>
                    </a:p>
                  </a:txBody>
                  <a:tcPr marL="117043" marR="117043" marT="58522" marB="58522"/>
                </a:tc>
                <a:tc>
                  <a:txBody>
                    <a:bodyPr/>
                    <a:lstStyle/>
                    <a:p>
                      <a:r>
                        <a:rPr lang="en-US" sz="2300" dirty="0" smtClean="0"/>
                        <a:t>Print the current working directory (where</a:t>
                      </a:r>
                      <a:r>
                        <a:rPr lang="en-US" sz="2300" baseline="0" dirty="0" smtClean="0"/>
                        <a:t> – on which path – am I)</a:t>
                      </a:r>
                      <a:endParaRPr lang="en-US" sz="2300" dirty="0"/>
                    </a:p>
                  </a:txBody>
                  <a:tcPr marL="117043" marR="117043" marT="58522" marB="58522"/>
                </a:tc>
              </a:tr>
              <a:tr h="870123">
                <a:tc>
                  <a:txBody>
                    <a:bodyPr/>
                    <a:lstStyle/>
                    <a:p>
                      <a:r>
                        <a:rPr lang="en-US" sz="2300" dirty="0" smtClean="0">
                          <a:latin typeface="Courier"/>
                          <a:cs typeface="Courier"/>
                        </a:rPr>
                        <a:t>$ hostname</a:t>
                      </a:r>
                      <a:endParaRPr lang="en-US" sz="2300" dirty="0">
                        <a:latin typeface="Courier"/>
                        <a:cs typeface="Courier"/>
                      </a:endParaRPr>
                    </a:p>
                  </a:txBody>
                  <a:tcPr marL="117043" marR="117043" marT="58522" marB="58522"/>
                </a:tc>
                <a:tc>
                  <a:txBody>
                    <a:bodyPr/>
                    <a:lstStyle/>
                    <a:p>
                      <a:r>
                        <a:rPr lang="en-US" sz="2300" dirty="0" smtClean="0"/>
                        <a:t>Print the name of the host (where am I logged onto)</a:t>
                      </a:r>
                      <a:endParaRPr lang="en-US" sz="2300" dirty="0"/>
                    </a:p>
                  </a:txBody>
                  <a:tcPr marL="117043" marR="117043" marT="58522" marB="58522"/>
                </a:tc>
              </a:tr>
              <a:tr h="870123">
                <a:tc>
                  <a:txBody>
                    <a:bodyPr/>
                    <a:lstStyle/>
                    <a:p>
                      <a:r>
                        <a:rPr lang="en-US" sz="2300" dirty="0" smtClean="0">
                          <a:latin typeface="Courier"/>
                          <a:cs typeface="Courier"/>
                        </a:rPr>
                        <a:t>$ </a:t>
                      </a:r>
                      <a:r>
                        <a:rPr lang="en-US" sz="2300" dirty="0" err="1" smtClean="0">
                          <a:latin typeface="Courier"/>
                          <a:cs typeface="Courier"/>
                        </a:rPr>
                        <a:t>whoami</a:t>
                      </a:r>
                      <a:endParaRPr lang="en-US" sz="2300" dirty="0">
                        <a:latin typeface="Courier"/>
                        <a:cs typeface="Courier"/>
                      </a:endParaRPr>
                    </a:p>
                  </a:txBody>
                  <a:tcPr marL="117043" marR="117043" marT="58522" marB="58522"/>
                </a:tc>
                <a:tc>
                  <a:txBody>
                    <a:bodyPr/>
                    <a:lstStyle/>
                    <a:p>
                      <a:r>
                        <a:rPr lang="en-US" sz="2300" dirty="0" smtClean="0"/>
                        <a:t>Print my username (who am</a:t>
                      </a:r>
                      <a:r>
                        <a:rPr lang="en-US" sz="2300" baseline="0" dirty="0" smtClean="0"/>
                        <a:t> I)</a:t>
                      </a:r>
                      <a:endParaRPr lang="en-US" sz="2300" dirty="0"/>
                    </a:p>
                  </a:txBody>
                  <a:tcPr marL="117043" marR="117043" marT="58522" marB="58522"/>
                </a:tc>
              </a:tr>
              <a:tr h="870123">
                <a:tc>
                  <a:txBody>
                    <a:bodyPr/>
                    <a:lstStyle/>
                    <a:p>
                      <a:r>
                        <a:rPr lang="en-US" sz="2300" dirty="0" smtClean="0">
                          <a:latin typeface="Courier"/>
                          <a:cs typeface="Courier"/>
                        </a:rPr>
                        <a:t>$ who</a:t>
                      </a:r>
                      <a:endParaRPr lang="en-US" sz="2300" dirty="0">
                        <a:latin typeface="Courier"/>
                        <a:cs typeface="Courier"/>
                      </a:endParaRPr>
                    </a:p>
                  </a:txBody>
                  <a:tcPr marL="117043" marR="117043" marT="58522" marB="58522"/>
                </a:tc>
                <a:tc>
                  <a:txBody>
                    <a:bodyPr/>
                    <a:lstStyle/>
                    <a:p>
                      <a:r>
                        <a:rPr lang="en-US" sz="2300" dirty="0" smtClean="0"/>
                        <a:t>Print a list of everyone logged in right now. </a:t>
                      </a:r>
                      <a:endParaRPr lang="en-US" sz="2300" dirty="0"/>
                    </a:p>
                  </a:txBody>
                  <a:tcPr marL="117043" marR="117043" marT="58522" marB="58522"/>
                </a:tc>
              </a:tr>
              <a:tr h="870123">
                <a:tc>
                  <a:txBody>
                    <a:bodyPr/>
                    <a:lstStyle/>
                    <a:p>
                      <a:r>
                        <a:rPr lang="en-US" sz="2300" dirty="0" smtClean="0">
                          <a:latin typeface="Courier"/>
                          <a:cs typeface="Courier"/>
                        </a:rPr>
                        <a:t>$ cat &lt;filename&gt;</a:t>
                      </a:r>
                      <a:endParaRPr lang="en-US" sz="2300" dirty="0">
                        <a:latin typeface="Courier"/>
                        <a:cs typeface="Courier"/>
                      </a:endParaRPr>
                    </a:p>
                  </a:txBody>
                  <a:tcPr marL="117043" marR="117043" marT="58522" marB="58522"/>
                </a:tc>
                <a:tc>
                  <a:txBody>
                    <a:bodyPr/>
                    <a:lstStyle/>
                    <a:p>
                      <a:r>
                        <a:rPr lang="en-US" sz="2300" dirty="0" smtClean="0"/>
                        <a:t>Prints out the contents of a file in </a:t>
                      </a:r>
                      <a:r>
                        <a:rPr lang="en-US" sz="2300" dirty="0" err="1" smtClean="0"/>
                        <a:t>stdout</a:t>
                      </a:r>
                      <a:r>
                        <a:rPr lang="en-US" sz="2300" dirty="0" smtClean="0"/>
                        <a:t> (terminal session)</a:t>
                      </a:r>
                      <a:endParaRPr lang="en-US" sz="2300" dirty="0"/>
                    </a:p>
                  </a:txBody>
                  <a:tcPr marL="117043" marR="117043" marT="58522" marB="58522"/>
                </a:tc>
              </a:tr>
            </a:tbl>
          </a:graphicData>
        </a:graphic>
      </p:graphicFrame>
    </p:spTree>
    <p:extLst>
      <p:ext uri="{BB962C8B-B14F-4D97-AF65-F5344CB8AC3E}">
        <p14:creationId xmlns:p14="http://schemas.microsoft.com/office/powerpoint/2010/main" val="57878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Parallel programming concepts and approaches</a:t>
            </a:r>
          </a:p>
          <a:p>
            <a:r>
              <a:rPr lang="en-US" dirty="0" smtClean="0"/>
              <a:t>Utilities (</a:t>
            </a:r>
            <a:r>
              <a:rPr lang="en-US" dirty="0" err="1" smtClean="0"/>
              <a:t>Makefiles</a:t>
            </a:r>
            <a:r>
              <a:rPr lang="en-US" dirty="0" smtClean="0"/>
              <a:t>, </a:t>
            </a:r>
            <a:r>
              <a:rPr lang="en-US" dirty="0" err="1" smtClean="0"/>
              <a:t>git</a:t>
            </a:r>
            <a:r>
              <a:rPr lang="en-US" dirty="0" smtClean="0"/>
              <a:t>, Compilers, Libraries &amp; Tools)</a:t>
            </a:r>
          </a:p>
          <a:p>
            <a:r>
              <a:rPr lang="en-US" dirty="0" smtClean="0"/>
              <a:t>Libraries for HPC parallel programming</a:t>
            </a:r>
          </a:p>
          <a:p>
            <a:pPr lvl="1"/>
            <a:r>
              <a:rPr lang="en-US" dirty="0" err="1" smtClean="0"/>
              <a:t>OpenMP</a:t>
            </a:r>
            <a:endParaRPr lang="en-US" dirty="0" smtClean="0"/>
          </a:p>
          <a:p>
            <a:pPr lvl="1"/>
            <a:r>
              <a:rPr lang="en-US" dirty="0" smtClean="0"/>
              <a:t>MPI</a:t>
            </a:r>
          </a:p>
          <a:p>
            <a:r>
              <a:rPr lang="en-US" dirty="0" smtClean="0"/>
              <a:t>Hands-on exercises</a:t>
            </a:r>
          </a:p>
        </p:txBody>
      </p:sp>
    </p:spTree>
    <p:extLst>
      <p:ext uri="{BB962C8B-B14F-4D97-AF65-F5344CB8AC3E}">
        <p14:creationId xmlns:p14="http://schemas.microsoft.com/office/powerpoint/2010/main" val="322420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discovery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583585"/>
              </p:ext>
            </p:extLst>
          </p:nvPr>
        </p:nvGraphicFramePr>
        <p:xfrm>
          <a:off x="1137920" y="3004594"/>
          <a:ext cx="10712704" cy="5813803"/>
        </p:xfrm>
        <a:graphic>
          <a:graphicData uri="http://schemas.openxmlformats.org/drawingml/2006/table">
            <a:tbl>
              <a:tblPr firstRow="1" bandRow="1">
                <a:tableStyleId>{5C22544A-7EE6-4342-B048-85BDC9FD1C3A}</a:tableStyleId>
              </a:tblPr>
              <a:tblGrid>
                <a:gridCol w="4470400"/>
                <a:gridCol w="6242304"/>
              </a:tblGrid>
              <a:tr h="468173">
                <a:tc>
                  <a:txBody>
                    <a:bodyPr/>
                    <a:lstStyle/>
                    <a:p>
                      <a:r>
                        <a:rPr lang="en-US" sz="2300" dirty="0" smtClean="0"/>
                        <a:t>Command</a:t>
                      </a:r>
                      <a:endParaRPr lang="en-US" sz="2300" dirty="0"/>
                    </a:p>
                  </a:txBody>
                  <a:tcPr marL="117043" marR="117043" marT="58522" marB="58522"/>
                </a:tc>
                <a:tc>
                  <a:txBody>
                    <a:bodyPr/>
                    <a:lstStyle/>
                    <a:p>
                      <a:r>
                        <a:rPr lang="en-US" sz="2300" dirty="0" smtClean="0"/>
                        <a:t>Description</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uname</a:t>
                      </a:r>
                      <a:r>
                        <a:rPr lang="en-US" sz="2300" dirty="0" smtClean="0">
                          <a:latin typeface="Courier"/>
                          <a:cs typeface="Courier"/>
                        </a:rPr>
                        <a:t> -a</a:t>
                      </a:r>
                      <a:endParaRPr lang="en-US" sz="2300" dirty="0">
                        <a:latin typeface="Courier"/>
                        <a:cs typeface="Courier"/>
                      </a:endParaRPr>
                    </a:p>
                  </a:txBody>
                  <a:tcPr marL="117043" marR="117043" marT="58522" marB="58522"/>
                </a:tc>
                <a:tc>
                  <a:txBody>
                    <a:bodyPr/>
                    <a:lstStyle/>
                    <a:p>
                      <a:r>
                        <a:rPr lang="en-US" sz="2300" dirty="0" smtClean="0"/>
                        <a:t>Provides information on architecture and kernel version</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lsb_release</a:t>
                      </a:r>
                      <a:r>
                        <a:rPr lang="en-US" sz="2300" baseline="0" dirty="0" smtClean="0">
                          <a:latin typeface="Courier"/>
                          <a:cs typeface="Courier"/>
                        </a:rPr>
                        <a:t> -a</a:t>
                      </a:r>
                      <a:endParaRPr lang="en-US" sz="2300" dirty="0">
                        <a:latin typeface="Courier"/>
                        <a:cs typeface="Courier"/>
                      </a:endParaRPr>
                    </a:p>
                  </a:txBody>
                  <a:tcPr marL="117043" marR="117043" marT="58522" marB="58522"/>
                </a:tc>
                <a:tc>
                  <a:txBody>
                    <a:bodyPr/>
                    <a:lstStyle/>
                    <a:p>
                      <a:r>
                        <a:rPr lang="en-US" sz="2300" dirty="0" smtClean="0"/>
                        <a:t>OS name and version (</a:t>
                      </a:r>
                      <a:r>
                        <a:rPr lang="en-US" sz="2300" dirty="0" err="1" smtClean="0"/>
                        <a:t>redhat</a:t>
                      </a:r>
                      <a:r>
                        <a:rPr lang="en-US" sz="2300" baseline="0" dirty="0" smtClean="0"/>
                        <a:t> based systems only)</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sinfo</a:t>
                      </a:r>
                      <a:endParaRPr lang="en-US" sz="2300" dirty="0">
                        <a:latin typeface="Courier"/>
                        <a:cs typeface="Courier"/>
                      </a:endParaRPr>
                    </a:p>
                  </a:txBody>
                  <a:tcPr marL="117043" marR="117043" marT="58522" marB="58522"/>
                </a:tc>
                <a:tc>
                  <a:txBody>
                    <a:bodyPr/>
                    <a:lstStyle/>
                    <a:p>
                      <a:r>
                        <a:rPr lang="en-US" sz="2300" dirty="0" smtClean="0"/>
                        <a:t>Provides a list of available resources, their properties and their current state</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squeue</a:t>
                      </a:r>
                      <a:endParaRPr lang="en-US" sz="2300" dirty="0">
                        <a:latin typeface="Courier"/>
                        <a:cs typeface="Courier"/>
                      </a:endParaRPr>
                    </a:p>
                  </a:txBody>
                  <a:tcPr marL="117043" marR="117043" marT="58522" marB="58522"/>
                </a:tc>
                <a:tc>
                  <a:txBody>
                    <a:bodyPr/>
                    <a:lstStyle/>
                    <a:p>
                      <a:r>
                        <a:rPr lang="en-US" sz="2300" dirty="0" smtClean="0"/>
                        <a:t>Displays the submitted</a:t>
                      </a:r>
                      <a:r>
                        <a:rPr lang="en-US" sz="2300" baseline="0" dirty="0" smtClean="0"/>
                        <a:t> list of your jobs</a:t>
                      </a:r>
                      <a:endParaRPr lang="en-US" sz="2300" dirty="0"/>
                    </a:p>
                  </a:txBody>
                  <a:tcPr marL="117043" marR="117043" marT="58522" marB="58522"/>
                </a:tc>
              </a:tr>
              <a:tr h="1069126">
                <a:tc>
                  <a:txBody>
                    <a:bodyPr/>
                    <a:lstStyle/>
                    <a:p>
                      <a:r>
                        <a:rPr lang="en-US" sz="2300" dirty="0" smtClean="0">
                          <a:latin typeface="Courier"/>
                          <a:cs typeface="Courier"/>
                        </a:rPr>
                        <a:t>$ </a:t>
                      </a:r>
                      <a:r>
                        <a:rPr lang="en-US" sz="2300" dirty="0" err="1" smtClean="0">
                          <a:latin typeface="Courier"/>
                          <a:cs typeface="Courier"/>
                        </a:rPr>
                        <a:t>sbatch</a:t>
                      </a:r>
                      <a:r>
                        <a:rPr lang="en-US" sz="2300" dirty="0" smtClean="0">
                          <a:latin typeface="Courier"/>
                          <a:cs typeface="Courier"/>
                        </a:rPr>
                        <a:t> &lt;job&gt;</a:t>
                      </a:r>
                      <a:endParaRPr lang="en-US" sz="2300" dirty="0">
                        <a:latin typeface="Courier"/>
                        <a:cs typeface="Courier"/>
                      </a:endParaRPr>
                    </a:p>
                  </a:txBody>
                  <a:tcPr marL="117043" marR="117043" marT="58522" marB="58522"/>
                </a:tc>
                <a:tc>
                  <a:txBody>
                    <a:bodyPr/>
                    <a:lstStyle/>
                    <a:p>
                      <a:r>
                        <a:rPr lang="en-US" sz="2300" dirty="0" err="1" smtClean="0"/>
                        <a:t>Sumbits</a:t>
                      </a:r>
                      <a:r>
                        <a:rPr lang="en-US" sz="2300" dirty="0" smtClean="0"/>
                        <a:t> the given job to the</a:t>
                      </a:r>
                      <a:r>
                        <a:rPr lang="en-US" sz="2300" baseline="0" dirty="0" smtClean="0"/>
                        <a:t> </a:t>
                      </a:r>
                      <a:r>
                        <a:rPr lang="en-US" sz="2300" dirty="0" smtClean="0"/>
                        <a:t>ARIS cluster</a:t>
                      </a:r>
                      <a:endParaRPr lang="en-US" sz="2300" dirty="0"/>
                    </a:p>
                  </a:txBody>
                  <a:tcPr marL="117043" marR="117043" marT="58522" marB="58522"/>
                </a:tc>
              </a:tr>
            </a:tbl>
          </a:graphicData>
        </a:graphic>
      </p:graphicFrame>
    </p:spTree>
    <p:extLst>
      <p:ext uri="{BB962C8B-B14F-4D97-AF65-F5344CB8AC3E}">
        <p14:creationId xmlns:p14="http://schemas.microsoft.com/office/powerpoint/2010/main" val="6918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720" y="1276400"/>
            <a:ext cx="4320481" cy="7848872"/>
          </a:xfrm>
          <a:prstGeom prst="rect">
            <a:avLst/>
          </a:prstGeom>
        </p:spPr>
      </p:pic>
      <p:graphicFrame>
        <p:nvGraphicFramePr>
          <p:cNvPr id="7" name="Content Placeholder 5"/>
          <p:cNvGraphicFramePr>
            <a:graphicFrameLocks noGrp="1"/>
          </p:cNvGraphicFramePr>
          <p:nvPr>
            <p:ph idx="1"/>
            <p:extLst>
              <p:ext uri="{D42A27DB-BD31-4B8C-83A1-F6EECF244321}">
                <p14:modId xmlns:p14="http://schemas.microsoft.com/office/powerpoint/2010/main" val="4066308007"/>
              </p:ext>
            </p:extLst>
          </p:nvPr>
        </p:nvGraphicFramePr>
        <p:xfrm>
          <a:off x="4918224" y="1276400"/>
          <a:ext cx="7776864" cy="7788475"/>
        </p:xfrm>
        <a:graphic>
          <a:graphicData uri="http://schemas.openxmlformats.org/drawingml/2006/table">
            <a:tbl>
              <a:tblPr firstRow="1" bandRow="1">
                <a:tableStyleId>{5C22544A-7EE6-4342-B048-85BDC9FD1C3A}</a:tableStyleId>
              </a:tblPr>
              <a:tblGrid>
                <a:gridCol w="3245277"/>
                <a:gridCol w="4531587"/>
              </a:tblGrid>
              <a:tr h="580379">
                <a:tc>
                  <a:txBody>
                    <a:bodyPr/>
                    <a:lstStyle/>
                    <a:p>
                      <a:r>
                        <a:rPr lang="en-US" sz="2300" dirty="0" smtClean="0"/>
                        <a:t>Command</a:t>
                      </a:r>
                      <a:endParaRPr lang="en-US" sz="2300" dirty="0"/>
                    </a:p>
                  </a:txBody>
                  <a:tcPr marL="117043" marR="117043" marT="58522" marB="58522"/>
                </a:tc>
                <a:tc>
                  <a:txBody>
                    <a:bodyPr/>
                    <a:lstStyle/>
                    <a:p>
                      <a:r>
                        <a:rPr lang="en-US" sz="2300" dirty="0" smtClean="0"/>
                        <a:t>Description</a:t>
                      </a:r>
                      <a:endParaRPr lang="en-US" sz="2300" dirty="0"/>
                    </a:p>
                  </a:txBody>
                  <a:tcPr marL="117043" marR="117043" marT="58522" marB="58522"/>
                </a:tc>
              </a:tr>
              <a:tr h="1490644">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clone &lt;</a:t>
                      </a:r>
                      <a:r>
                        <a:rPr lang="en-US" sz="2300" dirty="0" err="1" smtClean="0">
                          <a:latin typeface="Courier"/>
                          <a:cs typeface="Courier"/>
                        </a:rPr>
                        <a:t>url</a:t>
                      </a:r>
                      <a:r>
                        <a:rPr lang="en-US" sz="2300" dirty="0" smtClean="0">
                          <a:latin typeface="Courier"/>
                          <a:cs typeface="Courier"/>
                        </a:rPr>
                        <a:t>&gt;</a:t>
                      </a:r>
                      <a:endParaRPr lang="en-US" sz="2300" dirty="0">
                        <a:latin typeface="Courier"/>
                        <a:cs typeface="Courier"/>
                      </a:endParaRPr>
                    </a:p>
                  </a:txBody>
                  <a:tcPr marL="117043" marR="117043" marT="58522" marB="58522"/>
                </a:tc>
                <a:tc>
                  <a:txBody>
                    <a:bodyPr/>
                    <a:lstStyle/>
                    <a:p>
                      <a:r>
                        <a:rPr lang="en-US" sz="2300" u="sng" dirty="0" smtClean="0"/>
                        <a:t>Clone</a:t>
                      </a:r>
                      <a:r>
                        <a:rPr lang="en-US" sz="2300" dirty="0" smtClean="0"/>
                        <a:t> a </a:t>
                      </a:r>
                      <a:r>
                        <a:rPr lang="en-US" sz="2300" dirty="0" err="1" smtClean="0"/>
                        <a:t>git</a:t>
                      </a:r>
                      <a:r>
                        <a:rPr lang="en-US" sz="2300" dirty="0" smtClean="0"/>
                        <a:t> repository. The whole </a:t>
                      </a:r>
                      <a:r>
                        <a:rPr lang="en-US" sz="2300" b="1" dirty="0" smtClean="0"/>
                        <a:t>remote</a:t>
                      </a:r>
                      <a:r>
                        <a:rPr lang="en-US" sz="2300" dirty="0" smtClean="0"/>
                        <a:t> repository</a:t>
                      </a:r>
                      <a:r>
                        <a:rPr lang="en-US" sz="2300" baseline="0" dirty="0" smtClean="0"/>
                        <a:t> (incl. commits and branches is synced locally). </a:t>
                      </a:r>
                      <a:r>
                        <a:rPr lang="en-US" sz="2300" u="sng" baseline="0" dirty="0" smtClean="0"/>
                        <a:t>One time operation</a:t>
                      </a:r>
                      <a:r>
                        <a:rPr lang="en-US" sz="2300" baseline="0" dirty="0" smtClean="0"/>
                        <a:t>. </a:t>
                      </a:r>
                      <a:endParaRPr lang="en-US" sz="2300" dirty="0"/>
                    </a:p>
                  </a:txBody>
                  <a:tcPr marL="117043" marR="117043" marT="58522" marB="58522"/>
                </a:tc>
              </a:tr>
              <a:tr h="1325362">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add &lt;files&gt;</a:t>
                      </a:r>
                      <a:endParaRPr lang="en-US" sz="2300" dirty="0">
                        <a:latin typeface="Courier"/>
                        <a:cs typeface="Courier"/>
                      </a:endParaRPr>
                    </a:p>
                  </a:txBody>
                  <a:tcPr marL="117043" marR="117043" marT="58522" marB="58522"/>
                </a:tc>
                <a:tc>
                  <a:txBody>
                    <a:bodyPr/>
                    <a:lstStyle/>
                    <a:p>
                      <a:r>
                        <a:rPr lang="en-US" sz="2300" u="sng" dirty="0" smtClean="0"/>
                        <a:t>Stage</a:t>
                      </a:r>
                      <a:r>
                        <a:rPr lang="en-US" sz="2300" dirty="0" smtClean="0"/>
                        <a:t> files for commit (but don’t commit) within </a:t>
                      </a:r>
                      <a:r>
                        <a:rPr lang="en-US" sz="2300" b="1" dirty="0" smtClean="0"/>
                        <a:t>local</a:t>
                      </a:r>
                      <a:r>
                        <a:rPr lang="en-US" sz="2300" dirty="0" smtClean="0"/>
                        <a:t> repository. </a:t>
                      </a:r>
                      <a:endParaRPr lang="en-US" sz="2300" dirty="0"/>
                    </a:p>
                  </a:txBody>
                  <a:tcPr marL="117043" marR="117043" marT="58522" marB="58522"/>
                </a:tc>
              </a:tr>
              <a:tr h="1490644">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commit –m “some message”</a:t>
                      </a:r>
                      <a:endParaRPr lang="en-US" sz="2300" dirty="0">
                        <a:latin typeface="Courier"/>
                        <a:cs typeface="Courier"/>
                      </a:endParaRPr>
                    </a:p>
                  </a:txBody>
                  <a:tcPr marL="117043" marR="117043" marT="58522" marB="58522"/>
                </a:tc>
                <a:tc>
                  <a:txBody>
                    <a:bodyPr/>
                    <a:lstStyle/>
                    <a:p>
                      <a:r>
                        <a:rPr lang="en-US" sz="2300" u="sng" dirty="0" smtClean="0"/>
                        <a:t>Commit</a:t>
                      </a:r>
                      <a:r>
                        <a:rPr lang="en-US" sz="2300" baseline="0" dirty="0" smtClean="0"/>
                        <a:t> all </a:t>
                      </a:r>
                      <a:r>
                        <a:rPr lang="en-US" sz="2300" dirty="0" smtClean="0"/>
                        <a:t>staged changes to the </a:t>
                      </a:r>
                      <a:r>
                        <a:rPr lang="en-US" sz="2300" b="1" dirty="0" smtClean="0"/>
                        <a:t>local</a:t>
                      </a:r>
                      <a:r>
                        <a:rPr lang="en-US" sz="2300" dirty="0" smtClean="0"/>
                        <a:t> repository. The message is recorded</a:t>
                      </a:r>
                      <a:r>
                        <a:rPr lang="en-US" sz="2300" baseline="0" dirty="0" smtClean="0"/>
                        <a:t> along with a unique hash (commit id)</a:t>
                      </a:r>
                      <a:endParaRPr lang="en-US" sz="2300" dirty="0"/>
                    </a:p>
                  </a:txBody>
                  <a:tcPr marL="117043" marR="117043" marT="58522" marB="58522"/>
                </a:tc>
              </a:tr>
              <a:tr h="1325362">
                <a:tc>
                  <a:txBody>
                    <a:bodyPr/>
                    <a:lstStyle/>
                    <a:p>
                      <a:r>
                        <a:rPr lang="en-US" sz="2300" dirty="0" smtClean="0">
                          <a:latin typeface="Courier"/>
                          <a:cs typeface="Courier"/>
                        </a:rPr>
                        <a:t>$ </a:t>
                      </a:r>
                      <a:r>
                        <a:rPr lang="en-US" sz="2300" dirty="0" err="1" smtClean="0">
                          <a:latin typeface="Courier"/>
                          <a:cs typeface="Courier"/>
                        </a:rPr>
                        <a:t>git</a:t>
                      </a:r>
                      <a:r>
                        <a:rPr lang="en-US" sz="2300" dirty="0" smtClean="0">
                          <a:latin typeface="Courier"/>
                          <a:cs typeface="Courier"/>
                        </a:rPr>
                        <a:t> push</a:t>
                      </a:r>
                      <a:endParaRPr lang="en-US" sz="2300" dirty="0">
                        <a:latin typeface="Courier"/>
                        <a:cs typeface="Courier"/>
                      </a:endParaRPr>
                    </a:p>
                  </a:txBody>
                  <a:tcPr marL="117043" marR="117043" marT="58522" marB="58522"/>
                </a:tc>
                <a:tc>
                  <a:txBody>
                    <a:bodyPr/>
                    <a:lstStyle/>
                    <a:p>
                      <a:r>
                        <a:rPr lang="en-US" sz="2300" u="sng" dirty="0" smtClean="0"/>
                        <a:t>Push</a:t>
                      </a:r>
                      <a:r>
                        <a:rPr lang="en-US" sz="2300" dirty="0" smtClean="0"/>
                        <a:t> my changes</a:t>
                      </a:r>
                      <a:r>
                        <a:rPr lang="en-US" sz="2300" baseline="0" dirty="0" smtClean="0"/>
                        <a:t> (commits) to the </a:t>
                      </a:r>
                      <a:r>
                        <a:rPr lang="en-US" sz="2300" b="1" baseline="0" dirty="0" smtClean="0"/>
                        <a:t>remote</a:t>
                      </a:r>
                      <a:r>
                        <a:rPr lang="en-US" sz="2300" baseline="0" dirty="0" smtClean="0"/>
                        <a:t> repository (the one that was cloned in the beginning). </a:t>
                      </a:r>
                      <a:endParaRPr lang="en-US" sz="2300" dirty="0"/>
                    </a:p>
                  </a:txBody>
                  <a:tcPr marL="117043" marR="117043" marT="58522" marB="58522"/>
                </a:tc>
              </a:tr>
              <a:tr h="1325362">
                <a:tc>
                  <a:txBody>
                    <a:bodyPr/>
                    <a:lstStyle/>
                    <a:p>
                      <a:r>
                        <a:rPr lang="en-US" sz="2300" dirty="0" smtClean="0">
                          <a:latin typeface="Courier"/>
                          <a:cs typeface="Courier"/>
                        </a:rPr>
                        <a:t>$</a:t>
                      </a:r>
                      <a:r>
                        <a:rPr lang="en-US" sz="2300" baseline="0" dirty="0" smtClean="0">
                          <a:latin typeface="Courier"/>
                          <a:cs typeface="Courier"/>
                        </a:rPr>
                        <a:t> </a:t>
                      </a:r>
                      <a:r>
                        <a:rPr lang="en-US" sz="2300" baseline="0" dirty="0" err="1" smtClean="0">
                          <a:latin typeface="Courier"/>
                          <a:cs typeface="Courier"/>
                        </a:rPr>
                        <a:t>git</a:t>
                      </a:r>
                      <a:r>
                        <a:rPr lang="en-US" sz="2300" baseline="0" dirty="0" smtClean="0">
                          <a:latin typeface="Courier"/>
                          <a:cs typeface="Courier"/>
                        </a:rPr>
                        <a:t> pull</a:t>
                      </a:r>
                      <a:endParaRPr lang="en-US" sz="2300" dirty="0">
                        <a:latin typeface="Courier"/>
                        <a:cs typeface="Courier"/>
                      </a:endParaRPr>
                    </a:p>
                  </a:txBody>
                  <a:tcPr marL="117043" marR="117043" marT="58522" marB="58522"/>
                </a:tc>
                <a:tc>
                  <a:txBody>
                    <a:bodyPr/>
                    <a:lstStyle/>
                    <a:p>
                      <a:r>
                        <a:rPr lang="en-US" sz="2300" u="sng" dirty="0" smtClean="0"/>
                        <a:t>Fetch</a:t>
                      </a:r>
                      <a:r>
                        <a:rPr lang="en-US" sz="2300" u="none" dirty="0" smtClean="0"/>
                        <a:t> </a:t>
                      </a:r>
                      <a:r>
                        <a:rPr lang="en-US" sz="2300" dirty="0" smtClean="0"/>
                        <a:t>any changes from the </a:t>
                      </a:r>
                      <a:r>
                        <a:rPr lang="en-US" sz="2300" b="1" dirty="0" smtClean="0"/>
                        <a:t>remote</a:t>
                      </a:r>
                      <a:r>
                        <a:rPr lang="en-US" sz="2300" dirty="0" smtClean="0"/>
                        <a:t> repository and </a:t>
                      </a:r>
                      <a:r>
                        <a:rPr lang="en-US" sz="2300" u="sng" dirty="0" smtClean="0"/>
                        <a:t>merge</a:t>
                      </a:r>
                      <a:r>
                        <a:rPr lang="en-US" sz="2300" dirty="0" smtClean="0"/>
                        <a:t> the remote branch into the current branch if possible. </a:t>
                      </a:r>
                      <a:endParaRPr lang="en-US" sz="2300" dirty="0"/>
                    </a:p>
                  </a:txBody>
                  <a:tcPr marL="117043" marR="117043" marT="58522" marB="58522"/>
                </a:tc>
              </a:tr>
            </a:tbl>
          </a:graphicData>
        </a:graphic>
      </p:graphicFrame>
    </p:spTree>
    <p:extLst>
      <p:ext uri="{BB962C8B-B14F-4D97-AF65-F5344CB8AC3E}">
        <p14:creationId xmlns:p14="http://schemas.microsoft.com/office/powerpoint/2010/main" val="23561032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Makefile</a:t>
            </a:r>
            <a:endParaRPr lang="en-US" dirty="0"/>
          </a:p>
        </p:txBody>
      </p:sp>
      <p:pic>
        <p:nvPicPr>
          <p:cNvPr id="5" name="Picture 4"/>
          <p:cNvPicPr>
            <a:picLocks noChangeAspect="1"/>
          </p:cNvPicPr>
          <p:nvPr/>
        </p:nvPicPr>
        <p:blipFill>
          <a:blip r:embed="rId2"/>
          <a:stretch>
            <a:fillRect/>
          </a:stretch>
        </p:blipFill>
        <p:spPr>
          <a:xfrm>
            <a:off x="7185152" y="4584192"/>
            <a:ext cx="5250688" cy="4177792"/>
          </a:xfrm>
          <a:prstGeom prst="rect">
            <a:avLst/>
          </a:prstGeom>
        </p:spPr>
      </p:pic>
      <p:sp>
        <p:nvSpPr>
          <p:cNvPr id="7" name="TextBox 6"/>
          <p:cNvSpPr txBox="1"/>
          <p:nvPr/>
        </p:nvSpPr>
        <p:spPr>
          <a:xfrm>
            <a:off x="357633" y="5266946"/>
            <a:ext cx="6517826" cy="1441610"/>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a:t>
            </a:r>
            <a:r>
              <a:rPr lang="en-US" dirty="0" err="1" smtClean="0"/>
              <a:t>math.c</a:t>
            </a:r>
            <a:r>
              <a:rPr lang="en-US" dirty="0" smtClean="0"/>
              <a:t> -</a:t>
            </a:r>
            <a:r>
              <a:rPr lang="en-US" dirty="0" err="1" smtClean="0"/>
              <a:t>o</a:t>
            </a:r>
            <a:r>
              <a:rPr lang="en-US" dirty="0" smtClean="0"/>
              <a:t> </a:t>
            </a:r>
            <a:r>
              <a:rPr lang="en-US" dirty="0" err="1" smtClean="0"/>
              <a:t>math.o</a:t>
            </a:r>
            <a:endParaRPr lang="en-US" dirty="0" smtClean="0"/>
          </a:p>
        </p:txBody>
      </p:sp>
      <p:sp>
        <p:nvSpPr>
          <p:cNvPr id="10" name="Content Placeholder 2"/>
          <p:cNvSpPr txBox="1">
            <a:spLocks/>
          </p:cNvSpPr>
          <p:nvPr/>
        </p:nvSpPr>
        <p:spPr>
          <a:xfrm>
            <a:off x="942848" y="2173608"/>
            <a:ext cx="11395456" cy="2487168"/>
          </a:xfrm>
          <a:prstGeom prst="rect">
            <a:avLst/>
          </a:prstGeom>
        </p:spPr>
        <p:txBody>
          <a:bodyPr lIns="130032" tIns="65017" rIns="130032" bIns="65017"/>
          <a:lstStyle>
            <a:lvl1pPr marL="487672" indent="-487672"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mtClean="0"/>
              <a:t>Define a set of rules to follow</a:t>
            </a:r>
          </a:p>
          <a:p>
            <a:pPr lvl="1"/>
            <a:r>
              <a:rPr lang="en-US" smtClean="0"/>
              <a:t>Used mainly for source code </a:t>
            </a:r>
            <a:r>
              <a:rPr lang="en-US" b="1" smtClean="0"/>
              <a:t>compilation</a:t>
            </a:r>
          </a:p>
          <a:p>
            <a:pPr lvl="1"/>
            <a:r>
              <a:rPr lang="en-US" smtClean="0"/>
              <a:t>Helpful during development phase when small changes are made to specific files</a:t>
            </a:r>
            <a:endParaRPr lang="en-US" dirty="0" smtClean="0"/>
          </a:p>
        </p:txBody>
      </p:sp>
    </p:spTree>
    <p:extLst>
      <p:ext uri="{BB962C8B-B14F-4D97-AF65-F5344CB8AC3E}">
        <p14:creationId xmlns:p14="http://schemas.microsoft.com/office/powerpoint/2010/main" val="681622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Makefile</a:t>
            </a:r>
            <a:endParaRPr lang="en-US" dirty="0"/>
          </a:p>
        </p:txBody>
      </p:sp>
      <p:sp>
        <p:nvSpPr>
          <p:cNvPr id="3" name="Content Placeholder 2"/>
          <p:cNvSpPr>
            <a:spLocks noGrp="1"/>
          </p:cNvSpPr>
          <p:nvPr>
            <p:ph idx="1"/>
          </p:nvPr>
        </p:nvSpPr>
        <p:spPr>
          <a:xfrm>
            <a:off x="942848" y="2173608"/>
            <a:ext cx="11395456" cy="2487168"/>
          </a:xfrm>
        </p:spPr>
        <p:txBody>
          <a:bodyPr/>
          <a:lstStyle/>
          <a:p>
            <a:r>
              <a:rPr lang="en-US" dirty="0" smtClean="0"/>
              <a:t>Define a set of rules to follow</a:t>
            </a:r>
          </a:p>
          <a:p>
            <a:pPr lvl="1"/>
            <a:r>
              <a:rPr lang="en-US" dirty="0" smtClean="0"/>
              <a:t>Used mainly for source code </a:t>
            </a:r>
            <a:r>
              <a:rPr lang="en-US" b="1" dirty="0" smtClean="0"/>
              <a:t>compilation</a:t>
            </a:r>
          </a:p>
          <a:p>
            <a:pPr lvl="1"/>
            <a:r>
              <a:rPr lang="en-US" dirty="0" smtClean="0"/>
              <a:t>Helpful during development phase when small changes are made to specific files</a:t>
            </a:r>
          </a:p>
        </p:txBody>
      </p:sp>
      <p:pic>
        <p:nvPicPr>
          <p:cNvPr id="5" name="Picture 4"/>
          <p:cNvPicPr>
            <a:picLocks noChangeAspect="1"/>
          </p:cNvPicPr>
          <p:nvPr/>
        </p:nvPicPr>
        <p:blipFill>
          <a:blip r:embed="rId2"/>
          <a:stretch>
            <a:fillRect/>
          </a:stretch>
        </p:blipFill>
        <p:spPr>
          <a:xfrm>
            <a:off x="7185152" y="4584192"/>
            <a:ext cx="5250688" cy="4177792"/>
          </a:xfrm>
          <a:prstGeom prst="rect">
            <a:avLst/>
          </a:prstGeom>
        </p:spPr>
      </p:pic>
      <p:sp>
        <p:nvSpPr>
          <p:cNvPr id="7" name="TextBox 6"/>
          <p:cNvSpPr txBox="1"/>
          <p:nvPr/>
        </p:nvSpPr>
        <p:spPr>
          <a:xfrm>
            <a:off x="357633" y="5266946"/>
            <a:ext cx="6517826" cy="1441610"/>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a:t>
            </a:r>
            <a:r>
              <a:rPr lang="en-US" dirty="0" err="1" smtClean="0"/>
              <a:t>math.c</a:t>
            </a:r>
            <a:r>
              <a:rPr lang="en-US" dirty="0" smtClean="0"/>
              <a:t> -</a:t>
            </a:r>
            <a:r>
              <a:rPr lang="en-US" dirty="0" err="1" smtClean="0"/>
              <a:t>o</a:t>
            </a:r>
            <a:r>
              <a:rPr lang="en-US" dirty="0" smtClean="0"/>
              <a:t> </a:t>
            </a:r>
            <a:r>
              <a:rPr lang="en-US" dirty="0" err="1" smtClean="0"/>
              <a:t>math.o</a:t>
            </a:r>
            <a:endParaRPr lang="en-US" dirty="0" smtClean="0"/>
          </a:p>
        </p:txBody>
      </p:sp>
      <p:sp>
        <p:nvSpPr>
          <p:cNvPr id="10" name="TextBox 9"/>
          <p:cNvSpPr txBox="1"/>
          <p:nvPr/>
        </p:nvSpPr>
        <p:spPr>
          <a:xfrm>
            <a:off x="820695" y="4194048"/>
            <a:ext cx="1549544" cy="774773"/>
          </a:xfrm>
          <a:prstGeom prst="rect">
            <a:avLst/>
          </a:prstGeom>
          <a:noFill/>
        </p:spPr>
        <p:txBody>
          <a:bodyPr wrap="none" lIns="117024" tIns="58514" rIns="117024" bIns="58514" rtlCol="0">
            <a:spAutoFit/>
          </a:bodyPr>
          <a:lstStyle/>
          <a:p>
            <a:r>
              <a:rPr lang="en-US" dirty="0" smtClean="0">
                <a:solidFill>
                  <a:srgbClr val="FF0000"/>
                </a:solidFill>
              </a:rPr>
              <a:t>target</a:t>
            </a:r>
            <a:endParaRPr lang="en-US" dirty="0">
              <a:solidFill>
                <a:srgbClr val="FF0000"/>
              </a:solidFill>
            </a:endParaRPr>
          </a:p>
        </p:txBody>
      </p:sp>
      <p:sp>
        <p:nvSpPr>
          <p:cNvPr id="11" name="TextBox 10"/>
          <p:cNvSpPr txBox="1"/>
          <p:nvPr/>
        </p:nvSpPr>
        <p:spPr>
          <a:xfrm>
            <a:off x="2931741" y="4291584"/>
            <a:ext cx="3204858" cy="774773"/>
          </a:xfrm>
          <a:prstGeom prst="rect">
            <a:avLst/>
          </a:prstGeom>
          <a:noFill/>
        </p:spPr>
        <p:txBody>
          <a:bodyPr wrap="none" lIns="117024" tIns="58514" rIns="117024" bIns="58514" rtlCol="0">
            <a:spAutoFit/>
          </a:bodyPr>
          <a:lstStyle/>
          <a:p>
            <a:r>
              <a:rPr lang="en-US" dirty="0" err="1" smtClean="0">
                <a:solidFill>
                  <a:srgbClr val="FF0000"/>
                </a:solidFill>
              </a:rPr>
              <a:t>dependancies</a:t>
            </a:r>
            <a:endParaRPr lang="en-US" dirty="0">
              <a:solidFill>
                <a:srgbClr val="FF0000"/>
              </a:solidFill>
            </a:endParaRPr>
          </a:p>
        </p:txBody>
      </p:sp>
      <p:sp>
        <p:nvSpPr>
          <p:cNvPr id="12" name="TextBox 11"/>
          <p:cNvSpPr txBox="1"/>
          <p:nvPr/>
        </p:nvSpPr>
        <p:spPr>
          <a:xfrm>
            <a:off x="7167711" y="4291584"/>
            <a:ext cx="1108665" cy="774773"/>
          </a:xfrm>
          <a:prstGeom prst="rect">
            <a:avLst/>
          </a:prstGeom>
          <a:noFill/>
        </p:spPr>
        <p:txBody>
          <a:bodyPr wrap="none" lIns="117024" tIns="58514" rIns="117024" bIns="58514" rtlCol="0">
            <a:spAutoFit/>
          </a:bodyPr>
          <a:lstStyle/>
          <a:p>
            <a:r>
              <a:rPr lang="en-US" dirty="0" smtClean="0">
                <a:solidFill>
                  <a:srgbClr val="FF0000"/>
                </a:solidFill>
              </a:rPr>
              <a:t>rule</a:t>
            </a:r>
            <a:endParaRPr lang="en-US" dirty="0">
              <a:solidFill>
                <a:srgbClr val="FF0000"/>
              </a:solidFill>
            </a:endParaRPr>
          </a:p>
        </p:txBody>
      </p:sp>
      <p:cxnSp>
        <p:nvCxnSpPr>
          <p:cNvPr id="14" name="Straight Arrow Connector 13"/>
          <p:cNvCxnSpPr>
            <a:stCxn id="10" idx="2"/>
          </p:cNvCxnSpPr>
          <p:nvPr/>
        </p:nvCxnSpPr>
        <p:spPr bwMode="auto">
          <a:xfrm flipH="1">
            <a:off x="1235462" y="4968821"/>
            <a:ext cx="360009" cy="4931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6" name="Straight Arrow Connector 15"/>
          <p:cNvCxnSpPr>
            <a:stCxn id="11" idx="2"/>
          </p:cNvCxnSpPr>
          <p:nvPr/>
        </p:nvCxnSpPr>
        <p:spPr bwMode="auto">
          <a:xfrm flipH="1">
            <a:off x="3576324" y="5066357"/>
            <a:ext cx="957847" cy="39566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9" name="Straight Arrow Connector 18"/>
          <p:cNvCxnSpPr>
            <a:stCxn id="12" idx="2"/>
          </p:cNvCxnSpPr>
          <p:nvPr/>
        </p:nvCxnSpPr>
        <p:spPr bwMode="auto">
          <a:xfrm flipH="1">
            <a:off x="6209796" y="5066357"/>
            <a:ext cx="1512249" cy="98087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Tree>
    <p:extLst>
      <p:ext uri="{BB962C8B-B14F-4D97-AF65-F5344CB8AC3E}">
        <p14:creationId xmlns:p14="http://schemas.microsoft.com/office/powerpoint/2010/main" val="324348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Makefile</a:t>
            </a:r>
            <a:endParaRPr lang="en-US" dirty="0"/>
          </a:p>
        </p:txBody>
      </p:sp>
      <p:pic>
        <p:nvPicPr>
          <p:cNvPr id="5" name="Picture 4"/>
          <p:cNvPicPr>
            <a:picLocks noChangeAspect="1"/>
          </p:cNvPicPr>
          <p:nvPr/>
        </p:nvPicPr>
        <p:blipFill>
          <a:blip r:embed="rId2"/>
          <a:stretch>
            <a:fillRect/>
          </a:stretch>
        </p:blipFill>
        <p:spPr>
          <a:xfrm>
            <a:off x="7185152" y="4584192"/>
            <a:ext cx="5250688" cy="4177792"/>
          </a:xfrm>
          <a:prstGeom prst="rect">
            <a:avLst/>
          </a:prstGeom>
        </p:spPr>
      </p:pic>
      <p:sp>
        <p:nvSpPr>
          <p:cNvPr id="7" name="TextBox 6"/>
          <p:cNvSpPr txBox="1"/>
          <p:nvPr/>
        </p:nvSpPr>
        <p:spPr>
          <a:xfrm>
            <a:off x="357633" y="5266946"/>
            <a:ext cx="6517826" cy="1441610"/>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a:t>
            </a:r>
            <a:r>
              <a:rPr lang="en-US" dirty="0" err="1" smtClean="0"/>
              <a:t>math.c</a:t>
            </a:r>
            <a:r>
              <a:rPr lang="en-US" dirty="0" smtClean="0"/>
              <a:t> -</a:t>
            </a:r>
            <a:r>
              <a:rPr lang="en-US" dirty="0" err="1" smtClean="0"/>
              <a:t>o</a:t>
            </a:r>
            <a:r>
              <a:rPr lang="en-US" dirty="0" smtClean="0"/>
              <a:t> </a:t>
            </a:r>
            <a:r>
              <a:rPr lang="en-US" dirty="0" err="1" smtClean="0"/>
              <a:t>math.o</a:t>
            </a:r>
            <a:endParaRPr lang="en-US" dirty="0" smtClean="0"/>
          </a:p>
        </p:txBody>
      </p:sp>
      <p:sp>
        <p:nvSpPr>
          <p:cNvPr id="10" name="TextBox 9"/>
          <p:cNvSpPr txBox="1"/>
          <p:nvPr/>
        </p:nvSpPr>
        <p:spPr>
          <a:xfrm>
            <a:off x="820695" y="4194048"/>
            <a:ext cx="1549544" cy="774773"/>
          </a:xfrm>
          <a:prstGeom prst="rect">
            <a:avLst/>
          </a:prstGeom>
          <a:noFill/>
        </p:spPr>
        <p:txBody>
          <a:bodyPr wrap="none" lIns="117024" tIns="58514" rIns="117024" bIns="58514" rtlCol="0">
            <a:spAutoFit/>
          </a:bodyPr>
          <a:lstStyle/>
          <a:p>
            <a:r>
              <a:rPr lang="en-US" dirty="0" smtClean="0">
                <a:solidFill>
                  <a:srgbClr val="FF0000"/>
                </a:solidFill>
              </a:rPr>
              <a:t>target</a:t>
            </a:r>
            <a:endParaRPr lang="en-US" dirty="0">
              <a:solidFill>
                <a:srgbClr val="FF0000"/>
              </a:solidFill>
            </a:endParaRPr>
          </a:p>
        </p:txBody>
      </p:sp>
      <p:sp>
        <p:nvSpPr>
          <p:cNvPr id="11" name="TextBox 10"/>
          <p:cNvSpPr txBox="1"/>
          <p:nvPr/>
        </p:nvSpPr>
        <p:spPr>
          <a:xfrm>
            <a:off x="2931741" y="4291584"/>
            <a:ext cx="3204858" cy="774773"/>
          </a:xfrm>
          <a:prstGeom prst="rect">
            <a:avLst/>
          </a:prstGeom>
          <a:noFill/>
        </p:spPr>
        <p:txBody>
          <a:bodyPr wrap="none" lIns="117024" tIns="58514" rIns="117024" bIns="58514" rtlCol="0">
            <a:spAutoFit/>
          </a:bodyPr>
          <a:lstStyle/>
          <a:p>
            <a:r>
              <a:rPr lang="en-US" dirty="0" err="1" smtClean="0">
                <a:solidFill>
                  <a:srgbClr val="FF0000"/>
                </a:solidFill>
              </a:rPr>
              <a:t>dependancies</a:t>
            </a:r>
            <a:endParaRPr lang="en-US" dirty="0">
              <a:solidFill>
                <a:srgbClr val="FF0000"/>
              </a:solidFill>
            </a:endParaRPr>
          </a:p>
        </p:txBody>
      </p:sp>
      <p:sp>
        <p:nvSpPr>
          <p:cNvPr id="12" name="TextBox 11"/>
          <p:cNvSpPr txBox="1"/>
          <p:nvPr/>
        </p:nvSpPr>
        <p:spPr>
          <a:xfrm>
            <a:off x="7167711" y="4291584"/>
            <a:ext cx="1108665" cy="774773"/>
          </a:xfrm>
          <a:prstGeom prst="rect">
            <a:avLst/>
          </a:prstGeom>
          <a:noFill/>
        </p:spPr>
        <p:txBody>
          <a:bodyPr wrap="none" lIns="117024" tIns="58514" rIns="117024" bIns="58514" rtlCol="0">
            <a:spAutoFit/>
          </a:bodyPr>
          <a:lstStyle/>
          <a:p>
            <a:r>
              <a:rPr lang="en-US" dirty="0" smtClean="0">
                <a:solidFill>
                  <a:srgbClr val="FF0000"/>
                </a:solidFill>
              </a:rPr>
              <a:t>rule</a:t>
            </a:r>
            <a:endParaRPr lang="en-US" dirty="0">
              <a:solidFill>
                <a:srgbClr val="FF0000"/>
              </a:solidFill>
            </a:endParaRPr>
          </a:p>
        </p:txBody>
      </p:sp>
      <p:cxnSp>
        <p:nvCxnSpPr>
          <p:cNvPr id="14" name="Straight Arrow Connector 13"/>
          <p:cNvCxnSpPr>
            <a:stCxn id="10" idx="2"/>
          </p:cNvCxnSpPr>
          <p:nvPr/>
        </p:nvCxnSpPr>
        <p:spPr bwMode="auto">
          <a:xfrm flipH="1">
            <a:off x="1235462" y="4968821"/>
            <a:ext cx="360009" cy="49319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6" name="Straight Arrow Connector 15"/>
          <p:cNvCxnSpPr>
            <a:stCxn id="11" idx="2"/>
          </p:cNvCxnSpPr>
          <p:nvPr/>
        </p:nvCxnSpPr>
        <p:spPr bwMode="auto">
          <a:xfrm flipH="1">
            <a:off x="3576324" y="5066357"/>
            <a:ext cx="957847" cy="395662"/>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cxnSp>
        <p:nvCxnSpPr>
          <p:cNvPr id="19" name="Straight Arrow Connector 18"/>
          <p:cNvCxnSpPr>
            <a:stCxn id="12" idx="2"/>
          </p:cNvCxnSpPr>
          <p:nvPr/>
        </p:nvCxnSpPr>
        <p:spPr bwMode="auto">
          <a:xfrm flipH="1">
            <a:off x="6209796" y="5066357"/>
            <a:ext cx="1512249" cy="980875"/>
          </a:xfrm>
          <a:prstGeom prst="straightConnector1">
            <a:avLst/>
          </a:prstGeom>
          <a:blipFill dpi="0" rotWithShape="0">
            <a:blip r:embed="rId3"/>
            <a:srcRect/>
            <a:tile tx="0" ty="0" sx="100000" sy="100000" flip="none" algn="tl"/>
          </a:blipFill>
          <a:ln w="25400" cap="flat" cmpd="sng" algn="ctr">
            <a:solidFill>
              <a:srgbClr val="000000"/>
            </a:solidFill>
            <a:prstDash val="solid"/>
            <a:round/>
            <a:headEnd type="none" w="med" len="med"/>
            <a:tailEnd type="arrow"/>
          </a:ln>
          <a:effectLst/>
        </p:spPr>
      </p:cxnSp>
      <p:sp>
        <p:nvSpPr>
          <p:cNvPr id="13" name="TextBox 12"/>
          <p:cNvSpPr txBox="1"/>
          <p:nvPr/>
        </p:nvSpPr>
        <p:spPr>
          <a:xfrm>
            <a:off x="845314" y="7607811"/>
            <a:ext cx="5114034" cy="1431363"/>
          </a:xfrm>
          <a:prstGeom prst="rect">
            <a:avLst/>
          </a:prstGeom>
          <a:solidFill>
            <a:schemeClr val="bg1">
              <a:lumMod val="85000"/>
            </a:schemeClr>
          </a:solidFill>
        </p:spPr>
        <p:txBody>
          <a:bodyPr wrap="none" lIns="117024" tIns="58514" rIns="117024" bIns="58514" rtlCol="0">
            <a:spAutoFit/>
          </a:bodyPr>
          <a:lstStyle/>
          <a:p>
            <a:pPr algn="l"/>
            <a:r>
              <a:rPr lang="en-US" dirty="0" err="1" smtClean="0"/>
              <a:t>math.o</a:t>
            </a:r>
            <a:r>
              <a:rPr lang="en-US" dirty="0" smtClean="0"/>
              <a:t>: </a:t>
            </a:r>
            <a:r>
              <a:rPr lang="en-US" dirty="0" err="1" smtClean="0"/>
              <a:t>math.c</a:t>
            </a:r>
            <a:r>
              <a:rPr lang="en-US" dirty="0" smtClean="0"/>
              <a:t> </a:t>
            </a:r>
            <a:r>
              <a:rPr lang="en-US" dirty="0" err="1" smtClean="0"/>
              <a:t>math.h</a:t>
            </a:r>
            <a:endParaRPr lang="en-US" dirty="0" smtClean="0"/>
          </a:p>
          <a:p>
            <a:pPr algn="l"/>
            <a:r>
              <a:rPr lang="en-US" dirty="0" smtClean="0"/>
              <a:t>	</a:t>
            </a:r>
            <a:r>
              <a:rPr lang="en-US" dirty="0" err="1" smtClean="0"/>
              <a:t>gcc</a:t>
            </a:r>
            <a:r>
              <a:rPr lang="en-US" dirty="0" smtClean="0"/>
              <a:t> -</a:t>
            </a:r>
            <a:r>
              <a:rPr lang="en-US" dirty="0" err="1" smtClean="0"/>
              <a:t>c</a:t>
            </a:r>
            <a:r>
              <a:rPr lang="en-US" dirty="0" smtClean="0"/>
              <a:t> $&lt; -</a:t>
            </a:r>
            <a:r>
              <a:rPr lang="en-US" dirty="0" err="1" smtClean="0"/>
              <a:t>o</a:t>
            </a:r>
            <a:r>
              <a:rPr lang="en-US" dirty="0" smtClean="0"/>
              <a:t> $a</a:t>
            </a:r>
          </a:p>
        </p:txBody>
      </p:sp>
      <p:sp>
        <p:nvSpPr>
          <p:cNvPr id="15" name="TextBox 14"/>
          <p:cNvSpPr txBox="1"/>
          <p:nvPr/>
        </p:nvSpPr>
        <p:spPr>
          <a:xfrm>
            <a:off x="3078616" y="6729984"/>
            <a:ext cx="765284" cy="774773"/>
          </a:xfrm>
          <a:prstGeom prst="rect">
            <a:avLst/>
          </a:prstGeom>
          <a:noFill/>
        </p:spPr>
        <p:txBody>
          <a:bodyPr wrap="none" lIns="117024" tIns="58514" rIns="117024" bIns="58514" rtlCol="0">
            <a:spAutoFit/>
          </a:bodyPr>
          <a:lstStyle/>
          <a:p>
            <a:r>
              <a:rPr lang="en-US" dirty="0" smtClean="0"/>
              <a:t>or</a:t>
            </a:r>
            <a:endParaRPr lang="en-US" dirty="0"/>
          </a:p>
        </p:txBody>
      </p:sp>
      <p:sp>
        <p:nvSpPr>
          <p:cNvPr id="17" name="Content Placeholder 2"/>
          <p:cNvSpPr txBox="1">
            <a:spLocks/>
          </p:cNvSpPr>
          <p:nvPr/>
        </p:nvSpPr>
        <p:spPr>
          <a:xfrm>
            <a:off x="942848" y="2173608"/>
            <a:ext cx="11395456" cy="2487168"/>
          </a:xfrm>
          <a:prstGeom prst="rect">
            <a:avLst/>
          </a:prstGeom>
        </p:spPr>
        <p:txBody>
          <a:bodyPr lIns="130032" tIns="65017" rIns="130032" bIns="65017"/>
          <a:lstStyle>
            <a:lvl1pPr marL="487672" indent="-487672"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r>
              <a:rPr lang="en-US" smtClean="0"/>
              <a:t>Define a set of rules to follow</a:t>
            </a:r>
          </a:p>
          <a:p>
            <a:pPr lvl="1"/>
            <a:r>
              <a:rPr lang="en-US" smtClean="0"/>
              <a:t>Used mainly for source code </a:t>
            </a:r>
            <a:r>
              <a:rPr lang="en-US" b="1" smtClean="0"/>
              <a:t>compilation</a:t>
            </a:r>
          </a:p>
          <a:p>
            <a:pPr lvl="1"/>
            <a:r>
              <a:rPr lang="en-US" smtClean="0"/>
              <a:t>Helpful during development phase when small changes are made to specific files</a:t>
            </a:r>
            <a:endParaRPr lang="en-US" dirty="0" smtClean="0"/>
          </a:p>
        </p:txBody>
      </p:sp>
    </p:spTree>
    <p:extLst>
      <p:ext uri="{BB962C8B-B14F-4D97-AF65-F5344CB8AC3E}">
        <p14:creationId xmlns:p14="http://schemas.microsoft.com/office/powerpoint/2010/main" val="3844095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5832648"/>
          </a:xfrm>
        </p:spPr>
        <p:txBody>
          <a:bodyPr/>
          <a:lstStyle/>
          <a:p>
            <a:pPr marL="266660" indent="0">
              <a:buNone/>
            </a:pPr>
            <a:r>
              <a:rPr lang="en-US" dirty="0">
                <a:solidFill>
                  <a:srgbClr val="D4D4D4"/>
                </a:solidFill>
                <a:latin typeface="Courier"/>
                <a:cs typeface="Courier"/>
              </a:rPr>
              <a:t>$ </a:t>
            </a:r>
            <a:r>
              <a:rPr lang="en-US" dirty="0" err="1">
                <a:solidFill>
                  <a:srgbClr val="D4D4D4"/>
                </a:solidFill>
                <a:latin typeface="Courier"/>
                <a:cs typeface="Courier"/>
              </a:rPr>
              <a:t>ssh</a:t>
            </a:r>
            <a:r>
              <a:rPr lang="en-US" dirty="0">
                <a:solidFill>
                  <a:srgbClr val="D4D4D4"/>
                </a:solidFill>
                <a:latin typeface="Courier"/>
                <a:cs typeface="Courier"/>
              </a:rPr>
              <a:t> </a:t>
            </a:r>
            <a:r>
              <a:rPr lang="en-US" dirty="0" smtClean="0">
                <a:solidFill>
                  <a:srgbClr val="D4D4D4"/>
                </a:solidFill>
                <a:latin typeface="Courier"/>
                <a:cs typeface="Courier"/>
              </a:rPr>
              <a:t>&lt;username&gt;@</a:t>
            </a:r>
            <a:r>
              <a:rPr lang="en-US" dirty="0" err="1" smtClean="0">
                <a:solidFill>
                  <a:srgbClr val="D4D4D4"/>
                </a:solidFill>
                <a:latin typeface="Courier"/>
                <a:cs typeface="Courier"/>
              </a:rPr>
              <a:t>login.aris.grnet.gr</a:t>
            </a:r>
            <a:endParaRPr lang="en-US" dirty="0">
              <a:solidFill>
                <a:srgbClr val="D4D4D4"/>
              </a:solidFill>
              <a:latin typeface="Courier"/>
              <a:cs typeface="Courier"/>
            </a:endParaRPr>
          </a:p>
          <a:p>
            <a:pPr marL="266660" indent="0">
              <a:buNone/>
            </a:pPr>
            <a:r>
              <a:rPr lang="en-US" dirty="0">
                <a:latin typeface="Courier"/>
                <a:cs typeface="Courier"/>
              </a:rPr>
              <a:t>$ </a:t>
            </a:r>
            <a:r>
              <a:rPr lang="en-US" dirty="0" smtClean="0">
                <a:latin typeface="Courier"/>
                <a:cs typeface="Courier"/>
              </a:rPr>
              <a:t>w</a:t>
            </a:r>
          </a:p>
          <a:p>
            <a:pPr marL="266660" indent="0">
              <a:buNone/>
            </a:pPr>
            <a:r>
              <a:rPr lang="en-US" dirty="0" smtClean="0">
                <a:latin typeface="Courier"/>
                <a:cs typeface="Courier"/>
              </a:rPr>
              <a:t>$ </a:t>
            </a:r>
            <a:r>
              <a:rPr lang="en-US" dirty="0" err="1" smtClean="0">
                <a:latin typeface="Courier"/>
                <a:cs typeface="Courier"/>
              </a:rPr>
              <a:t>pwd</a:t>
            </a:r>
            <a:endParaRPr lang="en-US" dirty="0" smtClean="0">
              <a:latin typeface="Courier"/>
              <a:cs typeface="Courier"/>
            </a:endParaRPr>
          </a:p>
          <a:p>
            <a:pPr marL="266660" indent="0">
              <a:buNone/>
            </a:pPr>
            <a:r>
              <a:rPr lang="en-US" dirty="0" smtClean="0">
                <a:latin typeface="Courier"/>
                <a:cs typeface="Courier"/>
              </a:rPr>
              <a:t>$ cd $WORKDIR</a:t>
            </a:r>
          </a:p>
          <a:p>
            <a:pPr marL="266660" indent="0">
              <a:buNone/>
            </a:pPr>
            <a:r>
              <a:rPr lang="en-US" dirty="0" smtClean="0">
                <a:latin typeface="Courier"/>
                <a:cs typeface="Courier"/>
              </a:rPr>
              <a:t>$ </a:t>
            </a:r>
            <a:r>
              <a:rPr lang="en-US" dirty="0" err="1" smtClean="0">
                <a:latin typeface="Courier"/>
                <a:cs typeface="Courier"/>
              </a:rPr>
              <a:t>pwd</a:t>
            </a:r>
            <a:endParaRPr lang="en-US" dirty="0" smtClean="0">
              <a:latin typeface="Courier"/>
              <a:cs typeface="Courier"/>
            </a:endParaRPr>
          </a:p>
          <a:p>
            <a:pPr marL="266660" indent="0">
              <a:buNone/>
            </a:pPr>
            <a:r>
              <a:rPr lang="en-US" sz="3600" dirty="0">
                <a:latin typeface="Courier"/>
                <a:cs typeface="Courier"/>
              </a:rPr>
              <a:t>$ </a:t>
            </a:r>
            <a:r>
              <a:rPr lang="en-US" sz="3600" dirty="0" err="1">
                <a:latin typeface="Courier"/>
                <a:cs typeface="Courier"/>
              </a:rPr>
              <a:t>git</a:t>
            </a:r>
            <a:r>
              <a:rPr lang="en-US" sz="3600" dirty="0">
                <a:latin typeface="Courier"/>
                <a:cs typeface="Courier"/>
              </a:rPr>
              <a:t> clone https://github.com/hpc-grnet-gr/aris-training-sep-2015.</a:t>
            </a:r>
            <a:r>
              <a:rPr lang="en-US" sz="3600" dirty="0" smtClean="0">
                <a:latin typeface="Courier"/>
                <a:cs typeface="Courier"/>
              </a:rPr>
              <a:t>git</a:t>
            </a:r>
          </a:p>
          <a:p>
            <a:pPr marL="266660" indent="0">
              <a:buNone/>
            </a:pPr>
            <a:r>
              <a:rPr lang="en-US" sz="3600" dirty="0" smtClean="0">
                <a:latin typeface="Courier"/>
                <a:cs typeface="Courier"/>
              </a:rPr>
              <a:t>$ </a:t>
            </a:r>
            <a:r>
              <a:rPr lang="en-US" sz="3600" dirty="0" err="1" smtClean="0">
                <a:latin typeface="Courier"/>
                <a:cs typeface="Courier"/>
              </a:rPr>
              <a:t>ls</a:t>
            </a:r>
            <a:r>
              <a:rPr lang="en-US" sz="3600" dirty="0" smtClean="0">
                <a:latin typeface="Courier"/>
                <a:cs typeface="Courier"/>
              </a:rPr>
              <a:t> –la</a:t>
            </a:r>
          </a:p>
          <a:p>
            <a:pPr marL="266660" indent="0">
              <a:buNone/>
            </a:pPr>
            <a:r>
              <a:rPr lang="en-US" sz="3600" dirty="0">
                <a:latin typeface="Courier"/>
                <a:cs typeface="Courier"/>
              </a:rPr>
              <a:t>$ cd aris-training-sep-2015</a:t>
            </a:r>
            <a:endParaRPr lang="en-US" dirty="0">
              <a:latin typeface="Courier"/>
              <a:cs typeface="Courier"/>
            </a:endParaRPr>
          </a:p>
          <a:p>
            <a:pPr marL="266660" indent="0">
              <a:buNone/>
            </a:pPr>
            <a:endParaRPr lang="en-US" dirty="0">
              <a:latin typeface="Courier"/>
              <a:cs typeface="Courier"/>
            </a:endParaRPr>
          </a:p>
        </p:txBody>
      </p:sp>
    </p:spTree>
    <p:extLst>
      <p:ext uri="{BB962C8B-B14F-4D97-AF65-F5344CB8AC3E}">
        <p14:creationId xmlns:p14="http://schemas.microsoft.com/office/powerpoint/2010/main" val="127242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5832648"/>
          </a:xfrm>
        </p:spPr>
        <p:txBody>
          <a:bodyPr/>
          <a:lstStyle/>
          <a:p>
            <a:pPr marL="266660" indent="0">
              <a:buNone/>
            </a:pPr>
            <a:r>
              <a:rPr lang="en-US" sz="3600" dirty="0" smtClean="0">
                <a:solidFill>
                  <a:srgbClr val="D4D4D4"/>
                </a:solidFill>
                <a:latin typeface="Courier"/>
                <a:cs typeface="Courier"/>
              </a:rPr>
              <a:t>$ ...</a:t>
            </a:r>
          </a:p>
          <a:p>
            <a:pPr marL="266660" indent="0">
              <a:buNone/>
            </a:pPr>
            <a:r>
              <a:rPr lang="en-US" sz="3600" dirty="0" smtClean="0">
                <a:solidFill>
                  <a:srgbClr val="D4D4D4"/>
                </a:solidFill>
                <a:latin typeface="Courier"/>
                <a:cs typeface="Courier"/>
              </a:rPr>
              <a:t>$ </a:t>
            </a:r>
            <a:r>
              <a:rPr lang="en-US" sz="3600" dirty="0">
                <a:solidFill>
                  <a:srgbClr val="D4D4D4"/>
                </a:solidFill>
                <a:latin typeface="Courier"/>
                <a:cs typeface="Courier"/>
              </a:rPr>
              <a:t>cd aris-training-sep-</a:t>
            </a:r>
            <a:r>
              <a:rPr lang="en-US" sz="3600" dirty="0" smtClean="0">
                <a:solidFill>
                  <a:srgbClr val="D4D4D4"/>
                </a:solidFill>
                <a:latin typeface="Courier"/>
                <a:cs typeface="Courier"/>
              </a:rPr>
              <a:t>2015</a:t>
            </a:r>
          </a:p>
          <a:p>
            <a:pPr marL="266660" indent="0">
              <a:buNone/>
            </a:pPr>
            <a:r>
              <a:rPr lang="en-US" sz="3600" dirty="0" smtClean="0">
                <a:latin typeface="Courier"/>
                <a:cs typeface="Courier"/>
              </a:rPr>
              <a:t>$ cd </a:t>
            </a:r>
            <a:r>
              <a:rPr lang="en-US" sz="3600" dirty="0" err="1" smtClean="0">
                <a:latin typeface="Courier"/>
                <a:cs typeface="Courier"/>
              </a:rPr>
              <a:t>my_first_ARIS_job</a:t>
            </a:r>
            <a:endParaRPr lang="en-US" sz="3600" dirty="0" smtClean="0">
              <a:latin typeface="Courier"/>
              <a:cs typeface="Courier"/>
            </a:endParaRPr>
          </a:p>
          <a:p>
            <a:pPr marL="266660" indent="0">
              <a:buNone/>
            </a:pPr>
            <a:r>
              <a:rPr lang="en-US" sz="3600" dirty="0" smtClean="0">
                <a:latin typeface="Courier"/>
                <a:cs typeface="Courier"/>
              </a:rPr>
              <a:t>$ cat simple</a:t>
            </a:r>
          </a:p>
          <a:p>
            <a:pPr marL="266660" indent="0">
              <a:buNone/>
            </a:pPr>
            <a:endParaRPr lang="en-US" dirty="0">
              <a:latin typeface="Courier"/>
              <a:cs typeface="Courier"/>
            </a:endParaRPr>
          </a:p>
        </p:txBody>
      </p:sp>
    </p:spTree>
    <p:extLst>
      <p:ext uri="{BB962C8B-B14F-4D97-AF65-F5344CB8AC3E}">
        <p14:creationId xmlns:p14="http://schemas.microsoft.com/office/powerpoint/2010/main" val="3861944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SLURM scripts</a:t>
            </a:r>
            <a:endParaRPr lang="en-US" dirty="0"/>
          </a:p>
        </p:txBody>
      </p:sp>
      <p:sp>
        <p:nvSpPr>
          <p:cNvPr id="5" name="TextBox 4"/>
          <p:cNvSpPr txBox="1"/>
          <p:nvPr/>
        </p:nvSpPr>
        <p:spPr>
          <a:xfrm>
            <a:off x="942850" y="2535938"/>
            <a:ext cx="10960152" cy="6073658"/>
          </a:xfrm>
          <a:prstGeom prst="rect">
            <a:avLst/>
          </a:prstGeom>
          <a:noFill/>
        </p:spPr>
        <p:txBody>
          <a:bodyPr wrap="square" lIns="117024" tIns="58514" rIns="117024" bIns="58514" rtlCol="0">
            <a:spAutoFit/>
          </a:bodyPr>
          <a:lstStyle/>
          <a:p>
            <a:pPr algn="l"/>
            <a:r>
              <a:rPr lang="en-US" dirty="0"/>
              <a:t>#!/bin/bash</a:t>
            </a:r>
          </a:p>
          <a:p>
            <a:pPr algn="l"/>
            <a:r>
              <a:rPr lang="en-US" dirty="0" smtClean="0"/>
              <a:t>#SBATCH --job-name=</a:t>
            </a:r>
            <a:r>
              <a:rPr lang="en-US" dirty="0" err="1" smtClean="0"/>
              <a:t>simple_job</a:t>
            </a:r>
            <a:endParaRPr lang="en-US" dirty="0"/>
          </a:p>
          <a:p>
            <a:pPr algn="l"/>
            <a:r>
              <a:rPr lang="en-US" dirty="0" smtClean="0"/>
              <a:t>#SBATCH --time=00:01:00</a:t>
            </a:r>
            <a:endParaRPr lang="en-US" dirty="0"/>
          </a:p>
          <a:p>
            <a:pPr algn="l"/>
            <a:r>
              <a:rPr lang="en-US" dirty="0" smtClean="0"/>
              <a:t>#SBATCH --account=sept2015</a:t>
            </a:r>
            <a:endParaRPr lang="en-US" dirty="0"/>
          </a:p>
          <a:p>
            <a:pPr algn="l"/>
            <a:r>
              <a:rPr lang="en-US" dirty="0" smtClean="0"/>
              <a:t>#SBATCH --partition=compute</a:t>
            </a:r>
            <a:endParaRPr lang="en-US" dirty="0"/>
          </a:p>
          <a:p>
            <a:pPr algn="l"/>
            <a:endParaRPr lang="en-US" dirty="0"/>
          </a:p>
          <a:p>
            <a:pPr algn="l"/>
            <a:r>
              <a:rPr lang="en-US" dirty="0"/>
              <a:t># this is a </a:t>
            </a:r>
            <a:r>
              <a:rPr lang="en-US" dirty="0" smtClean="0"/>
              <a:t>comment</a:t>
            </a:r>
          </a:p>
          <a:p>
            <a:pPr algn="l"/>
            <a:r>
              <a:rPr lang="en-US" dirty="0"/>
              <a:t>s</a:t>
            </a:r>
            <a:r>
              <a:rPr lang="en-US" dirty="0" smtClean="0"/>
              <a:t>leep 30</a:t>
            </a:r>
            <a:endParaRPr lang="en-US" dirty="0"/>
          </a:p>
          <a:p>
            <a:pPr algn="l"/>
            <a:r>
              <a:rPr lang="en-US" dirty="0"/>
              <a:t>/bin/hostname</a:t>
            </a:r>
          </a:p>
        </p:txBody>
      </p:sp>
    </p:spTree>
    <p:extLst>
      <p:ext uri="{BB962C8B-B14F-4D97-AF65-F5344CB8AC3E}">
        <p14:creationId xmlns:p14="http://schemas.microsoft.com/office/powerpoint/2010/main" val="893818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Hands-on!</a:t>
            </a:r>
            <a:endParaRPr lang="en-US" dirty="0"/>
          </a:p>
        </p:txBody>
      </p:sp>
      <p:sp>
        <p:nvSpPr>
          <p:cNvPr id="3" name="Content Placeholder 2"/>
          <p:cNvSpPr>
            <a:spLocks noGrp="1"/>
          </p:cNvSpPr>
          <p:nvPr>
            <p:ph idx="1"/>
          </p:nvPr>
        </p:nvSpPr>
        <p:spPr>
          <a:xfrm>
            <a:off x="1245819" y="2860576"/>
            <a:ext cx="10464801" cy="5832648"/>
          </a:xfrm>
        </p:spPr>
        <p:txBody>
          <a:bodyPr/>
          <a:lstStyle/>
          <a:p>
            <a:pPr marL="266660" indent="0">
              <a:buNone/>
            </a:pPr>
            <a:r>
              <a:rPr lang="en-US" sz="3600" dirty="0" smtClean="0">
                <a:solidFill>
                  <a:srgbClr val="D4D4D4"/>
                </a:solidFill>
                <a:latin typeface="Courier"/>
                <a:cs typeface="Courier"/>
              </a:rPr>
              <a:t>$ ...</a:t>
            </a:r>
          </a:p>
          <a:p>
            <a:pPr marL="266660" indent="0">
              <a:buNone/>
            </a:pPr>
            <a:r>
              <a:rPr lang="en-US" sz="3600" dirty="0" smtClean="0">
                <a:solidFill>
                  <a:srgbClr val="D4D4D4"/>
                </a:solidFill>
                <a:latin typeface="Courier"/>
                <a:cs typeface="Courier"/>
              </a:rPr>
              <a:t>$ </a:t>
            </a:r>
            <a:r>
              <a:rPr lang="en-US" sz="3600" dirty="0">
                <a:solidFill>
                  <a:srgbClr val="D4D4D4"/>
                </a:solidFill>
                <a:latin typeface="Courier"/>
                <a:cs typeface="Courier"/>
              </a:rPr>
              <a:t>cd aris-training-sep-</a:t>
            </a:r>
            <a:r>
              <a:rPr lang="en-US" sz="3600" dirty="0" smtClean="0">
                <a:solidFill>
                  <a:srgbClr val="D4D4D4"/>
                </a:solidFill>
                <a:latin typeface="Courier"/>
                <a:cs typeface="Courier"/>
              </a:rPr>
              <a:t>2015</a:t>
            </a:r>
          </a:p>
          <a:p>
            <a:pPr marL="266660" indent="0">
              <a:buNone/>
            </a:pPr>
            <a:r>
              <a:rPr lang="en-US" sz="3600" dirty="0" smtClean="0">
                <a:solidFill>
                  <a:srgbClr val="D1D1D1"/>
                </a:solidFill>
                <a:latin typeface="Courier"/>
                <a:cs typeface="Courier"/>
              </a:rPr>
              <a:t>$ cd </a:t>
            </a:r>
            <a:r>
              <a:rPr lang="en-US" sz="3600" dirty="0" err="1" smtClean="0">
                <a:solidFill>
                  <a:srgbClr val="D1D1D1"/>
                </a:solidFill>
                <a:latin typeface="Courier"/>
                <a:cs typeface="Courier"/>
              </a:rPr>
              <a:t>my_first_ARIS_job</a:t>
            </a:r>
            <a:endParaRPr lang="en-US" sz="3600" dirty="0" smtClean="0">
              <a:solidFill>
                <a:srgbClr val="D1D1D1"/>
              </a:solidFill>
              <a:latin typeface="Courier"/>
              <a:cs typeface="Courier"/>
            </a:endParaRPr>
          </a:p>
          <a:p>
            <a:pPr marL="266660" indent="0">
              <a:buNone/>
            </a:pPr>
            <a:r>
              <a:rPr lang="en-US" sz="3600" dirty="0" smtClean="0">
                <a:solidFill>
                  <a:srgbClr val="D1D1D1"/>
                </a:solidFill>
                <a:latin typeface="Courier"/>
                <a:cs typeface="Courier"/>
              </a:rPr>
              <a:t>$ cat simple</a:t>
            </a:r>
          </a:p>
          <a:p>
            <a:pPr marL="266660" indent="0">
              <a:buNone/>
            </a:pPr>
            <a:r>
              <a:rPr lang="en-US" sz="3600" dirty="0" smtClean="0">
                <a:solidFill>
                  <a:srgbClr val="D1D1D1"/>
                </a:solidFill>
                <a:latin typeface="Courier"/>
                <a:cs typeface="Courier"/>
              </a:rPr>
              <a:t>...</a:t>
            </a:r>
          </a:p>
          <a:p>
            <a:pPr marL="266660" indent="0">
              <a:buNone/>
            </a:pPr>
            <a:r>
              <a:rPr lang="en-US" sz="3600" dirty="0" smtClean="0">
                <a:latin typeface="Courier"/>
                <a:cs typeface="Courier"/>
              </a:rPr>
              <a:t>$ </a:t>
            </a:r>
            <a:r>
              <a:rPr lang="en-US" sz="3600" dirty="0" err="1" smtClean="0">
                <a:latin typeface="Courier"/>
                <a:cs typeface="Courier"/>
              </a:rPr>
              <a:t>sbatch</a:t>
            </a:r>
            <a:r>
              <a:rPr lang="en-US" sz="3600" dirty="0" smtClean="0">
                <a:latin typeface="Courier"/>
                <a:cs typeface="Courier"/>
              </a:rPr>
              <a:t> simple</a:t>
            </a:r>
          </a:p>
          <a:p>
            <a:pPr marL="266660" indent="0">
              <a:buNone/>
            </a:pPr>
            <a:r>
              <a:rPr lang="en-US" sz="3600" dirty="0" smtClean="0">
                <a:latin typeface="Courier"/>
                <a:cs typeface="Courier"/>
              </a:rPr>
              <a:t>$ </a:t>
            </a:r>
            <a:r>
              <a:rPr lang="en-US" sz="3600" dirty="0" err="1" smtClean="0">
                <a:latin typeface="Courier"/>
                <a:cs typeface="Courier"/>
              </a:rPr>
              <a:t>squeue</a:t>
            </a:r>
            <a:endParaRPr lang="en-US" sz="3600" dirty="0" smtClean="0">
              <a:latin typeface="Courier"/>
              <a:cs typeface="Courier"/>
            </a:endParaRPr>
          </a:p>
          <a:p>
            <a:pPr marL="266660" indent="0">
              <a:buNone/>
            </a:pPr>
            <a:r>
              <a:rPr lang="en-US" sz="3600" dirty="0" smtClean="0">
                <a:latin typeface="Courier"/>
                <a:cs typeface="Courier"/>
              </a:rPr>
              <a:t>$ </a:t>
            </a:r>
            <a:r>
              <a:rPr lang="en-US" sz="3600" dirty="0" err="1" smtClean="0">
                <a:latin typeface="Courier"/>
                <a:cs typeface="Courier"/>
              </a:rPr>
              <a:t>ls</a:t>
            </a:r>
            <a:r>
              <a:rPr lang="en-US" sz="3600" dirty="0" smtClean="0">
                <a:latin typeface="Courier"/>
                <a:cs typeface="Courier"/>
              </a:rPr>
              <a:t> -</a:t>
            </a:r>
            <a:r>
              <a:rPr lang="en-US" sz="3600" dirty="0" err="1" smtClean="0">
                <a:latin typeface="Courier"/>
                <a:cs typeface="Courier"/>
              </a:rPr>
              <a:t>lrt</a:t>
            </a:r>
            <a:endParaRPr lang="en-US" dirty="0">
              <a:latin typeface="Courier"/>
              <a:cs typeface="Courier"/>
            </a:endParaRPr>
          </a:p>
          <a:p>
            <a:pPr marL="266660" indent="0">
              <a:buNone/>
            </a:pPr>
            <a:endParaRPr lang="en-US" dirty="0">
              <a:latin typeface="Courier"/>
              <a:cs typeface="Courier"/>
            </a:endParaRPr>
          </a:p>
        </p:txBody>
      </p:sp>
    </p:spTree>
    <p:extLst>
      <p:ext uri="{BB962C8B-B14F-4D97-AF65-F5344CB8AC3E}">
        <p14:creationId xmlns:p14="http://schemas.microsoft.com/office/powerpoint/2010/main" val="1830327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1" y="2859157"/>
            <a:ext cx="11704320" cy="1153547"/>
          </a:xfrm>
        </p:spPr>
        <p:txBody>
          <a:bodyPr/>
          <a:lstStyle/>
          <a:p>
            <a:r>
              <a:rPr lang="en-US" dirty="0" smtClean="0"/>
              <a:t>Job script creator</a:t>
            </a:r>
            <a:endParaRPr lang="en-US" dirty="0"/>
          </a:p>
        </p:txBody>
      </p:sp>
      <p:sp>
        <p:nvSpPr>
          <p:cNvPr id="4" name="Rectangle 3"/>
          <p:cNvSpPr/>
          <p:nvPr/>
        </p:nvSpPr>
        <p:spPr>
          <a:xfrm>
            <a:off x="2181920" y="4168914"/>
            <a:ext cx="8640960" cy="1415772"/>
          </a:xfrm>
          <a:prstGeom prst="rect">
            <a:avLst/>
          </a:prstGeom>
        </p:spPr>
        <p:txBody>
          <a:bodyPr wrap="square">
            <a:spAutoFit/>
          </a:bodyPr>
          <a:lstStyle/>
          <a:p>
            <a:r>
              <a:rPr lang="en-US" dirty="0">
                <a:hlinkClick r:id="rId2"/>
              </a:rPr>
              <a:t>http://doc.aris.grnet.gr/scripttemplate</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2531103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goes “</a:t>
            </a:r>
            <a:r>
              <a:rPr lang="en-US" i="1" dirty="0" smtClean="0"/>
              <a:t>in-</a:t>
            </a:r>
            <a:r>
              <a:rPr lang="en-US" i="1" dirty="0" err="1" smtClean="0"/>
              <a:t>silico</a:t>
            </a:r>
            <a:r>
              <a:rPr lang="en-US" dirty="0" smtClean="0"/>
              <a:t>”</a:t>
            </a:r>
            <a:endParaRPr lang="en-US" dirty="0"/>
          </a:p>
        </p:txBody>
      </p:sp>
      <p:sp>
        <p:nvSpPr>
          <p:cNvPr id="3" name="Content Placeholder 2"/>
          <p:cNvSpPr>
            <a:spLocks noGrp="1"/>
          </p:cNvSpPr>
          <p:nvPr>
            <p:ph idx="1"/>
          </p:nvPr>
        </p:nvSpPr>
        <p:spPr/>
        <p:txBody>
          <a:bodyPr/>
          <a:lstStyle/>
          <a:p>
            <a:r>
              <a:rPr lang="en-US" dirty="0" smtClean="0"/>
              <a:t>Exact solutions are not always possible using current theoretical tools and methods</a:t>
            </a:r>
          </a:p>
          <a:p>
            <a:pPr lvl="1"/>
            <a:r>
              <a:rPr lang="en-US" dirty="0" smtClean="0"/>
              <a:t>i.e. most problems we have to solve are non-linear</a:t>
            </a:r>
          </a:p>
          <a:p>
            <a:r>
              <a:rPr lang="en-US" dirty="0" smtClean="0"/>
              <a:t>Numerical integration and simulation technics are providing answers to difficult problems</a:t>
            </a:r>
          </a:p>
          <a:p>
            <a:r>
              <a:rPr lang="en-US" dirty="0" smtClean="0"/>
              <a:t>The more complex the problem the more demanding the solution will be</a:t>
            </a:r>
            <a:r>
              <a:rPr lang="en-US" dirty="0"/>
              <a:t>. </a:t>
            </a:r>
            <a:r>
              <a:rPr lang="en-US" dirty="0" smtClean="0"/>
              <a:t>Hence, high end research requires</a:t>
            </a:r>
          </a:p>
          <a:p>
            <a:pPr lvl="1"/>
            <a:r>
              <a:rPr lang="en-US" dirty="0" smtClean="0"/>
              <a:t>better hardware</a:t>
            </a:r>
          </a:p>
          <a:p>
            <a:pPr lvl="1"/>
            <a:r>
              <a:rPr lang="en-US" dirty="0" smtClean="0"/>
              <a:t>improved software stacks </a:t>
            </a:r>
            <a:r>
              <a:rPr lang="en-US" dirty="0" err="1" smtClean="0"/>
              <a:t>etc</a:t>
            </a:r>
            <a:endParaRPr lang="en-US" dirty="0"/>
          </a:p>
        </p:txBody>
      </p:sp>
    </p:spTree>
    <p:extLst>
      <p:ext uri="{BB962C8B-B14F-4D97-AF65-F5344CB8AC3E}">
        <p14:creationId xmlns:p14="http://schemas.microsoft.com/office/powerpoint/2010/main" val="392423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5360" y="4154252"/>
            <a:ext cx="11054080" cy="2090702"/>
          </a:xfrm>
        </p:spPr>
        <p:txBody>
          <a:bodyPr>
            <a:normAutofit/>
          </a:bodyPr>
          <a:lstStyle/>
          <a:p>
            <a:r>
              <a:rPr lang="en-US" dirty="0" smtClean="0"/>
              <a:t>Introduction to </a:t>
            </a:r>
            <a:r>
              <a:rPr lang="en-US" dirty="0" err="1" smtClean="0"/>
              <a:t>OpenMP</a:t>
            </a:r>
            <a:endParaRPr lang="el-GR" dirty="0"/>
          </a:p>
        </p:txBody>
      </p:sp>
    </p:spTree>
    <p:extLst>
      <p:ext uri="{BB962C8B-B14F-4D97-AF65-F5344CB8AC3E}">
        <p14:creationId xmlns:p14="http://schemas.microsoft.com/office/powerpoint/2010/main" val="33583105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erdana" charset="0"/>
                <a:cs typeface="Verdana" charset="0"/>
              </a:rPr>
              <a:t>Overview of </a:t>
            </a:r>
            <a:r>
              <a:rPr lang="en-US" dirty="0" err="1" smtClean="0">
                <a:latin typeface="Verdana" charset="0"/>
                <a:cs typeface="Verdana" charset="0"/>
              </a:rPr>
              <a:t>OpenMP</a:t>
            </a:r>
            <a:endParaRPr lang="en-US" dirty="0">
              <a:latin typeface="Verdana" charset="0"/>
              <a:cs typeface="Verdana" charset="0"/>
            </a:endParaRPr>
          </a:p>
        </p:txBody>
      </p:sp>
      <p:sp>
        <p:nvSpPr>
          <p:cNvPr id="138243" name="Content Placeholder 2"/>
          <p:cNvSpPr>
            <a:spLocks noGrp="1"/>
          </p:cNvSpPr>
          <p:nvPr>
            <p:ph idx="1"/>
          </p:nvPr>
        </p:nvSpPr>
        <p:spPr/>
        <p:txBody>
          <a:bodyPr/>
          <a:lstStyle/>
          <a:p>
            <a:r>
              <a:rPr lang="en-US" dirty="0">
                <a:latin typeface="Verdana" charset="0"/>
                <a:cs typeface="Verdana" charset="0"/>
              </a:rPr>
              <a:t>Shared </a:t>
            </a:r>
            <a:r>
              <a:rPr lang="en-US" dirty="0" err="1">
                <a:latin typeface="Verdana" charset="0"/>
                <a:cs typeface="Verdana" charset="0"/>
              </a:rPr>
              <a:t>vs</a:t>
            </a:r>
            <a:r>
              <a:rPr lang="en-US" dirty="0">
                <a:latin typeface="Verdana" charset="0"/>
                <a:cs typeface="Verdana" charset="0"/>
              </a:rPr>
              <a:t> Distributed memory </a:t>
            </a:r>
            <a:r>
              <a:rPr lang="en-US" dirty="0" smtClean="0">
                <a:latin typeface="Verdana" charset="0"/>
                <a:cs typeface="Verdana" charset="0"/>
              </a:rPr>
              <a:t>models (recap)</a:t>
            </a:r>
            <a:endParaRPr lang="en-US" dirty="0">
              <a:latin typeface="Verdana" charset="0"/>
              <a:cs typeface="Verdana" charset="0"/>
            </a:endParaRPr>
          </a:p>
          <a:p>
            <a:r>
              <a:rPr lang="en-US" dirty="0">
                <a:latin typeface="Verdana" charset="0"/>
                <a:cs typeface="Verdana" charset="0"/>
              </a:rPr>
              <a:t>Why </a:t>
            </a:r>
            <a:r>
              <a:rPr lang="en-US" dirty="0" err="1">
                <a:latin typeface="Verdana" charset="0"/>
                <a:cs typeface="Verdana" charset="0"/>
              </a:rPr>
              <a:t>OpenMP</a:t>
            </a:r>
            <a:endParaRPr lang="en-US" dirty="0">
              <a:latin typeface="Verdana" charset="0"/>
              <a:cs typeface="Verdana" charset="0"/>
            </a:endParaRPr>
          </a:p>
          <a:p>
            <a:r>
              <a:rPr lang="en-US" dirty="0">
                <a:latin typeface="Verdana" charset="0"/>
                <a:cs typeface="Verdana" charset="0"/>
              </a:rPr>
              <a:t>How </a:t>
            </a:r>
            <a:r>
              <a:rPr lang="en-US" dirty="0" err="1">
                <a:latin typeface="Verdana" charset="0"/>
                <a:cs typeface="Verdana" charset="0"/>
              </a:rPr>
              <a:t>OpenMP</a:t>
            </a:r>
            <a:r>
              <a:rPr lang="en-US" dirty="0">
                <a:latin typeface="Verdana" charset="0"/>
                <a:cs typeface="Verdana" charset="0"/>
              </a:rPr>
              <a:t> works</a:t>
            </a:r>
          </a:p>
          <a:p>
            <a:r>
              <a:rPr lang="en-US" dirty="0">
                <a:latin typeface="Verdana" charset="0"/>
                <a:cs typeface="Verdana" charset="0"/>
              </a:rPr>
              <a:t>Basic examples</a:t>
            </a:r>
          </a:p>
          <a:p>
            <a:r>
              <a:rPr lang="en-US" dirty="0">
                <a:latin typeface="Verdana" charset="0"/>
                <a:cs typeface="Verdana" charset="0"/>
              </a:rPr>
              <a:t>How to execute the executable</a:t>
            </a:r>
          </a:p>
        </p:txBody>
      </p:sp>
    </p:spTree>
    <p:extLst>
      <p:ext uri="{BB962C8B-B14F-4D97-AF65-F5344CB8AC3E}">
        <p14:creationId xmlns:p14="http://schemas.microsoft.com/office/powerpoint/2010/main" val="33293351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096" y="6047232"/>
            <a:ext cx="4389120" cy="237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4720" y="5380856"/>
            <a:ext cx="5904993" cy="37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86530" y="1755648"/>
            <a:ext cx="8018273" cy="370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0098" y="2438400"/>
            <a:ext cx="4383024" cy="240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942848" y="5380856"/>
            <a:ext cx="10826496" cy="2032"/>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rot="5400000">
            <a:off x="1430529" y="5462016"/>
            <a:ext cx="6827520" cy="4065"/>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1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Introduction to OpenMP</a:t>
            </a:r>
          </a:p>
        </p:txBody>
      </p:sp>
      <p:sp>
        <p:nvSpPr>
          <p:cNvPr id="141315" name="Content Placeholder 2"/>
          <p:cNvSpPr>
            <a:spLocks noGrp="1"/>
          </p:cNvSpPr>
          <p:nvPr>
            <p:ph idx="1"/>
          </p:nvPr>
        </p:nvSpPr>
        <p:spPr>
          <a:xfrm>
            <a:off x="1267968" y="2478018"/>
            <a:ext cx="10468864" cy="6575248"/>
          </a:xfrm>
        </p:spPr>
        <p:txBody>
          <a:bodyPr>
            <a:normAutofit lnSpcReduction="10000"/>
          </a:bodyPr>
          <a:lstStyle/>
          <a:p>
            <a:pPr>
              <a:spcBef>
                <a:spcPts val="2600"/>
              </a:spcBef>
            </a:pPr>
            <a:r>
              <a:rPr lang="en-US" dirty="0" smtClean="0">
                <a:latin typeface="Verdana" charset="0"/>
                <a:cs typeface="Verdana" charset="0"/>
              </a:rPr>
              <a:t>Extension </a:t>
            </a:r>
            <a:r>
              <a:rPr lang="en-US" dirty="0">
                <a:latin typeface="Verdana" charset="0"/>
                <a:cs typeface="Verdana" charset="0"/>
              </a:rPr>
              <a:t>to C/C++ and Fortran languages</a:t>
            </a:r>
          </a:p>
          <a:p>
            <a:pPr lvl="1">
              <a:spcBef>
                <a:spcPts val="2600"/>
              </a:spcBef>
            </a:pPr>
            <a:r>
              <a:rPr lang="en-US" dirty="0">
                <a:latin typeface="Verdana" charset="0"/>
                <a:ea typeface="Verdana" charset="0"/>
                <a:cs typeface="Verdana" charset="0"/>
              </a:rPr>
              <a:t>Most compilers support </a:t>
            </a:r>
            <a:r>
              <a:rPr lang="en-US" dirty="0" err="1">
                <a:latin typeface="Verdana" charset="0"/>
                <a:ea typeface="Verdana" charset="0"/>
                <a:cs typeface="Verdana" charset="0"/>
              </a:rPr>
              <a:t>OpenMP</a:t>
            </a:r>
            <a:endParaRPr lang="en-US" dirty="0">
              <a:latin typeface="Verdana" charset="0"/>
              <a:ea typeface="Verdana" charset="0"/>
              <a:cs typeface="Verdana" charset="0"/>
            </a:endParaRPr>
          </a:p>
          <a:p>
            <a:pPr lvl="2">
              <a:spcBef>
                <a:spcPts val="2600"/>
              </a:spcBef>
            </a:pPr>
            <a:r>
              <a:rPr lang="en-US" sz="2300" dirty="0">
                <a:latin typeface="Verdana" charset="0"/>
                <a:ea typeface="Verdana" charset="0"/>
                <a:cs typeface="Verdana" charset="0"/>
              </a:rPr>
              <a:t>GNU, Intel, PGI, </a:t>
            </a:r>
            <a:r>
              <a:rPr lang="en-US" sz="2300" dirty="0" err="1">
                <a:latin typeface="Verdana" charset="0"/>
                <a:ea typeface="Verdana" charset="0"/>
                <a:cs typeface="Verdana" charset="0"/>
              </a:rPr>
              <a:t>PathScale</a:t>
            </a:r>
            <a:r>
              <a:rPr lang="en-US" sz="2300" dirty="0">
                <a:latin typeface="Verdana" charset="0"/>
                <a:ea typeface="Verdana" charset="0"/>
                <a:cs typeface="Verdana" charset="0"/>
              </a:rPr>
              <a:t>, Open64 …</a:t>
            </a:r>
          </a:p>
          <a:p>
            <a:pPr>
              <a:spcBef>
                <a:spcPts val="2600"/>
              </a:spcBef>
            </a:pPr>
            <a:r>
              <a:rPr lang="en-US" dirty="0">
                <a:latin typeface="Verdana" charset="0"/>
                <a:cs typeface="Verdana" charset="0"/>
              </a:rPr>
              <a:t>Extensively used for writing programs for shared memory architectures over the past decade</a:t>
            </a:r>
          </a:p>
          <a:p>
            <a:pPr>
              <a:spcBef>
                <a:spcPts val="2600"/>
              </a:spcBef>
            </a:pPr>
            <a:r>
              <a:rPr lang="en-US" dirty="0" smtClean="0">
                <a:latin typeface="Verdana" charset="0"/>
                <a:cs typeface="Verdana" charset="0"/>
              </a:rPr>
              <a:t>Threads communication </a:t>
            </a:r>
            <a:r>
              <a:rPr lang="en-US" dirty="0">
                <a:latin typeface="Verdana" charset="0"/>
                <a:cs typeface="Verdana" charset="0"/>
              </a:rPr>
              <a:t>is implicit and uses variables pointing to shared memory locations; this is in contrast with MPI which uses explicit messages passed among each process</a:t>
            </a:r>
          </a:p>
        </p:txBody>
      </p:sp>
    </p:spTree>
    <p:extLst>
      <p:ext uri="{BB962C8B-B14F-4D97-AF65-F5344CB8AC3E}">
        <p14:creationId xmlns:p14="http://schemas.microsoft.com/office/powerpoint/2010/main" val="2301924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669753" y="1296024"/>
            <a:ext cx="12205001" cy="1348528"/>
          </a:xfrm>
        </p:spPr>
        <p:txBody>
          <a:bodyPr>
            <a:normAutofit fontScale="90000"/>
          </a:bodyPr>
          <a:lstStyle/>
          <a:p>
            <a:r>
              <a:rPr lang="en-US" dirty="0">
                <a:latin typeface="Verdana" charset="0"/>
                <a:cs typeface="Verdana" charset="0"/>
              </a:rPr>
              <a:t>Threaded parallel programming (</a:t>
            </a:r>
            <a:r>
              <a:rPr lang="en-US" dirty="0" err="1">
                <a:latin typeface="Verdana" charset="0"/>
                <a:cs typeface="Verdana" charset="0"/>
              </a:rPr>
              <a:t>openMP</a:t>
            </a:r>
            <a:r>
              <a:rPr lang="en-US" dirty="0">
                <a:latin typeface="Verdana" charset="0"/>
                <a:cs typeface="Verdana" charset="0"/>
              </a:rPr>
              <a:t>)</a:t>
            </a:r>
          </a:p>
        </p:txBody>
      </p:sp>
      <p:sp>
        <p:nvSpPr>
          <p:cNvPr id="142340" name="Rectangle 2"/>
          <p:cNvSpPr>
            <a:spLocks noGrp="1" noChangeArrowheads="1"/>
          </p:cNvSpPr>
          <p:nvPr>
            <p:ph idx="1"/>
          </p:nvPr>
        </p:nvSpPr>
        <p:spPr>
          <a:xfrm>
            <a:off x="1154176" y="3030360"/>
            <a:ext cx="10712704" cy="3430616"/>
          </a:xfrm>
        </p:spPr>
        <p:txBody>
          <a:bodyPr/>
          <a:lstStyle/>
          <a:p>
            <a:pPr marL="700934">
              <a:buFont typeface="Arial"/>
              <a:buChar char="•"/>
            </a:pPr>
            <a:r>
              <a:rPr lang="en-US" dirty="0" err="1">
                <a:latin typeface="Verdana" charset="0"/>
                <a:cs typeface="Verdana" charset="0"/>
              </a:rPr>
              <a:t>openMP</a:t>
            </a:r>
            <a:r>
              <a:rPr lang="en-US" dirty="0">
                <a:latin typeface="Verdana" charset="0"/>
                <a:cs typeface="Verdana" charset="0"/>
              </a:rPr>
              <a:t> is based on a fork - join model</a:t>
            </a:r>
          </a:p>
          <a:p>
            <a:pPr marL="1109302" lvl="1">
              <a:buFont typeface="Arial"/>
              <a:buChar char="•"/>
            </a:pPr>
            <a:r>
              <a:rPr lang="en-US" dirty="0">
                <a:latin typeface="Verdana" charset="0"/>
                <a:ea typeface="Verdana" charset="0"/>
                <a:cs typeface="Verdana" charset="0"/>
              </a:rPr>
              <a:t>Master - worker threads</a:t>
            </a:r>
          </a:p>
        </p:txBody>
      </p:sp>
      <p:pic>
        <p:nvPicPr>
          <p:cNvPr id="1423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120" y="4385024"/>
            <a:ext cx="8290560" cy="279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2342" name="Rectangle 4"/>
          <p:cNvSpPr>
            <a:spLocks/>
          </p:cNvSpPr>
          <p:nvPr/>
        </p:nvSpPr>
        <p:spPr bwMode="auto">
          <a:xfrm>
            <a:off x="741763" y="7297737"/>
            <a:ext cx="11665296" cy="225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5013" tIns="65013" rIns="65013" bIns="65013"/>
          <a:lstStyle/>
          <a:p>
            <a:pPr marL="895976" lvl="1" indent="-310850" algn="l">
              <a:spcBef>
                <a:spcPts val="2304"/>
              </a:spcBef>
              <a:buSzPct val="38000"/>
            </a:pPr>
            <a:r>
              <a:rPr lang="en-US" sz="3300" dirty="0">
                <a:solidFill>
                  <a:srgbClr val="C3683C"/>
                </a:solidFill>
                <a:latin typeface="Verdana" charset="0"/>
                <a:cs typeface="Verdana" charset="0"/>
                <a:sym typeface="Verdana" charset="0"/>
              </a:rPr>
              <a:t>Use of directives and pragmas within source code</a:t>
            </a:r>
          </a:p>
        </p:txBody>
      </p:sp>
    </p:spTree>
    <p:extLst>
      <p:ext uri="{BB962C8B-B14F-4D97-AF65-F5344CB8AC3E}">
        <p14:creationId xmlns:p14="http://schemas.microsoft.com/office/powerpoint/2010/main" val="4110010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Approach towards parallelism</a:t>
            </a:r>
          </a:p>
        </p:txBody>
      </p:sp>
      <p:sp>
        <p:nvSpPr>
          <p:cNvPr id="143363" name="Content Placeholder 2"/>
          <p:cNvSpPr>
            <a:spLocks noGrp="1"/>
          </p:cNvSpPr>
          <p:nvPr>
            <p:ph idx="1"/>
          </p:nvPr>
        </p:nvSpPr>
        <p:spPr>
          <a:xfrm>
            <a:off x="1245815" y="2500535"/>
            <a:ext cx="10468864" cy="1316736"/>
          </a:xfrm>
        </p:spPr>
        <p:txBody>
          <a:bodyPr/>
          <a:lstStyle/>
          <a:p>
            <a:r>
              <a:rPr lang="en-US" dirty="0">
                <a:latin typeface="Verdana" charset="0"/>
                <a:cs typeface="Verdana" charset="0"/>
              </a:rPr>
              <a:t>From serial to parallel with </a:t>
            </a:r>
            <a:r>
              <a:rPr lang="en-US" dirty="0" err="1">
                <a:latin typeface="Verdana" charset="0"/>
                <a:cs typeface="Verdana" charset="0"/>
              </a:rPr>
              <a:t>OpenMP</a:t>
            </a:r>
            <a:endParaRPr lang="en-US" dirty="0">
              <a:latin typeface="Verdana" charset="0"/>
              <a:cs typeface="Verdana" charset="0"/>
            </a:endParaRPr>
          </a:p>
        </p:txBody>
      </p:sp>
      <p:pic>
        <p:nvPicPr>
          <p:cNvPr id="14336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48736"/>
            <a:ext cx="13004800" cy="541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26772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r>
              <a:rPr lang="en-US">
                <a:latin typeface="Verdana" charset="0"/>
                <a:cs typeface="Verdana" charset="0"/>
              </a:rPr>
              <a:t>Memory issues</a:t>
            </a:r>
          </a:p>
        </p:txBody>
      </p:sp>
      <p:sp>
        <p:nvSpPr>
          <p:cNvPr id="144388" name="Rectangle 2"/>
          <p:cNvSpPr>
            <a:spLocks noGrp="1" noChangeArrowheads="1"/>
          </p:cNvSpPr>
          <p:nvPr>
            <p:ph idx="1"/>
          </p:nvPr>
        </p:nvSpPr>
        <p:spPr/>
        <p:txBody>
          <a:bodyPr/>
          <a:lstStyle/>
          <a:p>
            <a:pPr marL="700934">
              <a:spcBef>
                <a:spcPts val="2000"/>
              </a:spcBef>
              <a:buFont typeface="Arial"/>
              <a:buChar char="•"/>
            </a:pPr>
            <a:r>
              <a:rPr lang="en-US" dirty="0">
                <a:latin typeface="Verdana" charset="0"/>
                <a:cs typeface="Verdana" charset="0"/>
              </a:rPr>
              <a:t>Threads have access to the same address space</a:t>
            </a:r>
          </a:p>
          <a:p>
            <a:pPr marL="1109302" lvl="1">
              <a:spcBef>
                <a:spcPts val="2000"/>
              </a:spcBef>
              <a:buFont typeface="Arial"/>
              <a:buChar char="•"/>
            </a:pPr>
            <a:r>
              <a:rPr lang="en-US" dirty="0">
                <a:latin typeface="Verdana" charset="0"/>
                <a:ea typeface="Verdana" charset="0"/>
                <a:cs typeface="Verdana" charset="0"/>
              </a:rPr>
              <a:t>Communication is implicit</a:t>
            </a:r>
          </a:p>
          <a:p>
            <a:pPr marL="700934">
              <a:spcBef>
                <a:spcPts val="2000"/>
              </a:spcBef>
              <a:buFont typeface="Arial"/>
              <a:buChar char="•"/>
            </a:pPr>
            <a:r>
              <a:rPr lang="en-US" dirty="0">
                <a:latin typeface="Verdana" charset="0"/>
                <a:cs typeface="Verdana" charset="0"/>
              </a:rPr>
              <a:t>Programmer needs to define</a:t>
            </a:r>
          </a:p>
          <a:p>
            <a:pPr marL="1109302" lvl="1">
              <a:spcBef>
                <a:spcPts val="2000"/>
              </a:spcBef>
              <a:buFont typeface="Arial"/>
              <a:buChar char="•"/>
            </a:pPr>
            <a:r>
              <a:rPr lang="en-US" dirty="0">
                <a:latin typeface="Verdana" charset="0"/>
                <a:ea typeface="Verdana" charset="0"/>
                <a:cs typeface="Verdana" charset="0"/>
              </a:rPr>
              <a:t>local data</a:t>
            </a:r>
          </a:p>
          <a:p>
            <a:pPr marL="1109302" lvl="1">
              <a:spcBef>
                <a:spcPts val="2000"/>
              </a:spcBef>
              <a:buFont typeface="Arial"/>
              <a:buChar char="•"/>
            </a:pPr>
            <a:r>
              <a:rPr lang="en-US" dirty="0">
                <a:latin typeface="Verdana" charset="0"/>
                <a:ea typeface="Verdana" charset="0"/>
                <a:cs typeface="Verdana" charset="0"/>
              </a:rPr>
              <a:t>shared data</a:t>
            </a:r>
          </a:p>
        </p:txBody>
      </p:sp>
      <p:pic>
        <p:nvPicPr>
          <p:cNvPr id="144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4624" y="5956919"/>
            <a:ext cx="6372352" cy="295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5072708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57784" y="2088522"/>
            <a:ext cx="11233248" cy="68927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5" name="Rectangle 1"/>
          <p:cNvSpPr>
            <a:spLocks noGrp="1" noChangeArrowheads="1"/>
          </p:cNvSpPr>
          <p:nvPr>
            <p:ph type="title"/>
          </p:nvPr>
        </p:nvSpPr>
        <p:spPr>
          <a:xfrm>
            <a:off x="669751" y="988368"/>
            <a:ext cx="11704320" cy="1153547"/>
          </a:xfrm>
        </p:spPr>
        <p:txBody>
          <a:bodyPr/>
          <a:lstStyle/>
          <a:p>
            <a:r>
              <a:rPr lang="en-US" dirty="0" smtClean="0">
                <a:latin typeface="Verdana" charset="0"/>
                <a:cs typeface="Verdana" charset="0"/>
              </a:rPr>
              <a:t>Hello </a:t>
            </a:r>
            <a:r>
              <a:rPr lang="en-US" dirty="0">
                <a:latin typeface="Verdana" charset="0"/>
                <a:cs typeface="Verdana" charset="0"/>
              </a:rPr>
              <a:t>world example</a:t>
            </a:r>
          </a:p>
        </p:txBody>
      </p:sp>
      <p:grpSp>
        <p:nvGrpSpPr>
          <p:cNvPr id="145412" name="Group 4"/>
          <p:cNvGrpSpPr>
            <a:grpSpLocks/>
          </p:cNvGrpSpPr>
          <p:nvPr/>
        </p:nvGrpSpPr>
        <p:grpSpPr bwMode="auto">
          <a:xfrm>
            <a:off x="7654528" y="2208168"/>
            <a:ext cx="4275328" cy="1300480"/>
            <a:chOff x="0" y="0"/>
            <a:chExt cx="2104" cy="640"/>
          </a:xfrm>
        </p:grpSpPr>
        <p:sp>
          <p:nvSpPr>
            <p:cNvPr id="145415" name="Rectangle 5"/>
            <p:cNvSpPr>
              <a:spLocks/>
            </p:cNvSpPr>
            <p:nvPr/>
          </p:nvSpPr>
          <p:spPr bwMode="auto">
            <a:xfrm>
              <a:off x="104" y="104"/>
              <a:ext cx="18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l"/>
              <a:r>
                <a:rPr lang="en-US" sz="2600">
                  <a:solidFill>
                    <a:srgbClr val="191F27"/>
                  </a:solidFill>
                  <a:cs typeface="Gill Sans" charset="0"/>
                </a:rPr>
                <a:t>Environment variable</a:t>
              </a:r>
            </a:p>
            <a:p>
              <a:pPr algn="l"/>
              <a:r>
                <a:rPr lang="en-US" sz="2600">
                  <a:solidFill>
                    <a:srgbClr val="191F27"/>
                  </a:solidFill>
                  <a:cs typeface="Gill Sans" charset="0"/>
                </a:rPr>
                <a:t>OMP_NUM_THREADS</a:t>
              </a:r>
            </a:p>
          </p:txBody>
        </p:sp>
        <p:pic>
          <p:nvPicPr>
            <p:cNvPr id="14541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04"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Tree>
    <p:extLst>
      <p:ext uri="{BB962C8B-B14F-4D97-AF65-F5344CB8AC3E}">
        <p14:creationId xmlns:p14="http://schemas.microsoft.com/office/powerpoint/2010/main" val="9812812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33848" y="2284512"/>
            <a:ext cx="10081121" cy="72185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1985" name="Rectangle 1"/>
          <p:cNvSpPr>
            <a:spLocks noGrp="1" noChangeArrowheads="1"/>
          </p:cNvSpPr>
          <p:nvPr>
            <p:ph type="title"/>
          </p:nvPr>
        </p:nvSpPr>
        <p:spPr/>
        <p:txBody>
          <a:bodyPr/>
          <a:lstStyle/>
          <a:p>
            <a:r>
              <a:rPr lang="en-US" dirty="0" smtClean="0">
                <a:latin typeface="Verdana" charset="0"/>
                <a:cs typeface="Verdana" charset="0"/>
              </a:rPr>
              <a:t>Hello </a:t>
            </a:r>
            <a:r>
              <a:rPr lang="en-US" dirty="0">
                <a:latin typeface="Verdana" charset="0"/>
                <a:cs typeface="Verdana" charset="0"/>
              </a:rPr>
              <a:t>world example</a:t>
            </a:r>
          </a:p>
        </p:txBody>
      </p:sp>
    </p:spTree>
    <p:extLst>
      <p:ext uri="{BB962C8B-B14F-4D97-AF65-F5344CB8AC3E}">
        <p14:creationId xmlns:p14="http://schemas.microsoft.com/office/powerpoint/2010/main" val="3038619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cs typeface="Verdana" charset="0"/>
              </a:rPr>
              <a:t>Common </a:t>
            </a:r>
            <a:r>
              <a:rPr lang="en-US" dirty="0" smtClean="0">
                <a:latin typeface="Verdana" charset="0"/>
                <a:cs typeface="Verdana" charset="0"/>
              </a:rPr>
              <a:t>calls</a:t>
            </a:r>
            <a:endParaRPr lang="en-US" dirty="0">
              <a:latin typeface="Verdana" charset="0"/>
              <a:cs typeface="Verdana"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54652498"/>
              </p:ext>
            </p:extLst>
          </p:nvPr>
        </p:nvGraphicFramePr>
        <p:xfrm>
          <a:off x="1605857" y="2950796"/>
          <a:ext cx="9753600" cy="5742431"/>
        </p:xfrm>
        <a:graphic>
          <a:graphicData uri="http://schemas.openxmlformats.org/drawingml/2006/table">
            <a:tbl>
              <a:tblPr/>
              <a:tblGrid>
                <a:gridCol w="4876800"/>
                <a:gridCol w="4876800"/>
              </a:tblGrid>
              <a:tr h="4754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a:ln>
                            <a:noFill/>
                          </a:ln>
                          <a:solidFill>
                            <a:srgbClr val="FFFFFF"/>
                          </a:solidFill>
                          <a:effectLst/>
                          <a:latin typeface="Verdana" charset="0"/>
                          <a:ea typeface="ＭＳ Ｐゴシック" charset="0"/>
                          <a:cs typeface="Verdana" charset="0"/>
                          <a:sym typeface="Lucida Grande" charset="0"/>
                        </a:rPr>
                        <a:t>Call</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1" i="0" u="none" strike="noStrike" cap="none" normalizeH="0" baseline="0">
                          <a:ln>
                            <a:noFill/>
                          </a:ln>
                          <a:solidFill>
                            <a:srgbClr val="FFFFFF"/>
                          </a:solidFill>
                          <a:effectLst/>
                          <a:latin typeface="Verdana" charset="0"/>
                          <a:ea typeface="ＭＳ Ｐゴシック" charset="0"/>
                          <a:cs typeface="Verdana" charset="0"/>
                          <a:sym typeface="Lucida Grande" charset="0"/>
                        </a:rPr>
                        <a:t>Description</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err="1">
                          <a:ln>
                            <a:noFill/>
                          </a:ln>
                          <a:solidFill>
                            <a:srgbClr val="000000"/>
                          </a:solidFill>
                          <a:effectLst/>
                          <a:latin typeface="Verdana" charset="0"/>
                          <a:ea typeface="ＭＳ Ｐゴシック" charset="0"/>
                          <a:cs typeface="Verdana" charset="0"/>
                          <a:sym typeface="Lucida Grande" charset="0"/>
                        </a:rPr>
                        <a:t>int</a:t>
                      </a:r>
                      <a:r>
                        <a:rPr kumimoji="0" lang="en-US" sz="2300" b="0" i="0" u="none" strike="noStrike" cap="none" normalizeH="0" baseline="0" dirty="0">
                          <a:ln>
                            <a:noFill/>
                          </a:ln>
                          <a:solidFill>
                            <a:srgbClr val="000000"/>
                          </a:solidFill>
                          <a:effectLst/>
                          <a:latin typeface="Verdana" charset="0"/>
                          <a:ea typeface="ＭＳ Ｐゴシック" charset="0"/>
                          <a:cs typeface="Verdana" charset="0"/>
                          <a:sym typeface="Lucida Grande" charset="0"/>
                        </a:rPr>
                        <a:t> </a:t>
                      </a:r>
                      <a:r>
                        <a:rPr kumimoji="0" lang="en-US" sz="2300" b="0" i="0" u="none" strike="noStrike" cap="none" normalizeH="0" baseline="0" dirty="0" err="1">
                          <a:ln>
                            <a:noFill/>
                          </a:ln>
                          <a:solidFill>
                            <a:srgbClr val="000000"/>
                          </a:solidFill>
                          <a:effectLst/>
                          <a:latin typeface="Verdana" charset="0"/>
                          <a:ea typeface="ＭＳ Ｐゴシック" charset="0"/>
                          <a:cs typeface="Verdana" charset="0"/>
                          <a:sym typeface="Lucida Grande" charset="0"/>
                        </a:rPr>
                        <a:t>omp_get_num_threads</a:t>
                      </a:r>
                      <a:r>
                        <a:rPr kumimoji="0" lang="en-US" sz="2300" b="0" i="0" u="none" strike="noStrike" cap="none" normalizeH="0" baseline="0" dirty="0">
                          <a:ln>
                            <a:noFill/>
                          </a:ln>
                          <a:solidFill>
                            <a:srgbClr val="000000"/>
                          </a:solidFill>
                          <a:effectLst/>
                          <a:latin typeface="Verdana" charset="0"/>
                          <a:ea typeface="ＭＳ Ｐゴシック" charset="0"/>
                          <a:cs typeface="Verdana" charset="0"/>
                          <a:sym typeface="Lucida Grande" charset="0"/>
                        </a:rPr>
                        <a:t>()</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number of threads in the concurrent team</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int omp_get_thread_num()</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id of the thread inside the team</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int omp_get_num_procs()</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number of processors in the machine</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11704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int omp_get_max_threads()</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maximum number of threads that will be used in the next parallel region</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double omp_get_wtime()</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Returns the number of seconds since a time in the past</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8"/>
                    </a:solidFill>
                  </a:tcPr>
                </a:tc>
              </a:tr>
              <a:tr h="81930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a:ln>
                            <a:noFill/>
                          </a:ln>
                          <a:solidFill>
                            <a:srgbClr val="000000"/>
                          </a:solidFill>
                          <a:effectLst/>
                          <a:latin typeface="Verdana" charset="0"/>
                          <a:ea typeface="ＭＳ Ｐゴシック" charset="0"/>
                          <a:cs typeface="Verdana" charset="0"/>
                          <a:sym typeface="Lucida Grande" charset="0"/>
                        </a:rPr>
                        <a:t>bool omp_in_parallel()</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300" b="0" i="0" u="none" strike="noStrike" cap="none" normalizeH="0" baseline="0" dirty="0">
                          <a:ln>
                            <a:noFill/>
                          </a:ln>
                          <a:solidFill>
                            <a:srgbClr val="000000"/>
                          </a:solidFill>
                          <a:effectLst/>
                          <a:latin typeface="Verdana" charset="0"/>
                          <a:ea typeface="ＭＳ Ｐゴシック" charset="0"/>
                          <a:cs typeface="Verdana" charset="0"/>
                          <a:sym typeface="Lucida Grande" charset="0"/>
                        </a:rPr>
                        <a:t>1 if in parallel region, 0 otherwise</a:t>
                      </a:r>
                    </a:p>
                  </a:txBody>
                  <a:tcPr marL="117043" marR="117043" marT="58522" marB="585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F4F4"/>
                    </a:solidFill>
                  </a:tcPr>
                </a:tc>
              </a:tr>
            </a:tbl>
          </a:graphicData>
        </a:graphic>
      </p:graphicFrame>
    </p:spTree>
    <p:extLst>
      <p:ext uri="{BB962C8B-B14F-4D97-AF65-F5344CB8AC3E}">
        <p14:creationId xmlns:p14="http://schemas.microsoft.com/office/powerpoint/2010/main" val="3359334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dirty="0" smtClean="0"/>
              <a:t>Monte-</a:t>
            </a:r>
            <a:r>
              <a:rPr lang="en-US" dirty="0" err="1" smtClean="0"/>
              <a:t>carlo</a:t>
            </a:r>
            <a:r>
              <a:rPr lang="en-US" dirty="0" smtClean="0"/>
              <a:t> (</a:t>
            </a:r>
            <a:r>
              <a:rPr lang="en-US" dirty="0" err="1" smtClean="0"/>
              <a:t>MapReduce</a:t>
            </a:r>
            <a:r>
              <a:rPr lang="en-US" dirty="0" smtClean="0"/>
              <a:t> in general)</a:t>
            </a:r>
          </a:p>
          <a:p>
            <a:r>
              <a:rPr lang="en-US" dirty="0" smtClean="0"/>
              <a:t>Finite differences, finite volumes (structured grids)</a:t>
            </a:r>
          </a:p>
          <a:p>
            <a:r>
              <a:rPr lang="en-US" dirty="0" smtClean="0"/>
              <a:t>Finite elements (unstructured grids)</a:t>
            </a:r>
          </a:p>
          <a:p>
            <a:r>
              <a:rPr lang="en-US" dirty="0" smtClean="0"/>
              <a:t>Spectral analysis</a:t>
            </a:r>
          </a:p>
          <a:p>
            <a:r>
              <a:rPr lang="en-US" dirty="0" smtClean="0"/>
              <a:t>Dense Linear Algebra</a:t>
            </a:r>
          </a:p>
          <a:p>
            <a:r>
              <a:rPr lang="en-US" dirty="0" smtClean="0"/>
              <a:t>Sparse Linear Algebra</a:t>
            </a:r>
          </a:p>
          <a:p>
            <a:r>
              <a:rPr lang="en-US" dirty="0" smtClean="0"/>
              <a:t>N-body &amp; particles simulations</a:t>
            </a:r>
            <a:endParaRPr lang="en-US" dirty="0"/>
          </a:p>
        </p:txBody>
      </p:sp>
    </p:spTree>
    <p:extLst>
      <p:ext uri="{BB962C8B-B14F-4D97-AF65-F5344CB8AC3E}">
        <p14:creationId xmlns:p14="http://schemas.microsoft.com/office/powerpoint/2010/main" val="3819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680" y="1863536"/>
            <a:ext cx="12663424" cy="747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Verdana" charset="0"/>
                <a:cs typeface="Verdana" charset="0"/>
              </a:rPr>
              <a:t>Common </a:t>
            </a:r>
            <a:r>
              <a:rPr lang="en-US" dirty="0" smtClean="0">
                <a:latin typeface="Verdana" charset="0"/>
                <a:cs typeface="Verdana" charset="0"/>
              </a:rPr>
              <a:t>calls </a:t>
            </a:r>
            <a:r>
              <a:rPr lang="en-US" dirty="0">
                <a:latin typeface="Verdana" charset="0"/>
                <a:cs typeface="Verdana" charset="0"/>
              </a:rPr>
              <a:t>example</a:t>
            </a:r>
          </a:p>
        </p:txBody>
      </p:sp>
    </p:spTree>
    <p:extLst>
      <p:ext uri="{BB962C8B-B14F-4D97-AF65-F5344CB8AC3E}">
        <p14:creationId xmlns:p14="http://schemas.microsoft.com/office/powerpoint/2010/main" val="58521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Data scoping</a:t>
            </a:r>
          </a:p>
        </p:txBody>
      </p:sp>
      <p:sp>
        <p:nvSpPr>
          <p:cNvPr id="148483" name="Content Placeholder 2"/>
          <p:cNvSpPr>
            <a:spLocks noGrp="1"/>
          </p:cNvSpPr>
          <p:nvPr>
            <p:ph idx="1"/>
          </p:nvPr>
        </p:nvSpPr>
        <p:spPr>
          <a:xfrm>
            <a:off x="770048" y="2526784"/>
            <a:ext cx="11492992" cy="6598488"/>
          </a:xfrm>
        </p:spPr>
        <p:txBody>
          <a:bodyPr>
            <a:normAutofit/>
          </a:bodyPr>
          <a:lstStyle/>
          <a:p>
            <a:pPr>
              <a:spcBef>
                <a:spcPts val="2000"/>
              </a:spcBef>
            </a:pPr>
            <a:r>
              <a:rPr lang="en-US" dirty="0">
                <a:latin typeface="Verdana" charset="0"/>
                <a:cs typeface="Verdana" charset="0"/>
              </a:rPr>
              <a:t>For each parallel region the data environment is constructed through a number of clauses</a:t>
            </a:r>
          </a:p>
          <a:p>
            <a:pPr lvl="1">
              <a:spcBef>
                <a:spcPts val="2000"/>
              </a:spcBef>
            </a:pPr>
            <a:r>
              <a:rPr lang="en-US" dirty="0">
                <a:latin typeface="Verdana" charset="0"/>
                <a:ea typeface="Verdana" charset="0"/>
                <a:cs typeface="Verdana" charset="0"/>
              </a:rPr>
              <a:t>shared (variable is common among threads)</a:t>
            </a:r>
          </a:p>
          <a:p>
            <a:pPr lvl="1">
              <a:spcBef>
                <a:spcPts val="2000"/>
              </a:spcBef>
            </a:pPr>
            <a:r>
              <a:rPr lang="en-US" dirty="0">
                <a:latin typeface="Verdana" charset="0"/>
                <a:ea typeface="Verdana" charset="0"/>
                <a:cs typeface="Verdana" charset="0"/>
              </a:rPr>
              <a:t>private (variable inside the construct is a new variable)</a:t>
            </a:r>
          </a:p>
          <a:p>
            <a:pPr lvl="1">
              <a:spcBef>
                <a:spcPts val="2000"/>
              </a:spcBef>
            </a:pPr>
            <a:r>
              <a:rPr lang="en-US" dirty="0" err="1">
                <a:latin typeface="Verdana" charset="0"/>
                <a:ea typeface="Verdana" charset="0"/>
                <a:cs typeface="Verdana" charset="0"/>
              </a:rPr>
              <a:t>firstprivate</a:t>
            </a:r>
            <a:r>
              <a:rPr lang="en-US" dirty="0">
                <a:latin typeface="Verdana" charset="0"/>
                <a:ea typeface="Verdana" charset="0"/>
                <a:cs typeface="Verdana" charset="0"/>
              </a:rPr>
              <a:t> (variable is new but initialized to its original value)</a:t>
            </a:r>
          </a:p>
          <a:p>
            <a:pPr lvl="1">
              <a:spcBef>
                <a:spcPts val="2000"/>
              </a:spcBef>
            </a:pPr>
            <a:r>
              <a:rPr lang="en-US" dirty="0" err="1" smtClean="0">
                <a:latin typeface="Verdana" charset="0"/>
                <a:ea typeface="Verdana" charset="0"/>
                <a:cs typeface="Verdana" charset="0"/>
              </a:rPr>
              <a:t>lastprivate</a:t>
            </a:r>
            <a:r>
              <a:rPr lang="en-US" dirty="0" smtClean="0">
                <a:latin typeface="Verdana" charset="0"/>
                <a:ea typeface="Verdana" charset="0"/>
                <a:cs typeface="Verdana" charset="0"/>
              </a:rPr>
              <a:t> </a:t>
            </a:r>
            <a:r>
              <a:rPr lang="en-US" dirty="0">
                <a:latin typeface="Verdana" charset="0"/>
                <a:ea typeface="Verdana" charset="0"/>
                <a:cs typeface="Verdana" charset="0"/>
              </a:rPr>
              <a:t>(variable</a:t>
            </a:r>
            <a:r>
              <a:rPr lang="ja-JP" altLang="en-US" dirty="0">
                <a:latin typeface="Verdana" charset="0"/>
                <a:ea typeface="Verdana" charset="0"/>
                <a:cs typeface="Verdana" charset="0"/>
              </a:rPr>
              <a:t>’</a:t>
            </a:r>
            <a:r>
              <a:rPr lang="en-US" dirty="0">
                <a:latin typeface="Verdana" charset="0"/>
                <a:ea typeface="Verdana" charset="0"/>
                <a:cs typeface="Verdana" charset="0"/>
              </a:rPr>
              <a:t>s last value is copied outside construct)</a:t>
            </a:r>
          </a:p>
          <a:p>
            <a:pPr lvl="1">
              <a:spcBef>
                <a:spcPts val="2000"/>
              </a:spcBef>
            </a:pPr>
            <a:r>
              <a:rPr lang="en-US" dirty="0">
                <a:latin typeface="Verdana" charset="0"/>
                <a:ea typeface="Verdana" charset="0"/>
                <a:cs typeface="Verdana" charset="0"/>
              </a:rPr>
              <a:t>reduction (variable</a:t>
            </a:r>
            <a:r>
              <a:rPr lang="ja-JP" altLang="en-US" dirty="0">
                <a:latin typeface="Verdana" charset="0"/>
                <a:ea typeface="Verdana" charset="0"/>
                <a:cs typeface="Verdana" charset="0"/>
              </a:rPr>
              <a:t>’</a:t>
            </a:r>
            <a:r>
              <a:rPr lang="en-US" dirty="0">
                <a:latin typeface="Verdana" charset="0"/>
                <a:ea typeface="Verdana" charset="0"/>
                <a:cs typeface="Verdana" charset="0"/>
              </a:rPr>
              <a:t>s value is reduced at the end)</a:t>
            </a:r>
          </a:p>
        </p:txBody>
      </p:sp>
    </p:spTree>
    <p:extLst>
      <p:ext uri="{BB962C8B-B14F-4D97-AF65-F5344CB8AC3E}">
        <p14:creationId xmlns:p14="http://schemas.microsoft.com/office/powerpoint/2010/main" val="2816743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A few examples</a:t>
            </a:r>
          </a:p>
        </p:txBody>
      </p:sp>
      <p:pic>
        <p:nvPicPr>
          <p:cNvPr id="5" name="Picture 4"/>
          <p:cNvPicPr>
            <a:picLocks noChangeAspect="1"/>
          </p:cNvPicPr>
          <p:nvPr/>
        </p:nvPicPr>
        <p:blipFill>
          <a:blip r:embed="rId3"/>
          <a:stretch>
            <a:fillRect/>
          </a:stretch>
        </p:blipFill>
        <p:spPr>
          <a:xfrm>
            <a:off x="669751" y="2323401"/>
            <a:ext cx="5835904" cy="20970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stretch>
            <a:fillRect/>
          </a:stretch>
        </p:blipFill>
        <p:spPr>
          <a:xfrm>
            <a:off x="669751" y="4810569"/>
            <a:ext cx="5965952" cy="214579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a:stretch>
            <a:fillRect/>
          </a:stretch>
        </p:blipFill>
        <p:spPr>
          <a:xfrm>
            <a:off x="669751" y="7346505"/>
            <a:ext cx="6388608" cy="221081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ounded Rectangle 8"/>
          <p:cNvSpPr/>
          <p:nvPr/>
        </p:nvSpPr>
        <p:spPr bwMode="auto">
          <a:xfrm>
            <a:off x="7965440" y="2636840"/>
            <a:ext cx="1267968" cy="146304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dirty="0">
                <a:latin typeface="Gill Sans" charset="0"/>
                <a:ea typeface="ヒラギノ角ゴ ProN W3" charset="0"/>
                <a:cs typeface="ヒラギノ角ゴ ProN W3" charset="0"/>
                <a:sym typeface="Gill Sans" charset="0"/>
              </a:rPr>
              <a:t>x = 3</a:t>
            </a:r>
          </a:p>
          <a:p>
            <a:pPr eaLnBrk="1" hangingPunct="1"/>
            <a:r>
              <a:rPr lang="en-US" sz="2600" dirty="0">
                <a:latin typeface="Gill Sans" charset="0"/>
                <a:ea typeface="ヒラギノ角ゴ ProN W3" charset="0"/>
                <a:cs typeface="ヒラギノ角ゴ ProN W3" charset="0"/>
                <a:sym typeface="Gill Sans" charset="0"/>
              </a:rPr>
              <a:t>x = 2</a:t>
            </a:r>
          </a:p>
          <a:p>
            <a:pPr eaLnBrk="1" hangingPunct="1"/>
            <a:r>
              <a:rPr lang="en-US" sz="2600" dirty="0">
                <a:latin typeface="Gill Sans" charset="0"/>
                <a:ea typeface="ヒラギノ角ゴ ProN W3" charset="0"/>
                <a:cs typeface="ヒラギノ角ゴ ProN W3" charset="0"/>
                <a:sym typeface="Gill Sans" charset="0"/>
              </a:rPr>
              <a:t>x = 3</a:t>
            </a:r>
          </a:p>
        </p:txBody>
      </p:sp>
      <p:sp>
        <p:nvSpPr>
          <p:cNvPr id="11" name="Rounded Rectangle 10"/>
          <p:cNvSpPr/>
          <p:nvPr/>
        </p:nvSpPr>
        <p:spPr bwMode="auto">
          <a:xfrm>
            <a:off x="7965440" y="5562920"/>
            <a:ext cx="3511296" cy="97536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Will print anything and then x=1</a:t>
            </a:r>
          </a:p>
        </p:txBody>
      </p:sp>
      <p:sp>
        <p:nvSpPr>
          <p:cNvPr id="12" name="Rounded Rectangle 11"/>
          <p:cNvSpPr/>
          <p:nvPr/>
        </p:nvSpPr>
        <p:spPr bwMode="auto">
          <a:xfrm>
            <a:off x="9330944" y="7708712"/>
            <a:ext cx="1267968" cy="156057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x = 2</a:t>
            </a:r>
          </a:p>
          <a:p>
            <a:pPr eaLnBrk="1" hangingPunct="1"/>
            <a:r>
              <a:rPr lang="en-US" sz="2600">
                <a:latin typeface="Gill Sans" charset="0"/>
                <a:ea typeface="ヒラギノ角ゴ ProN W3" charset="0"/>
                <a:cs typeface="ヒラギノ角ゴ ProN W3" charset="0"/>
                <a:sym typeface="Gill Sans" charset="0"/>
              </a:rPr>
              <a:t>x = 2</a:t>
            </a:r>
          </a:p>
          <a:p>
            <a:pPr eaLnBrk="1" hangingPunct="1"/>
            <a:r>
              <a:rPr lang="en-US" sz="2600">
                <a:latin typeface="Gill Sans" charset="0"/>
                <a:ea typeface="ヒラギノ角ゴ ProN W3" charset="0"/>
                <a:cs typeface="ヒラギノ角ゴ ProN W3" charset="0"/>
                <a:sym typeface="Gill Sans" charset="0"/>
              </a:rPr>
              <a:t>x = 1</a:t>
            </a:r>
          </a:p>
        </p:txBody>
      </p:sp>
      <p:sp>
        <p:nvSpPr>
          <p:cNvPr id="10" name="Rounded Rectangle 9"/>
          <p:cNvSpPr/>
          <p:nvPr/>
        </p:nvSpPr>
        <p:spPr bwMode="auto">
          <a:xfrm>
            <a:off x="10598912" y="2636840"/>
            <a:ext cx="1267968" cy="146304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x = 2</a:t>
            </a:r>
          </a:p>
          <a:p>
            <a:pPr eaLnBrk="1" hangingPunct="1"/>
            <a:r>
              <a:rPr lang="en-US" sz="2600">
                <a:latin typeface="Gill Sans" charset="0"/>
                <a:ea typeface="ヒラギノ角ゴ ProN W3" charset="0"/>
                <a:cs typeface="ヒラギノ角ゴ ProN W3" charset="0"/>
                <a:sym typeface="Gill Sans" charset="0"/>
              </a:rPr>
              <a:t>x = 3</a:t>
            </a:r>
          </a:p>
          <a:p>
            <a:pPr eaLnBrk="1" hangingPunct="1"/>
            <a:r>
              <a:rPr lang="en-US" sz="2600">
                <a:latin typeface="Gill Sans" charset="0"/>
                <a:ea typeface="ヒラギノ角ゴ ProN W3" charset="0"/>
                <a:cs typeface="ヒラギノ角ゴ ProN W3" charset="0"/>
                <a:sym typeface="Gill Sans" charset="0"/>
              </a:rPr>
              <a:t>x = 3</a:t>
            </a:r>
          </a:p>
        </p:txBody>
      </p:sp>
      <p:sp>
        <p:nvSpPr>
          <p:cNvPr id="149523" name="TextBox 12"/>
          <p:cNvSpPr txBox="1">
            <a:spLocks noChangeArrowheads="1"/>
          </p:cNvSpPr>
          <p:nvPr/>
        </p:nvSpPr>
        <p:spPr bwMode="auto">
          <a:xfrm>
            <a:off x="9585383" y="3026985"/>
            <a:ext cx="659526" cy="6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024" tIns="58514" rIns="117024" bIns="58514">
            <a:spAutoFit/>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dirty="0"/>
              <a:t>or</a:t>
            </a:r>
          </a:p>
        </p:txBody>
      </p:sp>
    </p:spTree>
    <p:extLst>
      <p:ext uri="{BB962C8B-B14F-4D97-AF65-F5344CB8AC3E}">
        <p14:creationId xmlns:p14="http://schemas.microsoft.com/office/powerpoint/2010/main" val="1041140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cs typeface="Verdana" charset="0"/>
              </a:rPr>
              <a:t>Synchronization</a:t>
            </a:r>
          </a:p>
        </p:txBody>
      </p:sp>
      <p:sp>
        <p:nvSpPr>
          <p:cNvPr id="151555" name="Content Placeholder 2"/>
          <p:cNvSpPr>
            <a:spLocks noGrp="1"/>
          </p:cNvSpPr>
          <p:nvPr>
            <p:ph idx="1"/>
          </p:nvPr>
        </p:nvSpPr>
        <p:spPr>
          <a:xfrm>
            <a:off x="237708" y="3358232"/>
            <a:ext cx="12601399" cy="5983064"/>
          </a:xfrm>
        </p:spPr>
        <p:txBody>
          <a:bodyPr>
            <a:normAutofit/>
          </a:bodyPr>
          <a:lstStyle/>
          <a:p>
            <a:r>
              <a:rPr lang="en-US" dirty="0" err="1">
                <a:latin typeface="Verdana" charset="0"/>
                <a:cs typeface="Verdana" charset="0"/>
              </a:rPr>
              <a:t>OpenMP</a:t>
            </a:r>
            <a:r>
              <a:rPr lang="en-US" dirty="0">
                <a:latin typeface="Verdana" charset="0"/>
                <a:cs typeface="Verdana" charset="0"/>
              </a:rPr>
              <a:t> provides several synchronization mechanisms</a:t>
            </a:r>
          </a:p>
          <a:p>
            <a:pPr lvl="1"/>
            <a:r>
              <a:rPr lang="en-US" dirty="0">
                <a:latin typeface="Verdana" charset="0"/>
                <a:ea typeface="Verdana" charset="0"/>
                <a:cs typeface="Verdana" charset="0"/>
              </a:rPr>
              <a:t>barrier (synchronizes all threads inside the team)</a:t>
            </a:r>
          </a:p>
          <a:p>
            <a:pPr lvl="1"/>
            <a:r>
              <a:rPr lang="en-US" dirty="0">
                <a:latin typeface="Verdana" charset="0"/>
                <a:ea typeface="Verdana" charset="0"/>
                <a:cs typeface="Verdana" charset="0"/>
              </a:rPr>
              <a:t>master (only the master thread will execute the block)</a:t>
            </a:r>
          </a:p>
          <a:p>
            <a:pPr lvl="1"/>
            <a:r>
              <a:rPr lang="en-US" dirty="0">
                <a:latin typeface="Verdana" charset="0"/>
                <a:ea typeface="Verdana" charset="0"/>
                <a:cs typeface="Verdana" charset="0"/>
              </a:rPr>
              <a:t>critical (only one thread at a time will execute)</a:t>
            </a:r>
          </a:p>
          <a:p>
            <a:pPr lvl="1"/>
            <a:r>
              <a:rPr lang="en-US" dirty="0">
                <a:latin typeface="Verdana" charset="0"/>
                <a:ea typeface="Verdana" charset="0"/>
                <a:cs typeface="Verdana" charset="0"/>
              </a:rPr>
              <a:t>atomic (same as critical but for one memory location)</a:t>
            </a:r>
          </a:p>
        </p:txBody>
      </p:sp>
    </p:spTree>
    <p:extLst>
      <p:ext uri="{BB962C8B-B14F-4D97-AF65-F5344CB8AC3E}">
        <p14:creationId xmlns:p14="http://schemas.microsoft.com/office/powerpoint/2010/main" val="138553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Synchronization examples</a:t>
            </a:r>
          </a:p>
        </p:txBody>
      </p:sp>
      <p:pic>
        <p:nvPicPr>
          <p:cNvPr id="8" name="Picture 7"/>
          <p:cNvPicPr>
            <a:picLocks noChangeAspect="1"/>
          </p:cNvPicPr>
          <p:nvPr/>
        </p:nvPicPr>
        <p:blipFill>
          <a:blip r:embed="rId3"/>
          <a:stretch>
            <a:fillRect/>
          </a:stretch>
        </p:blipFill>
        <p:spPr>
          <a:xfrm>
            <a:off x="650240" y="3955264"/>
            <a:ext cx="4486656" cy="2649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4"/>
          <a:stretch>
            <a:fillRect/>
          </a:stretch>
        </p:blipFill>
        <p:spPr>
          <a:xfrm>
            <a:off x="7282688" y="2322200"/>
            <a:ext cx="4616704" cy="2194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ounded Rectangle 9"/>
          <p:cNvSpPr/>
          <p:nvPr/>
        </p:nvSpPr>
        <p:spPr bwMode="auto">
          <a:xfrm>
            <a:off x="3478784" y="3067448"/>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foo(3), foo(3)</a:t>
            </a:r>
            <a:endParaRPr lang="en-US" sz="2600">
              <a:latin typeface="Gill Sans" charset="0"/>
              <a:ea typeface="ヒラギノ角ゴ ProN W3" charset="0"/>
              <a:cs typeface="ヒラギノ角ゴ ProN W3" charset="0"/>
              <a:sym typeface="Gill Sans" charset="0"/>
            </a:endParaRPr>
          </a:p>
        </p:txBody>
      </p:sp>
      <p:sp>
        <p:nvSpPr>
          <p:cNvPr id="11" name="Rounded Rectangle 10"/>
          <p:cNvSpPr/>
          <p:nvPr/>
        </p:nvSpPr>
        <p:spPr bwMode="auto">
          <a:xfrm>
            <a:off x="3381248" y="7510272"/>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foo(2), foo(3)</a:t>
            </a:r>
            <a:endParaRPr lang="en-US" sz="2600">
              <a:latin typeface="Gill Sans" charset="0"/>
              <a:ea typeface="ヒラギノ角ゴ ProN W3" charset="0"/>
              <a:cs typeface="ヒラギノ角ゴ ProN W3" charset="0"/>
              <a:sym typeface="Gill Sans" charset="0"/>
            </a:endParaRPr>
          </a:p>
        </p:txBody>
      </p:sp>
      <p:sp>
        <p:nvSpPr>
          <p:cNvPr id="12" name="Rounded Rectangle 11"/>
          <p:cNvSpPr/>
          <p:nvPr/>
        </p:nvSpPr>
        <p:spPr bwMode="auto">
          <a:xfrm>
            <a:off x="4356608" y="5011664"/>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foo(2), foo(2)</a:t>
            </a:r>
            <a:endParaRPr lang="en-US" sz="2600">
              <a:latin typeface="Gill Sans" charset="0"/>
              <a:ea typeface="ヒラギノ角ゴ ProN W3" charset="0"/>
              <a:cs typeface="ヒラギノ角ゴ ProN W3" charset="0"/>
              <a:sym typeface="Gill Sans" charset="0"/>
            </a:endParaRPr>
          </a:p>
        </p:txBody>
      </p:sp>
      <p:sp>
        <p:nvSpPr>
          <p:cNvPr id="13" name="Rounded Rectangle 12"/>
          <p:cNvSpPr/>
          <p:nvPr/>
        </p:nvSpPr>
        <p:spPr bwMode="auto">
          <a:xfrm>
            <a:off x="9135872" y="5011664"/>
            <a:ext cx="3511296" cy="58521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t>foo(1), foo(2)</a:t>
            </a:r>
            <a:endParaRPr lang="en-US" sz="2600">
              <a:latin typeface="Gill Sans" charset="0"/>
              <a:ea typeface="ヒラギノ角ゴ ProN W3" charset="0"/>
              <a:cs typeface="ヒラギノ角ゴ ProN W3" charset="0"/>
              <a:sym typeface="Gill Sans" charset="0"/>
            </a:endParaRPr>
          </a:p>
        </p:txBody>
      </p:sp>
      <p:sp>
        <p:nvSpPr>
          <p:cNvPr id="152594" name="TextBox 13"/>
          <p:cNvSpPr txBox="1">
            <a:spLocks noChangeArrowheads="1"/>
          </p:cNvSpPr>
          <p:nvPr/>
        </p:nvSpPr>
        <p:spPr bwMode="auto">
          <a:xfrm>
            <a:off x="8122343" y="4986267"/>
            <a:ext cx="659526" cy="61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7024" tIns="58514" rIns="117024" bIns="58514">
            <a:spAutoFit/>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dirty="0"/>
              <a:t>or</a:t>
            </a:r>
          </a:p>
        </p:txBody>
      </p:sp>
      <p:pic>
        <p:nvPicPr>
          <p:cNvPr id="16" name="Picture 15"/>
          <p:cNvPicPr>
            <a:picLocks noChangeAspect="1"/>
          </p:cNvPicPr>
          <p:nvPr/>
        </p:nvPicPr>
        <p:blipFill>
          <a:blip r:embed="rId5"/>
          <a:stretch>
            <a:fillRect/>
          </a:stretch>
        </p:blipFill>
        <p:spPr>
          <a:xfrm>
            <a:off x="7477760" y="6028928"/>
            <a:ext cx="4389120" cy="2716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7285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Data parallelism</a:t>
            </a:r>
          </a:p>
        </p:txBody>
      </p:sp>
      <p:sp>
        <p:nvSpPr>
          <p:cNvPr id="154627" name="Content Placeholder 2"/>
          <p:cNvSpPr>
            <a:spLocks noGrp="1"/>
          </p:cNvSpPr>
          <p:nvPr>
            <p:ph idx="1"/>
          </p:nvPr>
        </p:nvSpPr>
        <p:spPr/>
        <p:txBody>
          <a:bodyPr/>
          <a:lstStyle/>
          <a:p>
            <a:r>
              <a:rPr lang="en-US">
                <a:latin typeface="Verdana" charset="0"/>
                <a:cs typeface="Verdana" charset="0"/>
              </a:rPr>
              <a:t>Worksharing constructs</a:t>
            </a:r>
          </a:p>
          <a:p>
            <a:pPr lvl="1"/>
            <a:r>
              <a:rPr lang="en-US">
                <a:latin typeface="Verdana" charset="0"/>
                <a:ea typeface="Verdana" charset="0"/>
                <a:cs typeface="Verdana" charset="0"/>
              </a:rPr>
              <a:t>Threads cooperate in doing some work</a:t>
            </a:r>
          </a:p>
          <a:p>
            <a:pPr lvl="1"/>
            <a:r>
              <a:rPr lang="en-US">
                <a:latin typeface="Verdana" charset="0"/>
                <a:ea typeface="Verdana" charset="0"/>
                <a:cs typeface="Verdana" charset="0"/>
              </a:rPr>
              <a:t>Thread identifiers are not used explicitly</a:t>
            </a:r>
          </a:p>
          <a:p>
            <a:pPr lvl="1"/>
            <a:r>
              <a:rPr lang="en-US">
                <a:latin typeface="Verdana" charset="0"/>
                <a:ea typeface="Verdana" charset="0"/>
                <a:cs typeface="Verdana" charset="0"/>
              </a:rPr>
              <a:t>Most common use case is loop worksharing</a:t>
            </a:r>
          </a:p>
          <a:p>
            <a:pPr lvl="1"/>
            <a:r>
              <a:rPr lang="en-US">
                <a:latin typeface="Verdana" charset="0"/>
                <a:ea typeface="Verdana" charset="0"/>
                <a:cs typeface="Verdana" charset="0"/>
              </a:rPr>
              <a:t>Worksharing constructs may not be nested</a:t>
            </a:r>
          </a:p>
          <a:p>
            <a:r>
              <a:rPr lang="en-US">
                <a:latin typeface="Verdana" charset="0"/>
                <a:cs typeface="Verdana" charset="0"/>
              </a:rPr>
              <a:t>DO/for directives are used in order to determine a parallel loop region</a:t>
            </a:r>
          </a:p>
        </p:txBody>
      </p:sp>
    </p:spTree>
    <p:extLst>
      <p:ext uri="{BB962C8B-B14F-4D97-AF65-F5344CB8AC3E}">
        <p14:creationId xmlns:p14="http://schemas.microsoft.com/office/powerpoint/2010/main" val="231873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Verdana" charset="0"/>
                <a:cs typeface="Verdana" charset="0"/>
              </a:rPr>
              <a:t>The for loop directive</a:t>
            </a:r>
          </a:p>
        </p:txBody>
      </p:sp>
      <p:sp>
        <p:nvSpPr>
          <p:cNvPr id="155651" name="Content Placeholder 2"/>
          <p:cNvSpPr>
            <a:spLocks noGrp="1"/>
          </p:cNvSpPr>
          <p:nvPr>
            <p:ph idx="1"/>
          </p:nvPr>
        </p:nvSpPr>
        <p:spPr>
          <a:xfrm>
            <a:off x="1154176" y="3604257"/>
            <a:ext cx="10712704" cy="5160976"/>
          </a:xfrm>
        </p:spPr>
        <p:txBody>
          <a:bodyPr>
            <a:normAutofit fontScale="92500" lnSpcReduction="20000"/>
          </a:bodyPr>
          <a:lstStyle/>
          <a:p>
            <a:pPr>
              <a:spcBef>
                <a:spcPts val="2000"/>
              </a:spcBef>
            </a:pPr>
            <a:r>
              <a:rPr lang="en-US" dirty="0">
                <a:latin typeface="Verdana" charset="0"/>
                <a:cs typeface="Verdana" charset="0"/>
              </a:rPr>
              <a:t>Where clauses may be</a:t>
            </a:r>
          </a:p>
          <a:p>
            <a:pPr lvl="1">
              <a:spcBef>
                <a:spcPts val="2000"/>
              </a:spcBef>
            </a:pPr>
            <a:r>
              <a:rPr lang="en-US" dirty="0">
                <a:latin typeface="Verdana" charset="0"/>
                <a:ea typeface="Verdana" charset="0"/>
                <a:cs typeface="Verdana" charset="0"/>
              </a:rPr>
              <a:t>private, </a:t>
            </a:r>
            <a:r>
              <a:rPr lang="en-US" dirty="0" err="1">
                <a:latin typeface="Verdana" charset="0"/>
                <a:ea typeface="Verdana" charset="0"/>
                <a:cs typeface="Verdana" charset="0"/>
              </a:rPr>
              <a:t>firstprivate</a:t>
            </a:r>
            <a:r>
              <a:rPr lang="en-US" dirty="0">
                <a:latin typeface="Verdana" charset="0"/>
                <a:ea typeface="Verdana" charset="0"/>
                <a:cs typeface="Verdana" charset="0"/>
              </a:rPr>
              <a:t>, </a:t>
            </a:r>
            <a:r>
              <a:rPr lang="en-US" dirty="0" err="1">
                <a:latin typeface="Verdana" charset="0"/>
                <a:ea typeface="Verdana" charset="0"/>
                <a:cs typeface="Verdana" charset="0"/>
              </a:rPr>
              <a:t>lastprivate</a:t>
            </a:r>
            <a:endParaRPr lang="en-US" dirty="0">
              <a:latin typeface="Verdana" charset="0"/>
              <a:ea typeface="Verdana" charset="0"/>
              <a:cs typeface="Verdana" charset="0"/>
            </a:endParaRPr>
          </a:p>
          <a:p>
            <a:pPr lvl="1">
              <a:spcBef>
                <a:spcPts val="2000"/>
              </a:spcBef>
            </a:pPr>
            <a:r>
              <a:rPr lang="en-US" dirty="0">
                <a:latin typeface="Verdana" charset="0"/>
                <a:ea typeface="Verdana" charset="0"/>
                <a:cs typeface="Verdana" charset="0"/>
              </a:rPr>
              <a:t>Reduction</a:t>
            </a:r>
          </a:p>
          <a:p>
            <a:pPr lvl="1">
              <a:spcBef>
                <a:spcPts val="2000"/>
              </a:spcBef>
            </a:pPr>
            <a:r>
              <a:rPr lang="en-US" dirty="0">
                <a:latin typeface="Verdana" charset="0"/>
                <a:ea typeface="Verdana" charset="0"/>
                <a:cs typeface="Verdana" charset="0"/>
              </a:rPr>
              <a:t>Schedule</a:t>
            </a:r>
          </a:p>
          <a:p>
            <a:pPr lvl="1">
              <a:spcBef>
                <a:spcPts val="2000"/>
              </a:spcBef>
            </a:pPr>
            <a:r>
              <a:rPr lang="en-US" dirty="0" err="1">
                <a:latin typeface="Verdana" charset="0"/>
                <a:ea typeface="Verdana" charset="0"/>
                <a:cs typeface="Verdana" charset="0"/>
              </a:rPr>
              <a:t>Nowait</a:t>
            </a:r>
            <a:endParaRPr lang="en-US" dirty="0">
              <a:latin typeface="Verdana" charset="0"/>
              <a:ea typeface="Verdana" charset="0"/>
              <a:cs typeface="Verdana" charset="0"/>
            </a:endParaRPr>
          </a:p>
          <a:p>
            <a:pPr>
              <a:spcBef>
                <a:spcPts val="2000"/>
              </a:spcBef>
            </a:pPr>
            <a:r>
              <a:rPr lang="en-US" dirty="0">
                <a:latin typeface="Verdana" charset="0"/>
                <a:cs typeface="Verdana" charset="0"/>
              </a:rPr>
              <a:t>Loop iterations must be independent</a:t>
            </a:r>
          </a:p>
          <a:p>
            <a:pPr>
              <a:spcBef>
                <a:spcPts val="2000"/>
              </a:spcBef>
            </a:pPr>
            <a:r>
              <a:rPr lang="en-US" dirty="0">
                <a:latin typeface="Verdana" charset="0"/>
                <a:cs typeface="Verdana" charset="0"/>
              </a:rPr>
              <a:t>Can be merged with parallel constructs</a:t>
            </a:r>
          </a:p>
          <a:p>
            <a:pPr>
              <a:spcBef>
                <a:spcPts val="2000"/>
              </a:spcBef>
            </a:pPr>
            <a:r>
              <a:rPr lang="en-US" dirty="0">
                <a:latin typeface="Verdana" charset="0"/>
                <a:cs typeface="Verdana" charset="0"/>
              </a:rPr>
              <a:t>Default data sharing attribute is shared</a:t>
            </a:r>
          </a:p>
          <a:p>
            <a:pPr>
              <a:spcBef>
                <a:spcPts val="2000"/>
              </a:spcBef>
            </a:pPr>
            <a:endParaRPr lang="en-US" dirty="0">
              <a:latin typeface="Verdana" charset="0"/>
              <a:cs typeface="Verdana" charset="0"/>
            </a:endParaRPr>
          </a:p>
        </p:txBody>
      </p:sp>
      <p:sp>
        <p:nvSpPr>
          <p:cNvPr id="155653" name="TextBox 4"/>
          <p:cNvSpPr txBox="1">
            <a:spLocks noChangeArrowheads="1"/>
          </p:cNvSpPr>
          <p:nvPr/>
        </p:nvSpPr>
        <p:spPr bwMode="auto">
          <a:xfrm>
            <a:off x="1332992" y="2302211"/>
            <a:ext cx="10924032" cy="918406"/>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117024" tIns="58514" rIns="117024" bIns="58514">
            <a:spAutoFit/>
          </a:bodyPr>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dirty="0">
                <a:latin typeface="Courier" charset="0"/>
                <a:cs typeface="Courier" charset="0"/>
              </a:rPr>
              <a:t>#pragma </a:t>
            </a:r>
            <a:r>
              <a:rPr lang="en-US" sz="2600" dirty="0" err="1">
                <a:latin typeface="Courier" charset="0"/>
                <a:cs typeface="Courier" charset="0"/>
              </a:rPr>
              <a:t>omp</a:t>
            </a:r>
            <a:r>
              <a:rPr lang="en-US" sz="2600" dirty="0">
                <a:latin typeface="Courier" charset="0"/>
                <a:cs typeface="Courier" charset="0"/>
              </a:rPr>
              <a:t> for  [clauses]</a:t>
            </a:r>
          </a:p>
          <a:p>
            <a:pPr eaLnBrk="1" hangingPunct="1"/>
            <a:r>
              <a:rPr lang="en-US" sz="2600" dirty="0">
                <a:latin typeface="Courier" charset="0"/>
                <a:cs typeface="Courier" charset="0"/>
              </a:rPr>
              <a:t>for (</a:t>
            </a:r>
            <a:r>
              <a:rPr lang="en-US" sz="2600" dirty="0" err="1">
                <a:latin typeface="Courier" charset="0"/>
                <a:cs typeface="Courier" charset="0"/>
              </a:rPr>
              <a:t>iexpr</a:t>
            </a:r>
            <a:r>
              <a:rPr lang="en-US" sz="2600" dirty="0">
                <a:latin typeface="Courier" charset="0"/>
                <a:cs typeface="Courier" charset="0"/>
              </a:rPr>
              <a:t> ; test ; </a:t>
            </a:r>
            <a:r>
              <a:rPr lang="en-US" sz="2600" dirty="0" err="1">
                <a:latin typeface="Courier" charset="0"/>
                <a:cs typeface="Courier" charset="0"/>
              </a:rPr>
              <a:t>incr</a:t>
            </a:r>
            <a:r>
              <a:rPr lang="en-US" sz="2600" dirty="0">
                <a:latin typeface="Courier" charset="0"/>
                <a:cs typeface="Courier" charset="0"/>
              </a:rPr>
              <a:t>)</a:t>
            </a:r>
          </a:p>
        </p:txBody>
      </p:sp>
    </p:spTree>
    <p:extLst>
      <p:ext uri="{BB962C8B-B14F-4D97-AF65-F5344CB8AC3E}">
        <p14:creationId xmlns:p14="http://schemas.microsoft.com/office/powerpoint/2010/main" val="56085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3136" y="3413762"/>
            <a:ext cx="4876800" cy="353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bwMode="auto">
          <a:xfrm>
            <a:off x="6892544" y="6047232"/>
            <a:ext cx="4194048" cy="1463040"/>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Implicit synchronization point </a:t>
            </a:r>
            <a:r>
              <a:rPr lang="en-US" sz="2600"/>
              <a:t>at the end of for loop</a:t>
            </a:r>
            <a:endParaRPr lang="en-US" sz="2600">
              <a:latin typeface="Gill Sans" charset="0"/>
              <a:ea typeface="ヒラギノ角ゴ ProN W3" charset="0"/>
              <a:cs typeface="ヒラギノ角ゴ ProN W3" charset="0"/>
              <a:sym typeface="Gill Sans" charset="0"/>
            </a:endParaRPr>
          </a:p>
        </p:txBody>
      </p:sp>
      <p:sp>
        <p:nvSpPr>
          <p:cNvPr id="7" name="Rounded Rectangle 6"/>
          <p:cNvSpPr/>
          <p:nvPr/>
        </p:nvSpPr>
        <p:spPr bwMode="auto">
          <a:xfrm>
            <a:off x="6892544" y="4876800"/>
            <a:ext cx="4194048" cy="682752"/>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i is privatized automatically</a:t>
            </a:r>
          </a:p>
        </p:txBody>
      </p:sp>
      <p:sp>
        <p:nvSpPr>
          <p:cNvPr id="8" name="Rounded Rectangle 7"/>
          <p:cNvSpPr/>
          <p:nvPr/>
        </p:nvSpPr>
        <p:spPr bwMode="auto">
          <a:xfrm>
            <a:off x="6892544" y="3413760"/>
            <a:ext cx="4194048" cy="1072896"/>
          </a:xfrm>
          <a:prstGeom prst="roundRect">
            <a:avLst/>
          </a:prstGeom>
          <a:noFill/>
          <a:ln w="25400" cap="flat" cmpd="sng" algn="ctr">
            <a:solidFill>
              <a:srgbClr val="FF6600"/>
            </a:solidFill>
            <a:prstDash val="solid"/>
            <a:round/>
            <a:headEnd type="none" w="med" len="med"/>
            <a:tailEnd type="none" w="med" len="med"/>
          </a:ln>
          <a:effectLst>
            <a:glow rad="101600">
              <a:schemeClr val="accent1">
                <a:alpha val="75000"/>
              </a:schemeClr>
            </a:glow>
          </a:effectLst>
        </p:spPr>
        <p:txBody>
          <a:bodyPr lIns="117024" tIns="58514" rIns="117024" bIns="58514"/>
          <a:lstStyle>
            <a:lvl1pPr eaLnBrk="0" hangingPunct="0">
              <a:defRPr sz="3200">
                <a:solidFill>
                  <a:srgbClr val="000000"/>
                </a:solidFill>
                <a:latin typeface="Lucida Grande" charset="0"/>
                <a:ea typeface="ＭＳ Ｐゴシック" charset="0"/>
                <a:cs typeface="Lucida Grande" charset="0"/>
                <a:sym typeface="Lucida Grande" charset="0"/>
              </a:defRPr>
            </a:lvl1pPr>
            <a:lvl2pPr marL="37931725" indent="-37474525" eaLnBrk="0" hangingPunct="0">
              <a:defRPr sz="3200">
                <a:solidFill>
                  <a:srgbClr val="000000"/>
                </a:solidFill>
                <a:latin typeface="Lucida Grande" charset="0"/>
                <a:ea typeface="Lucida Grande" charset="0"/>
                <a:cs typeface="Lucida Grande" charset="0"/>
                <a:sym typeface="Lucida Grande" charset="0"/>
              </a:defRPr>
            </a:lvl2pPr>
            <a:lvl3pPr eaLnBrk="0" hangingPunct="0">
              <a:defRPr sz="3200">
                <a:solidFill>
                  <a:srgbClr val="000000"/>
                </a:solidFill>
                <a:latin typeface="Lucida Grande" charset="0"/>
                <a:ea typeface="Lucida Grande" charset="0"/>
                <a:cs typeface="Lucida Grande" charset="0"/>
                <a:sym typeface="Lucida Grande" charset="0"/>
              </a:defRPr>
            </a:lvl3pPr>
            <a:lvl4pPr eaLnBrk="0" hangingPunct="0">
              <a:defRPr sz="3200">
                <a:solidFill>
                  <a:srgbClr val="000000"/>
                </a:solidFill>
                <a:latin typeface="Lucida Grande" charset="0"/>
                <a:ea typeface="Lucida Grande" charset="0"/>
                <a:cs typeface="Lucida Grande" charset="0"/>
                <a:sym typeface="Lucida Grande" charset="0"/>
              </a:defRPr>
            </a:lvl4pPr>
            <a:lvl5pPr eaLnBrk="0" hangingPunct="0">
              <a:defRPr sz="3200">
                <a:solidFill>
                  <a:srgbClr val="000000"/>
                </a:solidFill>
                <a:latin typeface="Lucida Grande" charset="0"/>
                <a:ea typeface="Lucida Grande" charset="0"/>
                <a:cs typeface="Lucida Grande" charset="0"/>
                <a:sym typeface="Lucida Grande" charset="0"/>
              </a:defRPr>
            </a:lvl5pPr>
            <a:lvl6pPr marL="4572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6pPr>
            <a:lvl7pPr marL="9144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7pPr>
            <a:lvl8pPr marL="13716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8pPr>
            <a:lvl9pPr marL="1828800" eaLnBrk="0" fontAlgn="base" hangingPunct="0">
              <a:spcBef>
                <a:spcPct val="0"/>
              </a:spcBef>
              <a:spcAft>
                <a:spcPct val="0"/>
              </a:spcAft>
              <a:defRPr sz="3200">
                <a:solidFill>
                  <a:srgbClr val="000000"/>
                </a:solidFill>
                <a:latin typeface="Lucida Grande" charset="0"/>
                <a:ea typeface="Lucida Grande" charset="0"/>
                <a:cs typeface="Lucida Grande" charset="0"/>
                <a:sym typeface="Lucida Grande" charset="0"/>
              </a:defRPr>
            </a:lvl9pPr>
          </a:lstStyle>
          <a:p>
            <a:pPr eaLnBrk="1" hangingPunct="1"/>
            <a:r>
              <a:rPr lang="en-US" sz="2600">
                <a:latin typeface="Gill Sans" charset="0"/>
                <a:ea typeface="ヒラギノ角ゴ ProN W3" charset="0"/>
                <a:cs typeface="ヒラギノ角ゴ ProN W3" charset="0"/>
                <a:sym typeface="Gill Sans" charset="0"/>
              </a:rPr>
              <a:t>j must </a:t>
            </a:r>
            <a:r>
              <a:rPr lang="en-US" sz="2600"/>
              <a:t>be declared </a:t>
            </a:r>
            <a:r>
              <a:rPr lang="en-US" sz="2600">
                <a:latin typeface="Gill Sans" charset="0"/>
                <a:ea typeface="ヒラギノ角ゴ ProN W3" charset="0"/>
                <a:cs typeface="ヒラギノ角ゴ ProN W3" charset="0"/>
                <a:sym typeface="Gill Sans" charset="0"/>
              </a:rPr>
              <a:t>private explicitly</a:t>
            </a:r>
          </a:p>
        </p:txBody>
      </p:sp>
      <p:sp>
        <p:nvSpPr>
          <p:cNvPr id="9" name="Title 1"/>
          <p:cNvSpPr txBox="1">
            <a:spLocks/>
          </p:cNvSpPr>
          <p:nvPr/>
        </p:nvSpPr>
        <p:spPr>
          <a:xfrm>
            <a:off x="822153" y="1356793"/>
            <a:ext cx="11704320" cy="1153547"/>
          </a:xfrm>
          <a:prstGeom prst="rect">
            <a:avLst/>
          </a:prstGeom>
        </p:spPr>
        <p:txBody>
          <a:bodyPr vert="horz" lIns="130032" tIns="65017" rIns="130032" bIns="65017" rtlCol="0" anchor="ctr">
            <a:normAutofit/>
          </a:bodyPr>
          <a:lstStyle>
            <a:lvl1pPr algn="ctr" defTabSz="1300460" rtl="0" eaLnBrk="1" latinLnBrk="0" hangingPunct="1">
              <a:spcBef>
                <a:spcPct val="0"/>
              </a:spcBef>
              <a:buNone/>
              <a:defRPr sz="5700" kern="1200">
                <a:solidFill>
                  <a:schemeClr val="tx1"/>
                </a:solidFill>
                <a:latin typeface="+mj-lt"/>
                <a:ea typeface="+mj-ea"/>
                <a:cs typeface="+mj-cs"/>
              </a:defRPr>
            </a:lvl1pPr>
          </a:lstStyle>
          <a:p>
            <a:r>
              <a:rPr lang="en-US" smtClean="0">
                <a:latin typeface="Verdana" charset="0"/>
                <a:cs typeface="Verdana" charset="0"/>
              </a:rPr>
              <a:t>The for loop directive</a:t>
            </a:r>
            <a:endParaRPr lang="en-US" dirty="0">
              <a:latin typeface="Verdana" charset="0"/>
              <a:cs typeface="Verdana" charset="0"/>
            </a:endParaRPr>
          </a:p>
        </p:txBody>
      </p:sp>
    </p:spTree>
    <p:extLst>
      <p:ext uri="{BB962C8B-B14F-4D97-AF65-F5344CB8AC3E}">
        <p14:creationId xmlns:p14="http://schemas.microsoft.com/office/powerpoint/2010/main" val="1914275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p:txBody>
          <a:bodyPr/>
          <a:lstStyle/>
          <a:p>
            <a:r>
              <a:rPr lang="en-US">
                <a:latin typeface="Verdana" charset="0"/>
                <a:cs typeface="Verdana" charset="0"/>
              </a:rPr>
              <a:t>The schedule clause</a:t>
            </a:r>
          </a:p>
        </p:txBody>
      </p:sp>
      <p:sp>
        <p:nvSpPr>
          <p:cNvPr id="157700" name="Rectangle 2"/>
          <p:cNvSpPr>
            <a:spLocks noGrp="1" noChangeArrowheads="1"/>
          </p:cNvSpPr>
          <p:nvPr>
            <p:ph idx="1"/>
          </p:nvPr>
        </p:nvSpPr>
        <p:spPr>
          <a:xfrm>
            <a:off x="1267968" y="2403721"/>
            <a:ext cx="10468864" cy="6721552"/>
          </a:xfrm>
        </p:spPr>
        <p:txBody>
          <a:bodyPr>
            <a:normAutofit fontScale="85000" lnSpcReduction="10000"/>
          </a:bodyPr>
          <a:lstStyle/>
          <a:p>
            <a:pPr marL="700934">
              <a:spcBef>
                <a:spcPts val="2600"/>
              </a:spcBef>
              <a:buFont typeface="Arial"/>
              <a:buChar char="•"/>
            </a:pPr>
            <a:r>
              <a:rPr lang="en-US" dirty="0">
                <a:latin typeface="Verdana" charset="0"/>
                <a:cs typeface="Verdana" charset="0"/>
              </a:rPr>
              <a:t>Schedule clause may be used to determine the distribution of computational work among threads</a:t>
            </a:r>
          </a:p>
          <a:p>
            <a:pPr marL="1109302" lvl="1">
              <a:spcBef>
                <a:spcPts val="2600"/>
              </a:spcBef>
              <a:buFont typeface="Arial"/>
              <a:buChar char="•"/>
            </a:pPr>
            <a:r>
              <a:rPr lang="en-US" dirty="0">
                <a:latin typeface="Verdana" charset="0"/>
                <a:ea typeface="Verdana" charset="0"/>
                <a:cs typeface="Verdana" charset="0"/>
              </a:rPr>
              <a:t>static, chunk; The loop is equally divided among pieces of size chunk which are evenly distributed among threads in a round robin fashion</a:t>
            </a:r>
          </a:p>
          <a:p>
            <a:pPr marL="1109302" lvl="1">
              <a:spcBef>
                <a:spcPts val="2600"/>
              </a:spcBef>
              <a:buFont typeface="Arial"/>
              <a:buChar char="•"/>
            </a:pPr>
            <a:r>
              <a:rPr lang="en-US" dirty="0">
                <a:latin typeface="Verdana" charset="0"/>
                <a:ea typeface="Verdana" charset="0"/>
                <a:cs typeface="Verdana" charset="0"/>
              </a:rPr>
              <a:t>dynamic, chunk; The loop is equally divided among pieces of size chunk which are distributed for execution dynamically to threads. If no chunk is specified chunk=1</a:t>
            </a:r>
          </a:p>
          <a:p>
            <a:pPr marL="1109302" lvl="1">
              <a:spcBef>
                <a:spcPts val="2600"/>
              </a:spcBef>
              <a:buFont typeface="Arial"/>
              <a:buChar char="•"/>
            </a:pPr>
            <a:r>
              <a:rPr lang="en-US" dirty="0">
                <a:latin typeface="Verdana" charset="0"/>
                <a:ea typeface="Verdana" charset="0"/>
                <a:cs typeface="Verdana" charset="0"/>
              </a:rPr>
              <a:t>guided; similar to dynamic with the variation that chunk size is reduced as threads grab iterations</a:t>
            </a:r>
          </a:p>
          <a:p>
            <a:pPr marL="700934">
              <a:spcBef>
                <a:spcPts val="2600"/>
              </a:spcBef>
              <a:buFont typeface="Arial"/>
              <a:buChar char="•"/>
            </a:pPr>
            <a:r>
              <a:rPr lang="en-US" dirty="0">
                <a:latin typeface="Verdana" charset="0"/>
                <a:cs typeface="Verdana" charset="0"/>
              </a:rPr>
              <a:t>Configurable globally via OMP_SCHEDULE</a:t>
            </a:r>
          </a:p>
          <a:p>
            <a:pPr marL="1109302" lvl="1">
              <a:spcBef>
                <a:spcPts val="2600"/>
              </a:spcBef>
              <a:buFont typeface="Arial"/>
              <a:buChar char="•"/>
            </a:pPr>
            <a:r>
              <a:rPr lang="en-US" dirty="0">
                <a:latin typeface="Verdana" charset="0"/>
                <a:ea typeface="Verdana" charset="0"/>
                <a:cs typeface="Verdana" charset="0"/>
              </a:rPr>
              <a:t>i.e. </a:t>
            </a:r>
            <a:r>
              <a:rPr lang="en-US" dirty="0" err="1">
                <a:latin typeface="Verdana" charset="0"/>
                <a:ea typeface="Verdana" charset="0"/>
                <a:cs typeface="Verdana" charset="0"/>
              </a:rPr>
              <a:t>setenv</a:t>
            </a:r>
            <a:r>
              <a:rPr lang="en-US" dirty="0">
                <a:latin typeface="Verdana" charset="0"/>
                <a:ea typeface="Verdana" charset="0"/>
                <a:cs typeface="Verdana" charset="0"/>
              </a:rPr>
              <a:t> OMP_SCHEDULE "dynamic,4"</a:t>
            </a:r>
          </a:p>
        </p:txBody>
      </p:sp>
    </p:spTree>
    <p:extLst>
      <p:ext uri="{BB962C8B-B14F-4D97-AF65-F5344CB8AC3E}">
        <p14:creationId xmlns:p14="http://schemas.microsoft.com/office/powerpoint/2010/main" val="34121664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p:txBody>
          <a:bodyPr/>
          <a:lstStyle/>
          <a:p>
            <a:r>
              <a:rPr lang="en-US">
                <a:latin typeface="Verdana" charset="0"/>
                <a:cs typeface="Verdana" charset="0"/>
              </a:rPr>
              <a:t>Adding two vectors</a:t>
            </a:r>
          </a:p>
        </p:txBody>
      </p:sp>
      <p:pic>
        <p:nvPicPr>
          <p:cNvPr id="15872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9833" y="2386136"/>
            <a:ext cx="1012748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1599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Fields of application</a:t>
            </a:r>
            <a:endParaRPr lang="en-US" dirty="0"/>
          </a:p>
        </p:txBody>
      </p:sp>
      <p:sp>
        <p:nvSpPr>
          <p:cNvPr id="3" name="Content Placeholder 2"/>
          <p:cNvSpPr>
            <a:spLocks noGrp="1"/>
          </p:cNvSpPr>
          <p:nvPr>
            <p:ph idx="1"/>
          </p:nvPr>
        </p:nvSpPr>
        <p:spPr>
          <a:xfrm>
            <a:off x="813767" y="2428528"/>
            <a:ext cx="11382374" cy="6480720"/>
          </a:xfrm>
        </p:spPr>
        <p:txBody>
          <a:bodyPr/>
          <a:lstStyle/>
          <a:p>
            <a:pPr>
              <a:spcBef>
                <a:spcPts val="1200"/>
              </a:spcBef>
            </a:pPr>
            <a:r>
              <a:rPr lang="en-US" dirty="0" smtClean="0"/>
              <a:t>Astrophysics</a:t>
            </a:r>
          </a:p>
          <a:p>
            <a:pPr>
              <a:spcBef>
                <a:spcPts val="1200"/>
              </a:spcBef>
            </a:pPr>
            <a:r>
              <a:rPr lang="en-US" dirty="0" smtClean="0"/>
              <a:t>Biology</a:t>
            </a:r>
          </a:p>
          <a:p>
            <a:pPr>
              <a:spcBef>
                <a:spcPts val="1200"/>
              </a:spcBef>
            </a:pPr>
            <a:r>
              <a:rPr lang="en-US" dirty="0" smtClean="0"/>
              <a:t>Chemistry</a:t>
            </a:r>
          </a:p>
          <a:p>
            <a:pPr>
              <a:spcBef>
                <a:spcPts val="1200"/>
              </a:spcBef>
            </a:pPr>
            <a:r>
              <a:rPr lang="en-US" dirty="0" smtClean="0"/>
              <a:t>Climate</a:t>
            </a:r>
          </a:p>
          <a:p>
            <a:pPr>
              <a:spcBef>
                <a:spcPts val="1200"/>
              </a:spcBef>
            </a:pPr>
            <a:r>
              <a:rPr lang="en-US" dirty="0" smtClean="0"/>
              <a:t>Economy</a:t>
            </a:r>
          </a:p>
          <a:p>
            <a:pPr>
              <a:spcBef>
                <a:spcPts val="1200"/>
              </a:spcBef>
            </a:pPr>
            <a:r>
              <a:rPr lang="en-US" dirty="0" smtClean="0"/>
              <a:t>Engineering</a:t>
            </a:r>
          </a:p>
          <a:p>
            <a:pPr>
              <a:spcBef>
                <a:spcPts val="1200"/>
              </a:spcBef>
            </a:pPr>
            <a:r>
              <a:rPr lang="en-US" dirty="0" smtClean="0"/>
              <a:t>High energy physics</a:t>
            </a:r>
          </a:p>
          <a:p>
            <a:pPr>
              <a:spcBef>
                <a:spcPts val="1200"/>
              </a:spcBef>
            </a:pPr>
            <a:r>
              <a:rPr lang="en-US" dirty="0" smtClean="0"/>
              <a:t>Nanotechnology</a:t>
            </a:r>
          </a:p>
          <a:p>
            <a:pPr>
              <a:spcBef>
                <a:spcPts val="1200"/>
              </a:spcBef>
            </a:pPr>
            <a:r>
              <a:rPr lang="en-US" dirty="0" smtClean="0"/>
              <a:t>Seismology</a:t>
            </a:r>
          </a:p>
          <a:p>
            <a:pPr>
              <a:spcBef>
                <a:spcPts val="1200"/>
              </a:spcBef>
            </a:pPr>
            <a:r>
              <a:rPr lang="en-US" dirty="0" smtClean="0"/>
              <a:t>Sociology                                   and many many more…</a:t>
            </a:r>
            <a:endParaRPr lang="en-US" dirty="0"/>
          </a:p>
        </p:txBody>
      </p:sp>
    </p:spTree>
    <p:extLst>
      <p:ext uri="{BB962C8B-B14F-4D97-AF65-F5344CB8AC3E}">
        <p14:creationId xmlns:p14="http://schemas.microsoft.com/office/powerpoint/2010/main" val="3895983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Verdana" charset="0"/>
                <a:cs typeface="Verdana" charset="0"/>
              </a:rPr>
              <a:t>Reduction clause</a:t>
            </a:r>
          </a:p>
        </p:txBody>
      </p:sp>
      <p:sp>
        <p:nvSpPr>
          <p:cNvPr id="159747" name="Content Placeholder 2"/>
          <p:cNvSpPr>
            <a:spLocks noGrp="1"/>
          </p:cNvSpPr>
          <p:nvPr>
            <p:ph idx="1"/>
          </p:nvPr>
        </p:nvSpPr>
        <p:spPr/>
        <p:txBody>
          <a:bodyPr/>
          <a:lstStyle/>
          <a:p>
            <a:r>
              <a:rPr lang="en-US" dirty="0">
                <a:latin typeface="Verdana" charset="0"/>
                <a:cs typeface="Verdana" charset="0"/>
              </a:rPr>
              <a:t>Useful in the case one variable</a:t>
            </a:r>
            <a:r>
              <a:rPr lang="ja-JP" altLang="en-US" dirty="0">
                <a:latin typeface="Verdana" charset="0"/>
                <a:cs typeface="Verdana" charset="0"/>
              </a:rPr>
              <a:t>’</a:t>
            </a:r>
            <a:r>
              <a:rPr lang="en-US" dirty="0">
                <a:latin typeface="Verdana" charset="0"/>
                <a:cs typeface="Verdana" charset="0"/>
              </a:rPr>
              <a:t>s value is accumulated within a loop</a:t>
            </a:r>
          </a:p>
          <a:p>
            <a:r>
              <a:rPr lang="en-US" dirty="0">
                <a:latin typeface="Verdana" charset="0"/>
                <a:cs typeface="Verdana" charset="0"/>
              </a:rPr>
              <a:t>Using the reduction clause</a:t>
            </a:r>
          </a:p>
          <a:p>
            <a:pPr lvl="1"/>
            <a:r>
              <a:rPr lang="en-US" dirty="0">
                <a:latin typeface="Verdana" charset="0"/>
                <a:ea typeface="Verdana" charset="0"/>
                <a:cs typeface="Verdana" charset="0"/>
              </a:rPr>
              <a:t>A private copy per thread is created and initialized</a:t>
            </a:r>
          </a:p>
          <a:p>
            <a:pPr lvl="1"/>
            <a:r>
              <a:rPr lang="en-US" dirty="0">
                <a:latin typeface="Verdana" charset="0"/>
                <a:ea typeface="Verdana" charset="0"/>
                <a:cs typeface="Verdana" charset="0"/>
              </a:rPr>
              <a:t>At the end of the region the compiler safely updates the shared variable</a:t>
            </a:r>
          </a:p>
          <a:p>
            <a:pPr lvl="1"/>
            <a:r>
              <a:rPr lang="en-US" dirty="0">
                <a:latin typeface="Verdana" charset="0"/>
                <a:ea typeface="Verdana" charset="0"/>
                <a:cs typeface="Verdana" charset="0"/>
              </a:rPr>
              <a:t>Operators may be +, *, -, /, &amp;, ^, |, &amp;&amp;, ||  </a:t>
            </a:r>
          </a:p>
        </p:txBody>
      </p:sp>
    </p:spTree>
    <p:extLst>
      <p:ext uri="{BB962C8B-B14F-4D97-AF65-F5344CB8AC3E}">
        <p14:creationId xmlns:p14="http://schemas.microsoft.com/office/powerpoint/2010/main" val="2566499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p:txBody>
          <a:bodyPr/>
          <a:lstStyle/>
          <a:p>
            <a:r>
              <a:rPr lang="en-US">
                <a:latin typeface="Verdana" charset="0"/>
                <a:cs typeface="Verdana" charset="0"/>
              </a:rPr>
              <a:t>Reduction clause example</a:t>
            </a:r>
          </a:p>
        </p:txBody>
      </p:sp>
      <p:pic>
        <p:nvPicPr>
          <p:cNvPr id="160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591" y="2183784"/>
            <a:ext cx="10244377" cy="766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75067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12692065" y="8610600"/>
            <a:ext cx="312737" cy="317500"/>
          </a:xfrm>
        </p:spPr>
        <p:txBody>
          <a:bodyPr/>
          <a:lstStyle/>
          <a:p>
            <a:fld id="{CE98C86B-2A26-B142-A4FB-2CBE865D8706}" type="slidenum">
              <a:rPr lang="en-US"/>
              <a:pPr/>
              <a:t>52</a:t>
            </a:fld>
            <a:endParaRPr lang="en-US"/>
          </a:p>
        </p:txBody>
      </p:sp>
      <p:pic>
        <p:nvPicPr>
          <p:cNvPr id="46083" name="Picture 3"/>
          <p:cNvPicPr>
            <a:picLocks noChangeAspect="1" noChangeArrowheads="1"/>
          </p:cNvPicPr>
          <p:nvPr/>
        </p:nvPicPr>
        <p:blipFill>
          <a:blip r:embed="rId2"/>
          <a:srcRect/>
          <a:stretch>
            <a:fillRect/>
          </a:stretch>
        </p:blipFill>
        <p:spPr bwMode="auto">
          <a:xfrm>
            <a:off x="1885696" y="2097024"/>
            <a:ext cx="9233408" cy="6599936"/>
          </a:xfrm>
          <a:prstGeom prst="rect">
            <a:avLst/>
          </a:prstGeom>
          <a:noFill/>
          <a:ln w="12700">
            <a:noFill/>
            <a:miter lim="800000"/>
            <a:headEnd/>
            <a:tailEnd/>
          </a:ln>
        </p:spPr>
      </p:pic>
    </p:spTree>
    <p:extLst>
      <p:ext uri="{BB962C8B-B14F-4D97-AF65-F5344CB8AC3E}">
        <p14:creationId xmlns:p14="http://schemas.microsoft.com/office/powerpoint/2010/main" val="1530268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3767" y="4804791"/>
            <a:ext cx="11382374" cy="4392488"/>
          </a:xfrm>
        </p:spPr>
        <p:txBody>
          <a:bodyPr>
            <a:normAutofit lnSpcReduction="10000"/>
          </a:bodyPr>
          <a:lstStyle/>
          <a:p>
            <a:pPr lvl="1"/>
            <a:r>
              <a:rPr lang="en-US" i="1" dirty="0" smtClean="0"/>
              <a:t>“Ok, look. We have a new machine on the way and we expect it to be available in a couple of months. If you can wait until then we can try out your code and hopefully it will work the way you want it to” </a:t>
            </a:r>
            <a:r>
              <a:rPr lang="en-US" dirty="0" smtClean="0"/>
              <a:t>–</a:t>
            </a:r>
            <a:r>
              <a:rPr lang="en-US" b="1" dirty="0" smtClean="0"/>
              <a:t> Hardware specs</a:t>
            </a:r>
          </a:p>
          <a:p>
            <a:pPr lvl="1"/>
            <a:r>
              <a:rPr lang="en-US" i="1" dirty="0"/>
              <a:t>“Well you can try improving your code. What does profiling tell you? Do you overlap computation with communication? And what about I/O? Is that going to be a bottleneck?”</a:t>
            </a:r>
            <a:r>
              <a:rPr lang="en-US" dirty="0"/>
              <a:t> –</a:t>
            </a:r>
            <a:r>
              <a:rPr lang="en-US" b="1" dirty="0"/>
              <a:t> Software </a:t>
            </a:r>
            <a:r>
              <a:rPr lang="en-US" b="1" dirty="0" smtClean="0"/>
              <a:t>refactoring</a:t>
            </a:r>
          </a:p>
          <a:p>
            <a:pPr lvl="1"/>
            <a:r>
              <a:rPr lang="en-US" i="1" dirty="0" smtClean="0"/>
              <a:t>“Have you tried linking it with Intel MKL?” – </a:t>
            </a:r>
            <a:r>
              <a:rPr lang="en-US" b="1" dirty="0" smtClean="0"/>
              <a:t>Code re-use</a:t>
            </a:r>
            <a:endParaRPr lang="en-US" i="1" dirty="0" smtClean="0"/>
          </a:p>
          <a:p>
            <a:pPr lvl="1"/>
            <a:endParaRPr lang="en-US" i="1" dirty="0"/>
          </a:p>
        </p:txBody>
      </p:sp>
      <p:sp>
        <p:nvSpPr>
          <p:cNvPr id="5" name="Title 1"/>
          <p:cNvSpPr txBox="1">
            <a:spLocks/>
          </p:cNvSpPr>
          <p:nvPr/>
        </p:nvSpPr>
        <p:spPr>
          <a:xfrm>
            <a:off x="813769" y="1492426"/>
            <a:ext cx="11704320" cy="1153547"/>
          </a:xfrm>
          <a:prstGeom prst="rect">
            <a:avLst/>
          </a:prstGeom>
        </p:spPr>
        <p:txBody>
          <a:bodyPr vert="horz" lIns="130032" tIns="65017" rIns="130032" bIns="65017" rtlCol="0" anchor="ctr">
            <a:normAutofit fontScale="97500"/>
          </a:bodyPr>
          <a:lstStyle>
            <a:lvl1pPr algn="ctr" defTabSz="1300460" rtl="0" eaLnBrk="1" latinLnBrk="0" hangingPunct="1">
              <a:spcBef>
                <a:spcPct val="0"/>
              </a:spcBef>
              <a:buNone/>
              <a:defRPr sz="5700" kern="1200">
                <a:solidFill>
                  <a:schemeClr val="tx1"/>
                </a:solidFill>
                <a:latin typeface="+mj-lt"/>
                <a:ea typeface="+mj-ea"/>
                <a:cs typeface="+mj-cs"/>
              </a:defRPr>
            </a:lvl1pPr>
          </a:lstStyle>
          <a:p>
            <a:pPr algn="l"/>
            <a:r>
              <a:rPr lang="en-US" sz="3800" dirty="0"/>
              <a:t>As a field expert you will most likely ask the following..</a:t>
            </a:r>
          </a:p>
        </p:txBody>
      </p:sp>
      <p:sp>
        <p:nvSpPr>
          <p:cNvPr id="7" name="Title 1"/>
          <p:cNvSpPr txBox="1">
            <a:spLocks/>
          </p:cNvSpPr>
          <p:nvPr/>
        </p:nvSpPr>
        <p:spPr>
          <a:xfrm>
            <a:off x="741760" y="3724672"/>
            <a:ext cx="11704320" cy="1153547"/>
          </a:xfrm>
          <a:prstGeom prst="rect">
            <a:avLst/>
          </a:prstGeom>
        </p:spPr>
        <p:txBody>
          <a:bodyPr vert="horz" lIns="130032" tIns="65017" rIns="130032" bIns="65017" rtlCol="0" anchor="ctr">
            <a:normAutofit fontScale="67500" lnSpcReduction="20000"/>
          </a:bodyPr>
          <a:lstStyle>
            <a:lvl1pPr algn="ctr" defTabSz="1300460" rtl="0" eaLnBrk="1" latinLnBrk="0" hangingPunct="1">
              <a:spcBef>
                <a:spcPct val="0"/>
              </a:spcBef>
              <a:buNone/>
              <a:defRPr sz="5700" kern="1200">
                <a:solidFill>
                  <a:schemeClr val="tx1"/>
                </a:solidFill>
                <a:latin typeface="+mj-lt"/>
                <a:ea typeface="+mj-ea"/>
                <a:cs typeface="+mj-cs"/>
              </a:defRPr>
            </a:lvl1pPr>
          </a:lstStyle>
          <a:p>
            <a:pPr algn="l"/>
            <a:r>
              <a:rPr lang="en-US" dirty="0" smtClean="0"/>
              <a:t>Your friendly computer engineer will likely respond..</a:t>
            </a:r>
            <a:endParaRPr lang="en-US" dirty="0"/>
          </a:p>
        </p:txBody>
      </p:sp>
      <p:sp>
        <p:nvSpPr>
          <p:cNvPr id="8" name="Content Placeholder 2"/>
          <p:cNvSpPr txBox="1">
            <a:spLocks/>
          </p:cNvSpPr>
          <p:nvPr/>
        </p:nvSpPr>
        <p:spPr>
          <a:xfrm>
            <a:off x="957784" y="2572546"/>
            <a:ext cx="11382374" cy="1440161"/>
          </a:xfrm>
          <a:prstGeom prst="rect">
            <a:avLst/>
          </a:prstGeom>
        </p:spPr>
        <p:txBody>
          <a:bodyPr lIns="130032" tIns="65017" rIns="130032" bIns="65017">
            <a:normAutofit/>
          </a:bodyPr>
          <a:lstStyle>
            <a:lvl1pPr marL="487672" indent="-487672" algn="l" defTabSz="130046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lvl="1"/>
            <a:r>
              <a:rPr lang="en-US" i="1" dirty="0" smtClean="0"/>
              <a:t>“Is it possible to increase the problem size?”</a:t>
            </a:r>
            <a:endParaRPr lang="en-US" b="1" dirty="0" smtClean="0"/>
          </a:p>
          <a:p>
            <a:pPr lvl="1"/>
            <a:r>
              <a:rPr lang="en-US" i="1" dirty="0" smtClean="0"/>
              <a:t>“Is it possible to reduce the time it takes to solve the problem?”</a:t>
            </a:r>
            <a:endParaRPr lang="en-US" b="1" dirty="0" smtClean="0"/>
          </a:p>
        </p:txBody>
      </p:sp>
    </p:spTree>
    <p:extLst>
      <p:ext uri="{BB962C8B-B14F-4D97-AF65-F5344CB8AC3E}">
        <p14:creationId xmlns:p14="http://schemas.microsoft.com/office/powerpoint/2010/main" val="1912917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752" y="1276402"/>
            <a:ext cx="11881320" cy="1041399"/>
          </a:xfrm>
        </p:spPr>
        <p:txBody>
          <a:bodyPr>
            <a:normAutofit fontScale="90000"/>
          </a:bodyPr>
          <a:lstStyle/>
          <a:p>
            <a:r>
              <a:rPr lang="en-US" dirty="0" smtClean="0"/>
              <a:t>Start off serially and take one step at a time</a:t>
            </a:r>
            <a:endParaRPr lang="en-US" dirty="0"/>
          </a:p>
        </p:txBody>
      </p:sp>
      <p:sp>
        <p:nvSpPr>
          <p:cNvPr id="3" name="Content Placeholder 2"/>
          <p:cNvSpPr>
            <a:spLocks noGrp="1"/>
          </p:cNvSpPr>
          <p:nvPr>
            <p:ph idx="1"/>
          </p:nvPr>
        </p:nvSpPr>
        <p:spPr>
          <a:xfrm>
            <a:off x="381722" y="2999928"/>
            <a:ext cx="6336704" cy="6629400"/>
          </a:xfrm>
        </p:spPr>
        <p:txBody>
          <a:bodyPr>
            <a:normAutofit/>
          </a:bodyPr>
          <a:lstStyle/>
          <a:p>
            <a:r>
              <a:rPr lang="en-US" dirty="0" smtClean="0"/>
              <a:t>But don’t get too excited. You are not living in the 90s any more…</a:t>
            </a:r>
          </a:p>
          <a:p>
            <a:pPr marL="711090" lvl="1" indent="0">
              <a:buNone/>
            </a:pPr>
            <a:r>
              <a:rPr lang="en-US" i="1" dirty="0" smtClean="0"/>
              <a:t>“From 2007 to 2011, maximum CPU clock speed (with Turbo Mode enabled) rose from 2.93GHz to 3.9GHz, an increase of 33%. From 1994 to 1998, CPU clock speeds rose by 300%.”</a:t>
            </a:r>
          </a:p>
          <a:p>
            <a:endParaRPr lang="en-US" dirty="0" smtClean="0"/>
          </a:p>
          <a:p>
            <a:pPr lvl="1"/>
            <a:endParaRPr lang="en-US" dirty="0"/>
          </a:p>
        </p:txBody>
      </p:sp>
      <p:pic>
        <p:nvPicPr>
          <p:cNvPr id="5" name="Picture 4"/>
          <p:cNvPicPr>
            <a:picLocks noChangeAspect="1"/>
          </p:cNvPicPr>
          <p:nvPr/>
        </p:nvPicPr>
        <p:blipFill>
          <a:blip r:embed="rId2"/>
          <a:stretch>
            <a:fillRect/>
          </a:stretch>
        </p:blipFill>
        <p:spPr>
          <a:xfrm>
            <a:off x="6049169" y="2284515"/>
            <a:ext cx="6933951" cy="6910067"/>
          </a:xfrm>
          <a:prstGeom prst="rect">
            <a:avLst/>
          </a:prstGeom>
        </p:spPr>
      </p:pic>
    </p:spTree>
    <p:extLst>
      <p:ext uri="{BB962C8B-B14F-4D97-AF65-F5344CB8AC3E}">
        <p14:creationId xmlns:p14="http://schemas.microsoft.com/office/powerpoint/2010/main" val="423646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programming</a:t>
            </a:r>
            <a:endParaRPr lang="en-US" dirty="0"/>
          </a:p>
        </p:txBody>
      </p:sp>
      <p:sp>
        <p:nvSpPr>
          <p:cNvPr id="3" name="Content Placeholder 2"/>
          <p:cNvSpPr>
            <a:spLocks noGrp="1"/>
          </p:cNvSpPr>
          <p:nvPr>
            <p:ph idx="1"/>
          </p:nvPr>
        </p:nvSpPr>
        <p:spPr/>
        <p:txBody>
          <a:bodyPr/>
          <a:lstStyle/>
          <a:p>
            <a:r>
              <a:rPr lang="en-US" dirty="0" smtClean="0"/>
              <a:t>Parallel programming may overcome the hardware issues but before doing anything parallel make sure that:</a:t>
            </a:r>
          </a:p>
          <a:p>
            <a:pPr lvl="1"/>
            <a:r>
              <a:rPr lang="en-US" dirty="0" smtClean="0"/>
              <a:t>Your serial code is already optimal! Questions to ask yourself:</a:t>
            </a:r>
          </a:p>
          <a:p>
            <a:pPr lvl="2"/>
            <a:r>
              <a:rPr lang="en-US" i="1" dirty="0" smtClean="0"/>
              <a:t>Are you using other people’s computational and I/O libraries?</a:t>
            </a:r>
          </a:p>
          <a:p>
            <a:pPr lvl="2"/>
            <a:r>
              <a:rPr lang="en-US" i="1" dirty="0" smtClean="0"/>
              <a:t>Have you tested with other compilers and, if yes, have you tried various optimization flags?</a:t>
            </a:r>
          </a:p>
          <a:p>
            <a:pPr lvl="2"/>
            <a:r>
              <a:rPr lang="en-US" i="1" dirty="0" smtClean="0"/>
              <a:t>What does profiling tell you?</a:t>
            </a:r>
            <a:endParaRPr lang="en-US" i="1" dirty="0"/>
          </a:p>
        </p:txBody>
      </p:sp>
    </p:spTree>
    <p:extLst>
      <p:ext uri="{BB962C8B-B14F-4D97-AF65-F5344CB8AC3E}">
        <p14:creationId xmlns:p14="http://schemas.microsoft.com/office/powerpoint/2010/main" val="164800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ln/>
        </p:spPr>
        <p:txBody>
          <a:bodyPr/>
          <a:lstStyle/>
          <a:p>
            <a:r>
              <a:rPr lang="en-US"/>
              <a:t>Overview of Parallel computing</a:t>
            </a:r>
          </a:p>
        </p:txBody>
      </p:sp>
      <p:sp>
        <p:nvSpPr>
          <p:cNvPr id="14338" name="Rectangle 2"/>
          <p:cNvSpPr>
            <a:spLocks noGrp="1" noChangeArrowheads="1"/>
          </p:cNvSpPr>
          <p:nvPr>
            <p:ph idx="1"/>
          </p:nvPr>
        </p:nvSpPr>
        <p:spPr>
          <a:xfrm>
            <a:off x="1154176" y="2550025"/>
            <a:ext cx="10712704" cy="6575248"/>
          </a:xfrm>
          <a:ln/>
        </p:spPr>
        <p:txBody>
          <a:bodyPr>
            <a:normAutofit fontScale="77500" lnSpcReduction="20000"/>
          </a:bodyPr>
          <a:lstStyle/>
          <a:p>
            <a:pPr marL="700934">
              <a:spcBef>
                <a:spcPts val="3200"/>
              </a:spcBef>
              <a:buFont typeface="Arial"/>
              <a:buChar char="•"/>
            </a:pPr>
            <a:r>
              <a:rPr lang="en-US" dirty="0"/>
              <a:t>In parallel computing a program spawns several concurrent </a:t>
            </a:r>
            <a:r>
              <a:rPr lang="en-US" dirty="0" smtClean="0"/>
              <a:t>processes</a:t>
            </a:r>
          </a:p>
          <a:p>
            <a:pPr marL="1109302" lvl="1">
              <a:spcBef>
                <a:spcPts val="3200"/>
              </a:spcBef>
              <a:buFont typeface="Arial"/>
              <a:buChar char="•"/>
            </a:pPr>
            <a:r>
              <a:rPr lang="en-US" dirty="0"/>
              <a:t>decrease the runtime needed to solve a problem or</a:t>
            </a:r>
          </a:p>
          <a:p>
            <a:pPr marL="1109302" lvl="1">
              <a:spcBef>
                <a:spcPts val="3200"/>
              </a:spcBef>
              <a:buFont typeface="Arial"/>
              <a:buChar char="•"/>
            </a:pPr>
            <a:r>
              <a:rPr lang="en-US" dirty="0"/>
              <a:t>increase the problem size to be solved</a:t>
            </a:r>
          </a:p>
          <a:p>
            <a:pPr marL="700934">
              <a:spcBef>
                <a:spcPts val="3200"/>
              </a:spcBef>
              <a:buFont typeface="Arial"/>
              <a:buChar char="•"/>
            </a:pPr>
            <a:r>
              <a:rPr lang="en-US" dirty="0"/>
              <a:t>The original problem is decomposed into tasks that ideally run independently</a:t>
            </a:r>
          </a:p>
          <a:p>
            <a:pPr marL="700934">
              <a:spcBef>
                <a:spcPts val="3200"/>
              </a:spcBef>
              <a:buFont typeface="Arial"/>
              <a:buChar char="•"/>
            </a:pPr>
            <a:r>
              <a:rPr lang="en-US" dirty="0"/>
              <a:t>Source code development within some parallel programming environment</a:t>
            </a:r>
          </a:p>
          <a:p>
            <a:pPr marL="1109302" lvl="1">
              <a:spcBef>
                <a:spcPts val="3200"/>
              </a:spcBef>
              <a:buFont typeface="Arial"/>
              <a:buChar char="•"/>
            </a:pPr>
            <a:r>
              <a:rPr lang="en-US" dirty="0"/>
              <a:t>hardware platform</a:t>
            </a:r>
          </a:p>
          <a:p>
            <a:pPr marL="1109302" lvl="1">
              <a:spcBef>
                <a:spcPts val="3200"/>
              </a:spcBef>
              <a:buFont typeface="Arial"/>
              <a:buChar char="•"/>
            </a:pPr>
            <a:r>
              <a:rPr lang="en-US" dirty="0"/>
              <a:t>nature of the problem</a:t>
            </a:r>
          </a:p>
          <a:p>
            <a:pPr marL="1109302" lvl="1">
              <a:spcBef>
                <a:spcPts val="3200"/>
              </a:spcBef>
              <a:buFont typeface="Arial"/>
              <a:buChar char="•"/>
            </a:pPr>
            <a:r>
              <a:rPr lang="en-US" dirty="0"/>
              <a:t>performance goals</a:t>
            </a:r>
          </a:p>
        </p:txBody>
      </p:sp>
    </p:spTree>
    <p:extLst>
      <p:ext uri="{BB962C8B-B14F-4D97-AF65-F5344CB8AC3E}">
        <p14:creationId xmlns:p14="http://schemas.microsoft.com/office/powerpoint/2010/main" val="12855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T.AU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AUTH-SCC-2011.pot</Template>
  <TotalTime>7075</TotalTime>
  <Pages>0</Pages>
  <Words>2431</Words>
  <Characters>0</Characters>
  <Application>Microsoft Macintosh PowerPoint</Application>
  <PresentationFormat>Custom</PresentationFormat>
  <Lines>0</Lines>
  <Paragraphs>339</Paragraphs>
  <Slides>52</Slides>
  <Notes>7</Notes>
  <HiddenSlides>0</HiddenSlides>
  <MMClips>0</MMClips>
  <ScaleCrop>false</ScaleCrop>
  <HeadingPairs>
    <vt:vector size="4" baseType="variant">
      <vt:variant>
        <vt:lpstr>Theme</vt:lpstr>
      </vt:variant>
      <vt:variant>
        <vt:i4>12</vt:i4>
      </vt:variant>
      <vt:variant>
        <vt:lpstr>Slide Titles</vt:lpstr>
      </vt:variant>
      <vt:variant>
        <vt:i4>52</vt:i4>
      </vt:variant>
    </vt:vector>
  </HeadingPairs>
  <TitlesOfParts>
    <vt:vector size="64" baseType="lpstr">
      <vt:lpstr>Bullets</vt:lpstr>
      <vt:lpstr>Photo - Horizontal</vt:lpstr>
      <vt:lpstr>Photo - Horizontal Reflection</vt:lpstr>
      <vt:lpstr>Photo - Vertical</vt:lpstr>
      <vt:lpstr>Photo - Vertical Reflection</vt:lpstr>
      <vt:lpstr>Title - Top</vt:lpstr>
      <vt:lpstr>Blank</vt:lpstr>
      <vt:lpstr>Title &amp; Bullets - Left</vt:lpstr>
      <vt:lpstr>Title - Center</vt:lpstr>
      <vt:lpstr>Title &amp; Bullets - Right</vt:lpstr>
      <vt:lpstr>Title, Bullets &amp; Photo</vt:lpstr>
      <vt:lpstr>IT.AUTH</vt:lpstr>
      <vt:lpstr>Introduction to parallel computing concepts and technics</vt:lpstr>
      <vt:lpstr>Outline</vt:lpstr>
      <vt:lpstr>Science goes “in-silico”</vt:lpstr>
      <vt:lpstr>Methods</vt:lpstr>
      <vt:lpstr>Fields of application</vt:lpstr>
      <vt:lpstr>PowerPoint Presentation</vt:lpstr>
      <vt:lpstr>Start off serially and take one step at a time</vt:lpstr>
      <vt:lpstr>Parallel programming</vt:lpstr>
      <vt:lpstr>Overview of Parallel computing</vt:lpstr>
      <vt:lpstr>Hardware considerations</vt:lpstr>
      <vt:lpstr>Hardware considerations</vt:lpstr>
      <vt:lpstr>Parallel programming models</vt:lpstr>
      <vt:lpstr>Nature of the problem</vt:lpstr>
      <vt:lpstr>Nature of the problem (examples)</vt:lpstr>
      <vt:lpstr>Amdahl’s Law</vt:lpstr>
      <vt:lpstr>Does HPC run only on Linux? Why?</vt:lpstr>
      <vt:lpstr>Setting the ground</vt:lpstr>
      <vt:lpstr>Hands-on!</vt:lpstr>
      <vt:lpstr>Useful commands</vt:lpstr>
      <vt:lpstr>Information discovery</vt:lpstr>
      <vt:lpstr>PowerPoint Presentation</vt:lpstr>
      <vt:lpstr>The Makefile</vt:lpstr>
      <vt:lpstr>The Makefile</vt:lpstr>
      <vt:lpstr>The Makefile</vt:lpstr>
      <vt:lpstr>Hands-on!</vt:lpstr>
      <vt:lpstr>Hands-on!</vt:lpstr>
      <vt:lpstr>SLURM scripts</vt:lpstr>
      <vt:lpstr>Hands-on!</vt:lpstr>
      <vt:lpstr>Job script creator</vt:lpstr>
      <vt:lpstr>Introduction to OpenMP</vt:lpstr>
      <vt:lpstr>Overview of OpenMP</vt:lpstr>
      <vt:lpstr>PowerPoint Presentation</vt:lpstr>
      <vt:lpstr>Introduction to OpenMP</vt:lpstr>
      <vt:lpstr>Threaded parallel programming (openMP)</vt:lpstr>
      <vt:lpstr>Approach towards parallelism</vt:lpstr>
      <vt:lpstr>Memory issues</vt:lpstr>
      <vt:lpstr>Hello world example</vt:lpstr>
      <vt:lpstr>Hello world example</vt:lpstr>
      <vt:lpstr>Common calls</vt:lpstr>
      <vt:lpstr>Common calls example</vt:lpstr>
      <vt:lpstr>Data scoping</vt:lpstr>
      <vt:lpstr>A few examples</vt:lpstr>
      <vt:lpstr>Synchronization</vt:lpstr>
      <vt:lpstr>Synchronization examples</vt:lpstr>
      <vt:lpstr>Data parallelism</vt:lpstr>
      <vt:lpstr>The for loop directive</vt:lpstr>
      <vt:lpstr>PowerPoint Presentation</vt:lpstr>
      <vt:lpstr>The schedule clause</vt:lpstr>
      <vt:lpstr>Adding two vectors</vt:lpstr>
      <vt:lpstr>Reduction clause</vt:lpstr>
      <vt:lpstr>Reduction clause example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cp:lastModifiedBy>
  <cp:revision>64</cp:revision>
  <dcterms:modified xsi:type="dcterms:W3CDTF">2015-09-28T10:55:51Z</dcterms:modified>
</cp:coreProperties>
</file>