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86" r:id="rId2"/>
    <p:sldId id="295" r:id="rId3"/>
    <p:sldId id="296" r:id="rId4"/>
    <p:sldId id="293" r:id="rId5"/>
    <p:sldId id="297" r:id="rId6"/>
    <p:sldId id="298" r:id="rId7"/>
    <p:sldId id="299" r:id="rId8"/>
    <p:sldId id="300" r:id="rId9"/>
    <p:sldId id="306" r:id="rId10"/>
    <p:sldId id="307" r:id="rId11"/>
    <p:sldId id="303" r:id="rId12"/>
    <p:sldId id="301" r:id="rId13"/>
    <p:sldId id="302" r:id="rId14"/>
    <p:sldId id="304" r:id="rId15"/>
    <p:sldId id="294" r:id="rId16"/>
    <p:sldId id="305" r:id="rId17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94400" autoAdjust="0"/>
  </p:normalViewPr>
  <p:slideViewPr>
    <p:cSldViewPr snapToGrid="0">
      <p:cViewPr>
        <p:scale>
          <a:sx n="112" d="100"/>
          <a:sy n="112" d="100"/>
        </p:scale>
        <p:origin x="1056" y="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Climate trainig, 11-13 Oct 2017, IPB, Belgrade Serbia</a:t>
            </a:r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itsm.itemo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rvices.vi-seem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dirty="0" smtClean="0"/>
              <a:t>Overview of the VI-SEEM services</a:t>
            </a:r>
            <a:endParaRPr lang="en-US" sz="3600" dirty="0" smtClean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z="2000" b="0" dirty="0" smtClean="0"/>
              <a:t>Anastas Mishev</a:t>
            </a:r>
          </a:p>
          <a:p>
            <a:pPr eaLnBrk="1" hangingPunct="1"/>
            <a:r>
              <a:rPr lang="en-US" sz="2000" b="0" dirty="0" smtClean="0"/>
              <a:t>Associated professor</a:t>
            </a:r>
          </a:p>
          <a:p>
            <a:pPr eaLnBrk="1" hangingPunct="1"/>
            <a:r>
              <a:rPr lang="en-US" sz="2000" b="0" dirty="0" smtClean="0"/>
              <a:t>FCSE-UKIM</a:t>
            </a:r>
          </a:p>
          <a:p>
            <a:pPr eaLnBrk="1" hangingPunct="1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training, Belgrade, 11-13 October 2017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VI-SEEM project initiative is co-funded by the European Commission under the H2020 Research Infrastructures contract no. 675121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application 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68" y="1239299"/>
            <a:ext cx="5308931" cy="3469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0989"/>
            <a:ext cx="5497830" cy="35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</a:t>
            </a:r>
            <a:r>
              <a:rPr lang="en-US" dirty="0" err="1" smtClean="0"/>
              <a:t>ChemBioServer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1125538"/>
            <a:ext cx="5265420" cy="3441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2960370"/>
            <a:ext cx="5514079" cy="3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data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258"/>
            <a:ext cx="5337810" cy="3488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788" y="1125538"/>
            <a:ext cx="5885212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repository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03220"/>
            <a:ext cx="5429435" cy="3548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231902"/>
            <a:ext cx="5303520" cy="34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3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HPC and 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99" y="1125538"/>
            <a:ext cx="5902701" cy="385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110"/>
            <a:ext cx="5069366" cy="33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Service </a:t>
            </a:r>
            <a:r>
              <a:rPr lang="en-US" sz="4000" dirty="0"/>
              <a:t>level </a:t>
            </a:r>
            <a:r>
              <a:rPr lang="en-US" sz="4000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level definitions ensure quality of service</a:t>
            </a:r>
          </a:p>
          <a:p>
            <a:r>
              <a:rPr lang="en-US" dirty="0"/>
              <a:t>VI-SEEM operational level monitoring procedure describes step-by-step processes for</a:t>
            </a:r>
          </a:p>
          <a:p>
            <a:pPr lvl="1"/>
            <a:r>
              <a:rPr lang="en-US" dirty="0"/>
              <a:t>Service validation (performed by VI-SEEM operational team)</a:t>
            </a:r>
          </a:p>
          <a:p>
            <a:pPr lvl="1"/>
            <a:r>
              <a:rPr lang="en-US" dirty="0"/>
              <a:t>Service registration (GOCDB registration by service enabler)</a:t>
            </a:r>
          </a:p>
          <a:p>
            <a:pPr lvl="1"/>
            <a:r>
              <a:rPr lang="en-US" dirty="0"/>
              <a:t>Service certification (ARGO monitoring by service enabler)</a:t>
            </a:r>
          </a:p>
          <a:p>
            <a:pPr lvl="1"/>
            <a:r>
              <a:rPr lang="en-US" dirty="0"/>
              <a:t>Service monitoring (ARGO monitoring by Operator-On-Duty)</a:t>
            </a:r>
          </a:p>
          <a:p>
            <a:r>
              <a:rPr lang="en-US" dirty="0"/>
              <a:t>Service level targets (reliability and reliability)</a:t>
            </a:r>
          </a:p>
          <a:p>
            <a:r>
              <a:rPr lang="en-US" dirty="0"/>
              <a:t>Service level targets for customer created requests</a:t>
            </a:r>
          </a:p>
          <a:p>
            <a:r>
              <a:rPr lang="en-US" dirty="0"/>
              <a:t>Service level targets for incident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7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recommendation by the EC to have service oriented e-Infrastructures</a:t>
            </a:r>
          </a:p>
          <a:p>
            <a:r>
              <a:rPr lang="en-US" dirty="0" smtClean="0"/>
              <a:t>Introducing the services catalog and the service portfolio</a:t>
            </a:r>
          </a:p>
          <a:p>
            <a:pPr lvl="1"/>
            <a:r>
              <a:rPr lang="en-US" dirty="0" smtClean="0"/>
              <a:t>Portfolio </a:t>
            </a:r>
            <a:r>
              <a:rPr lang="mr-IN" dirty="0" smtClean="0"/>
              <a:t>–</a:t>
            </a:r>
            <a:r>
              <a:rPr lang="en-US" dirty="0" smtClean="0"/>
              <a:t> the complete set of services, in production, but also retired services and planned services </a:t>
            </a:r>
          </a:p>
          <a:p>
            <a:pPr lvl="1"/>
            <a:r>
              <a:rPr lang="en-US" dirty="0" smtClean="0"/>
              <a:t>Catalog </a:t>
            </a:r>
            <a:r>
              <a:rPr lang="mr-IN" dirty="0" smtClean="0"/>
              <a:t>–</a:t>
            </a:r>
            <a:r>
              <a:rPr lang="en-US" dirty="0" smtClean="0"/>
              <a:t> user facing list of active services</a:t>
            </a:r>
          </a:p>
          <a:p>
            <a:r>
              <a:rPr lang="en-US" dirty="0" smtClean="0"/>
              <a:t>Own implementation of the service catalog/portfolio management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catalog/portfolio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Integration with the VI-SEEM AAI</a:t>
            </a:r>
          </a:p>
          <a:p>
            <a:pPr lvl="1"/>
            <a:r>
              <a:rPr lang="en-US" dirty="0"/>
              <a:t>Read access to the service catalogue, for non-authorizes users</a:t>
            </a:r>
          </a:p>
          <a:p>
            <a:pPr lvl="2"/>
            <a:r>
              <a:rPr lang="en-US" dirty="0"/>
              <a:t>Via RESTful API</a:t>
            </a:r>
          </a:p>
          <a:p>
            <a:pPr lvl="2"/>
            <a:r>
              <a:rPr lang="en-US" dirty="0"/>
              <a:t>Via UI</a:t>
            </a:r>
          </a:p>
          <a:p>
            <a:pPr lvl="1"/>
            <a:r>
              <a:rPr lang="en-US" dirty="0"/>
              <a:t>Read access to the service portfolio, for authorized users</a:t>
            </a:r>
          </a:p>
          <a:p>
            <a:pPr lvl="2"/>
            <a:r>
              <a:rPr lang="en-US" dirty="0"/>
              <a:t>Via RESTful API</a:t>
            </a:r>
          </a:p>
          <a:p>
            <a:pPr lvl="2"/>
            <a:r>
              <a:rPr lang="en-US" dirty="0"/>
              <a:t>Via UI</a:t>
            </a:r>
          </a:p>
          <a:p>
            <a:pPr lvl="1"/>
            <a:r>
              <a:rPr lang="en-US" dirty="0"/>
              <a:t>Write access to the service portfolio, for authorized users</a:t>
            </a:r>
          </a:p>
          <a:p>
            <a:pPr lvl="2"/>
            <a:r>
              <a:rPr lang="en-US" dirty="0"/>
              <a:t>Via customized Django admin module</a:t>
            </a:r>
          </a:p>
          <a:p>
            <a:pPr lvl="2"/>
            <a:r>
              <a:rPr lang="en-US" dirty="0"/>
              <a:t>Via write UI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Service </a:t>
            </a:r>
            <a:r>
              <a:rPr lang="en-US" sz="4000" dirty="0" smtClean="0"/>
              <a:t>catalog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catalogue provides a service discovery and contains all project services</a:t>
            </a:r>
          </a:p>
          <a:p>
            <a:pPr lvl="1"/>
            <a:r>
              <a:rPr lang="en-US" dirty="0"/>
              <a:t>Common services and resources operated by WP3</a:t>
            </a:r>
          </a:p>
          <a:p>
            <a:pPr lvl="1"/>
            <a:r>
              <a:rPr lang="en-US" dirty="0"/>
              <a:t>Storage/data services operated by WP4</a:t>
            </a:r>
          </a:p>
          <a:p>
            <a:pPr lvl="1"/>
            <a:r>
              <a:rPr lang="en-US" dirty="0"/>
              <a:t>Application-level services provided by WP5</a:t>
            </a:r>
          </a:p>
          <a:p>
            <a:r>
              <a:rPr lang="en-US" dirty="0"/>
              <a:t>Designed to be compatible with the FitSM standards </a:t>
            </a:r>
            <a:r>
              <a:rPr lang="en-US" dirty="0">
                <a:hlinkClick r:id="rId2"/>
              </a:rPr>
              <a:t>http://fitsm.itemo.org/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Service </a:t>
            </a:r>
            <a:r>
              <a:rPr lang="en-US" sz="4000" smtClean="0"/>
              <a:t>catalog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components of the service catalogue</a:t>
            </a:r>
          </a:p>
          <a:p>
            <a:pPr lvl="1"/>
            <a:r>
              <a:rPr lang="en-US" dirty="0"/>
              <a:t>Web interface (</a:t>
            </a:r>
            <a:r>
              <a:rPr lang="en-US" dirty="0">
                <a:hlinkClick r:id="rId2"/>
              </a:rPr>
              <a:t>https://services.vi-seem.eu/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RESTful </a:t>
            </a:r>
            <a:r>
              <a:rPr lang="en-US" dirty="0"/>
              <a:t>interface (integration with other components)</a:t>
            </a:r>
          </a:p>
          <a:p>
            <a:r>
              <a:rPr lang="en-US" dirty="0"/>
              <a:t>Currently in production: 19 services grouped in 5 categories</a:t>
            </a:r>
          </a:p>
          <a:p>
            <a:r>
              <a:rPr lang="en-US" dirty="0"/>
              <a:t>Fully integrated with project’s AAI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8" y="1183749"/>
            <a:ext cx="9098504" cy="53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99" y="1223766"/>
            <a:ext cx="7184231" cy="52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List of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6" y="1270037"/>
            <a:ext cx="8803487" cy="51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54" y="1278889"/>
            <a:ext cx="6054746" cy="395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services: application 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VI-SEEM Climate trainig, 11-13 Oct 2017, IPB, Belgrade Serbia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2102"/>
            <a:ext cx="4960621" cy="32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7090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530</Words>
  <Application>Microsoft Macintosh PowerPoint</Application>
  <PresentationFormat>A4 Paper (210x297 mm)</PresentationFormat>
  <Paragraphs>75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Calibri</vt:lpstr>
      <vt:lpstr>Mangal</vt:lpstr>
      <vt:lpstr>Tahoma</vt:lpstr>
      <vt:lpstr>Times New Roman</vt:lpstr>
      <vt:lpstr>Verdana</vt:lpstr>
      <vt:lpstr>Wingdings</vt:lpstr>
      <vt:lpstr>Arial</vt:lpstr>
      <vt:lpstr>SEEGRID-ppt-template</vt:lpstr>
      <vt:lpstr>Overview of the VI-SEEM services</vt:lpstr>
      <vt:lpstr>Service orientation</vt:lpstr>
      <vt:lpstr>Service catalog/portfolio</vt:lpstr>
      <vt:lpstr>Service catalog</vt:lpstr>
      <vt:lpstr>Service catalog</vt:lpstr>
      <vt:lpstr>List of services</vt:lpstr>
      <vt:lpstr>List of services</vt:lpstr>
      <vt:lpstr>List of services</vt:lpstr>
      <vt:lpstr>Example services: application specific</vt:lpstr>
      <vt:lpstr>Example services: application specific</vt:lpstr>
      <vt:lpstr>Example services: ChemBioServer</vt:lpstr>
      <vt:lpstr>Example services: data discovery</vt:lpstr>
      <vt:lpstr>Example services: repository</vt:lpstr>
      <vt:lpstr>Example services: HPC and cloud</vt:lpstr>
      <vt:lpstr>Service level definitions</vt:lpstr>
      <vt:lpstr>Thank you for your attention</vt:lpstr>
    </vt:vector>
  </TitlesOfParts>
  <Company>edet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Anastas Mishev</cp:lastModifiedBy>
  <cp:revision>512</cp:revision>
  <cp:lastPrinted>2016-01-29T13:21:48Z</cp:lastPrinted>
  <dcterms:created xsi:type="dcterms:W3CDTF">2004-04-29T08:03:52Z</dcterms:created>
  <dcterms:modified xsi:type="dcterms:W3CDTF">2017-10-12T08:29:18Z</dcterms:modified>
</cp:coreProperties>
</file>