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906000"/>
  <p:notesSz cx="10234600" cy="7099300"/>
  <p:embeddedFontLst>
    <p:embeddedFont>
      <p:font typeface="Arim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11" Type="http://schemas.openxmlformats.org/officeDocument/2006/relationships/slide" Target="slides/slide7.xml"/><Relationship Id="rId22" Type="http://schemas.openxmlformats.org/officeDocument/2006/relationships/font" Target="fonts/Arimo-boldItalic.fntdata"/><Relationship Id="rId10" Type="http://schemas.openxmlformats.org/officeDocument/2006/relationships/slide" Target="slides/slide6.xml"/><Relationship Id="rId21" Type="http://schemas.openxmlformats.org/officeDocument/2006/relationships/font" Target="fonts/Arimo-italic.fntdata"/><Relationship Id="rId13" Type="http://schemas.openxmlformats.org/officeDocument/2006/relationships/slide" Target="slides/slide9.xml"/><Relationship Id="rId24" Type="http://schemas.openxmlformats.org/officeDocument/2006/relationships/font" Target="fonts/Tahoma-bold.fntdata"/><Relationship Id="rId12" Type="http://schemas.openxmlformats.org/officeDocument/2006/relationships/slide" Target="slides/slide8.xml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m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799888" y="0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197225" y="531813"/>
            <a:ext cx="3846513" cy="266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363518" y="3373628"/>
            <a:ext cx="7507579" cy="31934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3917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799888" y="6743917"/>
            <a:ext cx="4434725" cy="355383"/>
          </a:xfrm>
          <a:prstGeom prst="rect">
            <a:avLst/>
          </a:prstGeom>
          <a:noFill/>
          <a:ln>
            <a:noFill/>
          </a:ln>
        </p:spPr>
        <p:txBody>
          <a:bodyPr anchorCtr="0" anchor="b" bIns="47650" lIns="95300" rIns="95300" wrap="square" tIns="47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363518" y="3373628"/>
            <a:ext cx="7507579" cy="319343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197225" y="531813"/>
            <a:ext cx="3846513" cy="266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363518" y="3373628"/>
            <a:ext cx="7507579" cy="319343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197225" y="531813"/>
            <a:ext cx="3846513" cy="266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1363518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3197225" y="531813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23982" y="1644328"/>
            <a:ext cx="59387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VRE for regional Interdisciplinary communities in Southeast Europe and the Eastern Mediterranean </a:t>
            </a: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373063" y="3090167"/>
            <a:ext cx="6059487" cy="862012"/>
          </a:xfrm>
          <a:prstGeom prst="rect">
            <a:avLst/>
          </a:prstGeom>
          <a:noFill/>
          <a:ln cap="flat" cmpd="sng" w="9525">
            <a:solidFill>
              <a:srgbClr val="CF490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67176" y="4870305"/>
            <a:ext cx="6076950" cy="1042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0" y="0"/>
            <a:ext cx="8799617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 rot="5400000">
            <a:off x="2490788" y="-646112"/>
            <a:ext cx="4921250" cy="9518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99617" y="0"/>
            <a:ext cx="1104254" cy="113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5207000" y="2070100"/>
            <a:ext cx="6578601" cy="24288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73050" y="-282575"/>
            <a:ext cx="6578601" cy="7134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" y="0"/>
            <a:ext cx="8803486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92088" y="1652588"/>
            <a:ext cx="951865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3486" y="0"/>
            <a:ext cx="1088541" cy="112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0" y="0"/>
            <a:ext cx="8815361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2088" y="1652588"/>
            <a:ext cx="4683125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7613" y="1652588"/>
            <a:ext cx="4683125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1" y="0"/>
            <a:ext cx="1088541" cy="112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0" y="0"/>
            <a:ext cx="8815361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1" y="0"/>
            <a:ext cx="1088541" cy="112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6375" lvl="0" marL="358775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32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174625" lvl="1" marL="777875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30175" lvl="2" marL="11969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12713" lvl="3" marL="1674813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23825" lvl="4" marL="2155825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23825" lvl="5" marL="26130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825" lvl="6" marL="30702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3825" lvl="7" marL="35274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3825" lvl="8" marL="39846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92088" y="1652588"/>
            <a:ext cx="951865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114301"/>
            <a:ext cx="9906000" cy="4948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hdl.handle.net/21.15102/VISEEM-276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063" y="3090167"/>
            <a:ext cx="6059487" cy="862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Persistent identifiers in VI-SEEM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94802" y="4870305"/>
            <a:ext cx="6471368" cy="104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Petar Jovanovic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Institute of Physics Belgrade</a:t>
            </a:r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VI-SEEM project initiative is co-funded by the European Commission under the H2020 Research Infrastructures contract no. </a:t>
            </a: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675121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isnogood\WP\Texnika\PROJECTS\SEE-INFRA\VI-SEEM\WP2-Communication-Marketing-Innovation\VI-SEEM-logo\logo_VISEEM_FINAL_WEB.jpg"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31" y="1235376"/>
            <a:ext cx="2655002" cy="273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PID system requirements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Attach multiple URLs to a PID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Allow part identifiers for complex objects. (granularity issue)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Allow attaching of extra metadata to the PID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Actionable PIDs (i.e. convertable to URL)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HTTP proxy for resolving (port 80 only)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Controlled by community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API for administration of PIDs from applications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Delegation of PID administration to other organizations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Distributed, robust, highly available, scalable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No single point of failure, distributed system with mirroring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Acceptable non-commercial business model</a:t>
            </a:r>
          </a:p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Identifier</a:t>
            </a:r>
            <a:r>
              <a:rPr lang="en-US"/>
              <a:t> string requirements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Not based on any changeable attributes of the entity (e.g. location, ownership…)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Unique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Opaque, preferably a number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 well known pattern invites assumptions that may be misleading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meaningful semantics invite problems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Nice to have: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human-readable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cut/paste supported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fits common systems (like the URL specification)</a:t>
            </a:r>
          </a:p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PIDs in VI-SEEM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92088" y="15763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</a:pPr>
            <a:r>
              <a:rPr lang="en-US"/>
              <a:t>Based on HANDLE system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Example: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PID: 21.15102/VISEEM-276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Actionable PID: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http://hdl.handle.net/21.15102/VISEEM-276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Used in VI-SEEM data repository and other services.</a:t>
            </a:r>
          </a:p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875" y="3201825"/>
            <a:ext cx="7718400" cy="246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Summary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</a:pPr>
            <a:r>
              <a:rPr lang="en-US"/>
              <a:t>Persistent identifiers provide a solution to “link rot” by providing an extra layer of indirection.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Several systems are available.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HANDLE system is the foundation of VI-SEEM PIDs</a:t>
            </a:r>
          </a:p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Summary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</a:pPr>
            <a:r>
              <a:rPr lang="en-US"/>
              <a:t>Persistent identifiers provide a solution to “link rot” by providing an extra layer of indirection.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Several systems are available.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HANDLE system is the foundation of VI-SEEM PIDs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Thank you for your attention.</a:t>
            </a:r>
          </a:p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" y="0"/>
            <a:ext cx="8803486" cy="1125538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Agenda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92088" y="1652588"/>
            <a:ext cx="951865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What are persistent identifiers?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Why are they useful?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Different PID systems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Structure of the PID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PIDs in VI-SEEM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HANDLE system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are PIDs? (1)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Data generation is getting easier and cheaper.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More complexity in data processing and analysis.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Both amount and quality of data output are increasing.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 stimulate reuse and reproducibility, data needs to be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accessible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reusable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searchable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interoperable</a:t>
            </a:r>
          </a:p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are PIDs? (1)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Data generation is getting easier and cheaper.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More complexity in data processing and analysis.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Both amount and quality of data output are increasing.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 stimulate reuse and reproducibility, data needs to be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accessible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reusable</a:t>
            </a:r>
            <a:r>
              <a:rPr lang="en-US"/>
              <a:t>		←	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searchable</a:t>
            </a:r>
            <a:r>
              <a:rPr lang="en-US"/>
              <a:t>		←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interoperable</a:t>
            </a:r>
          </a:p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 are PIDs? (2)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Pointers to data resources (data files, metadata, documents…)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Globally unique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Infinite lifespan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Can be used to identify and retrieve resources.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Can be resolved to a resource.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Examples: ISBN, DOI, PURL, Handle...</a:t>
            </a:r>
          </a:p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Why are they useful?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None/>
            </a:pPr>
            <a:r>
              <a:rPr lang="en-US"/>
              <a:t>Why not just use URLs?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they specify a network location for digital resources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they depend on a server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they can change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resources might need to be moved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a long enough period it is not uncommon for URLs to stop working.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PIDs are designed to be persistent over time.</a:t>
            </a:r>
          </a:p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Why are they useful? (2)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Persisten identifiers are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not URLs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not strictly bound to a network address or file names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Wikipedia: </a:t>
            </a:r>
            <a:br>
              <a:rPr lang="en-US"/>
            </a:br>
            <a:r>
              <a:rPr lang="en-US"/>
              <a:t>“A persistent identifier (PID) is a long lasting reerence to a digital object -- a single set file or set of files.” </a:t>
            </a:r>
            <a:r>
              <a:rPr lang="en-US" sz="1800"/>
              <a:t>(https://en.wikipedia.org/wiki/Persistent_identifier)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Identifier just points to a resours without actually assuming anything else about the resource.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PID owner is responsible to keep it up to date when the resource changes.</a:t>
            </a:r>
          </a:p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grpSp>
        <p:nvGrpSpPr>
          <p:cNvPr id="118" name="Shape 118"/>
          <p:cNvGrpSpPr/>
          <p:nvPr/>
        </p:nvGrpSpPr>
        <p:grpSpPr>
          <a:xfrm>
            <a:off x="904400" y="5066100"/>
            <a:ext cx="8022250" cy="1257600"/>
            <a:chOff x="904400" y="5066100"/>
            <a:chExt cx="8022250" cy="1257600"/>
          </a:xfrm>
        </p:grpSpPr>
        <p:sp>
          <p:nvSpPr>
            <p:cNvPr id="119" name="Shape 119"/>
            <p:cNvSpPr txBox="1"/>
            <p:nvPr/>
          </p:nvSpPr>
          <p:spPr>
            <a:xfrm>
              <a:off x="979350" y="5313325"/>
              <a:ext cx="7947300" cy="9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1800"/>
                <a:t>  </a:t>
              </a:r>
              <a:r>
                <a:rPr lang="en-US" sz="1800"/>
                <a:t>prefix    	suffix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1800"/>
                <a:t>21.15102</a:t>
              </a:r>
              <a:r>
                <a:rPr lang="en-US" sz="1800"/>
                <a:t> / VISEEM-276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904400" y="5426400"/>
              <a:ext cx="1158600" cy="5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187325" y="5426400"/>
              <a:ext cx="1359600" cy="5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671250" y="5383950"/>
              <a:ext cx="1698600" cy="6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/>
                <a:t>   </a:t>
              </a:r>
              <a:r>
                <a:rPr b="1" lang="en-US"/>
                <a:t>Resolution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5494175" y="5066100"/>
              <a:ext cx="1017600" cy="1257600"/>
            </a:xfrm>
            <a:prstGeom prst="snip1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/>
                <a:t>10101110101010101101010101010101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Structure of PID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192100" y="2995822"/>
            <a:ext cx="9518700" cy="3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Prefix</a:t>
            </a:r>
            <a:r>
              <a:rPr lang="en-US"/>
              <a:t> designates administrative domain, comes from an issuing instance.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Suffix</a:t>
            </a:r>
            <a:r>
              <a:rPr lang="en-US"/>
              <a:t> is unique in the realm of the prefix.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resource is globally addressable with its PID.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PID does not change over time or with resource location.</a:t>
            </a: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process of resolution encapsulates the changes if they happen.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grpSp>
        <p:nvGrpSpPr>
          <p:cNvPr id="131" name="Shape 131"/>
          <p:cNvGrpSpPr/>
          <p:nvPr/>
        </p:nvGrpSpPr>
        <p:grpSpPr>
          <a:xfrm>
            <a:off x="1469650" y="1533300"/>
            <a:ext cx="8022250" cy="1257600"/>
            <a:chOff x="904400" y="5066100"/>
            <a:chExt cx="8022250" cy="1257600"/>
          </a:xfrm>
        </p:grpSpPr>
        <p:sp>
          <p:nvSpPr>
            <p:cNvPr id="132" name="Shape 132"/>
            <p:cNvSpPr txBox="1"/>
            <p:nvPr/>
          </p:nvSpPr>
          <p:spPr>
            <a:xfrm>
              <a:off x="979350" y="5313325"/>
              <a:ext cx="7947300" cy="9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800"/>
                <a:t>  prefix    	suffix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-US" sz="1800"/>
                <a:t>21.15102 / VISEEM-276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904400" y="5426400"/>
              <a:ext cx="1158600" cy="5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187325" y="5426400"/>
              <a:ext cx="1359600" cy="537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3671250" y="5383950"/>
              <a:ext cx="1698600" cy="6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   </a:t>
              </a:r>
              <a:r>
                <a:rPr b="1" lang="en-US"/>
                <a:t>Resolution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5494175" y="5066100"/>
              <a:ext cx="1017600" cy="1257600"/>
            </a:xfrm>
            <a:prstGeom prst="snip1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10101110101010101101010101010101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7875" lIns="95775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Different PID systems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92088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Persistent URLs (PURLs)</a:t>
            </a:r>
            <a:br>
              <a:rPr lang="en-US"/>
            </a:br>
            <a:r>
              <a:rPr lang="en-US"/>
              <a:t>purl: XKC/xkc3032</a:t>
            </a:r>
            <a:br>
              <a:rPr lang="en-US"/>
            </a:br>
            <a:r>
              <a:rPr i="1" lang="en-US"/>
              <a:t>metadata: no additional metadata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Archval Resource Key (ARK)</a:t>
            </a:r>
            <a:br>
              <a:rPr lang="en-US"/>
            </a:br>
            <a:r>
              <a:rPr lang="en-US"/>
              <a:t>ark: /23321/32423xk321</a:t>
            </a:r>
            <a:br>
              <a:rPr lang="en-US"/>
            </a:br>
            <a:r>
              <a:rPr i="1" lang="en-US"/>
              <a:t>metadata: Electronic Resource Citation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-US"/>
              <a:t>Digital Object Identifier (DOI)</a:t>
            </a:r>
            <a:br>
              <a:rPr lang="en-US"/>
            </a:br>
            <a:r>
              <a:rPr lang="en-US"/>
              <a:t>DOI: 10.1000/192</a:t>
            </a:r>
            <a:br>
              <a:rPr lang="en-US"/>
            </a:br>
            <a:r>
              <a:rPr i="1" lang="en-US"/>
              <a:t>metadata: the INDECS schema stored in a separate database</a:t>
            </a:r>
          </a:p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wrap="square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VI-SEEM REG CL, 11-13 Oct 2017 			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EGRID-ppt-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