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30"/>
  </p:notesMasterIdLst>
  <p:handoutMasterIdLst>
    <p:handoutMasterId r:id="rId31"/>
  </p:handoutMasterIdLst>
  <p:sldIdLst>
    <p:sldId id="286" r:id="rId2"/>
    <p:sldId id="311" r:id="rId3"/>
    <p:sldId id="313" r:id="rId4"/>
    <p:sldId id="310" r:id="rId5"/>
    <p:sldId id="264" r:id="rId6"/>
    <p:sldId id="268" r:id="rId7"/>
    <p:sldId id="269" r:id="rId8"/>
    <p:sldId id="270" r:id="rId9"/>
    <p:sldId id="271" r:id="rId10"/>
    <p:sldId id="296" r:id="rId11"/>
    <p:sldId id="291" r:id="rId12"/>
    <p:sldId id="305" r:id="rId13"/>
    <p:sldId id="306" r:id="rId14"/>
    <p:sldId id="307" r:id="rId15"/>
    <p:sldId id="276" r:id="rId16"/>
    <p:sldId id="300" r:id="rId17"/>
    <p:sldId id="301" r:id="rId18"/>
    <p:sldId id="297" r:id="rId19"/>
    <p:sldId id="308" r:id="rId20"/>
    <p:sldId id="272" r:id="rId21"/>
    <p:sldId id="273" r:id="rId22"/>
    <p:sldId id="274" r:id="rId23"/>
    <p:sldId id="275" r:id="rId24"/>
    <p:sldId id="299" r:id="rId25"/>
    <p:sldId id="290" r:id="rId26"/>
    <p:sldId id="309" r:id="rId27"/>
    <p:sldId id="285" r:id="rId28"/>
    <p:sldId id="304" r:id="rId29"/>
  </p:sldIdLst>
  <p:sldSz cx="9906000" cy="6858000" type="A4"/>
  <p:notesSz cx="10234613" cy="7099300"/>
  <p:defaultTextStyle>
    <a:defPPr>
      <a:defRPr lang="en-US"/>
    </a:defPPr>
    <a:lvl1pPr algn="r" rtl="0" fontAlgn="base">
      <a:spcBef>
        <a:spcPct val="20000"/>
      </a:spcBef>
      <a:spcAft>
        <a:spcPct val="0"/>
      </a:spcAft>
      <a:defRPr sz="2400" b="1" kern="1200">
        <a:solidFill>
          <a:schemeClr val="accent2"/>
        </a:solidFill>
        <a:latin typeface="Arial" charset="0"/>
        <a:ea typeface="+mn-ea"/>
        <a:cs typeface="Arial" charset="0"/>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7">
          <p15:clr>
            <a:srgbClr val="A4A3A4"/>
          </p15:clr>
        </p15:guide>
        <p15:guide id="2" pos="3107">
          <p15:clr>
            <a:srgbClr val="A4A3A4"/>
          </p15:clr>
        </p15:guide>
        <p15:guide id="3" orient="horz" pos="2235">
          <p15:clr>
            <a:srgbClr val="A4A3A4"/>
          </p15:clr>
        </p15:guide>
        <p15:guide id="4"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8AC"/>
    <a:srgbClr val="0B7BCF"/>
    <a:srgbClr val="0879BE"/>
    <a:srgbClr val="CF4901"/>
    <a:srgbClr val="EDCFCB"/>
    <a:srgbClr val="E85E15"/>
    <a:srgbClr val="F6E9E7"/>
    <a:srgbClr val="F8C092"/>
    <a:srgbClr val="919789"/>
    <a:srgbClr val="8D9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65" autoAdjust="0"/>
    <p:restoredTop sz="84588" autoAdjust="0"/>
  </p:normalViewPr>
  <p:slideViewPr>
    <p:cSldViewPr snapToGrid="0">
      <p:cViewPr varScale="1">
        <p:scale>
          <a:sx n="63" d="100"/>
          <a:sy n="63" d="100"/>
        </p:scale>
        <p:origin x="978" y="48"/>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6" d="100"/>
          <a:sy n="106" d="100"/>
        </p:scale>
        <p:origin x="402" y="102"/>
      </p:cViewPr>
      <p:guideLst>
        <p:guide orient="horz" pos="2127"/>
        <p:guide pos="3107"/>
        <p:guide orient="horz" pos="2235"/>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3" name="Rectangle 3"/>
          <p:cNvSpPr>
            <a:spLocks noGrp="1" noChangeArrowheads="1"/>
          </p:cNvSpPr>
          <p:nvPr>
            <p:ph type="dt" sz="quarter" idx="1"/>
          </p:nvPr>
        </p:nvSpPr>
        <p:spPr bwMode="auto">
          <a:xfrm>
            <a:off x="5796595" y="0"/>
            <a:ext cx="4436371"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endParaRPr lang="el-GR"/>
          </a:p>
        </p:txBody>
      </p:sp>
      <p:sp>
        <p:nvSpPr>
          <p:cNvPr id="46084" name="Rectangle 4"/>
          <p:cNvSpPr>
            <a:spLocks noGrp="1" noChangeArrowheads="1"/>
          </p:cNvSpPr>
          <p:nvPr>
            <p:ph type="ftr" sz="quarter" idx="2"/>
          </p:nvPr>
        </p:nvSpPr>
        <p:spPr bwMode="auto">
          <a:xfrm>
            <a:off x="0" y="6742250"/>
            <a:ext cx="4434725"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5" name="Rectangle 5"/>
          <p:cNvSpPr>
            <a:spLocks noGrp="1" noChangeArrowheads="1"/>
          </p:cNvSpPr>
          <p:nvPr>
            <p:ph type="sldNum" sz="quarter" idx="3"/>
          </p:nvPr>
        </p:nvSpPr>
        <p:spPr bwMode="auto">
          <a:xfrm>
            <a:off x="5796595" y="6742250"/>
            <a:ext cx="4436371"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fld id="{2DC3300D-5115-4BAB-93FC-246CDC56F3C3}" type="slidenum">
              <a:rPr lang="el-GR"/>
              <a:pPr>
                <a:defRPr/>
              </a:pPr>
              <a:t>‹#›</a:t>
            </a:fld>
            <a:endParaRPr lang="el-GR"/>
          </a:p>
        </p:txBody>
      </p:sp>
    </p:spTree>
    <p:extLst>
      <p:ext uri="{BB962C8B-B14F-4D97-AF65-F5344CB8AC3E}">
        <p14:creationId xmlns:p14="http://schemas.microsoft.com/office/powerpoint/2010/main" val="21047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1" name="Rectangle 3"/>
          <p:cNvSpPr>
            <a:spLocks noGrp="1" noChangeArrowheads="1"/>
          </p:cNvSpPr>
          <p:nvPr>
            <p:ph type="dt" idx="1"/>
          </p:nvPr>
        </p:nvSpPr>
        <p:spPr bwMode="auto">
          <a:xfrm>
            <a:off x="5799888"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3197225" y="531813"/>
            <a:ext cx="3846513" cy="26638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63518" y="3373628"/>
            <a:ext cx="7507579" cy="319343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5799888"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fld id="{67882BFB-C195-4ABC-8201-A723AE96FA51}" type="slidenum">
              <a:rPr lang="en-GB"/>
              <a:pPr>
                <a:defRPr/>
              </a:pPr>
              <a:t>‹#›</a:t>
            </a:fld>
            <a:endParaRPr lang="en-GB"/>
          </a:p>
        </p:txBody>
      </p:sp>
    </p:spTree>
    <p:extLst>
      <p:ext uri="{BB962C8B-B14F-4D97-AF65-F5344CB8AC3E}">
        <p14:creationId xmlns:p14="http://schemas.microsoft.com/office/powerpoint/2010/main" val="193333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a:t>
            </a:fld>
            <a:endParaRPr lang="en-GB"/>
          </a:p>
        </p:txBody>
      </p:sp>
    </p:spTree>
    <p:extLst>
      <p:ext uri="{BB962C8B-B14F-4D97-AF65-F5344CB8AC3E}">
        <p14:creationId xmlns:p14="http://schemas.microsoft.com/office/powerpoint/2010/main" val="98073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3</a:t>
            </a:fld>
            <a:endParaRPr lang="en-GB"/>
          </a:p>
        </p:txBody>
      </p:sp>
    </p:spTree>
    <p:extLst>
      <p:ext uri="{BB962C8B-B14F-4D97-AF65-F5344CB8AC3E}">
        <p14:creationId xmlns:p14="http://schemas.microsoft.com/office/powerpoint/2010/main" val="307670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4</a:t>
            </a:fld>
            <a:endParaRPr lang="en-GB"/>
          </a:p>
        </p:txBody>
      </p:sp>
    </p:spTree>
    <p:extLst>
      <p:ext uri="{BB962C8B-B14F-4D97-AF65-F5344CB8AC3E}">
        <p14:creationId xmlns:p14="http://schemas.microsoft.com/office/powerpoint/2010/main" val="136263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storage, compute, </a:t>
            </a:r>
            <a:r>
              <a:rPr lang="en-US" dirty="0" err="1" smtClean="0"/>
              <a:t>filesharing</a:t>
            </a:r>
            <a:r>
              <a:rPr lang="en-US" dirty="0" smtClean="0"/>
              <a:t>, code repository, </a:t>
            </a:r>
            <a:r>
              <a:rPr lang="en-US" dirty="0" err="1" smtClean="0"/>
              <a:t>sso</a:t>
            </a:r>
            <a:endParaRPr lang="en-US" dirty="0" smtClean="0"/>
          </a:p>
          <a:p>
            <a:r>
              <a:rPr lang="en-US" dirty="0" smtClean="0"/>
              <a:t>Research: collaboration</a:t>
            </a:r>
            <a:r>
              <a:rPr lang="en-US" baseline="0" dirty="0" smtClean="0"/>
              <a:t> and sharing data</a:t>
            </a:r>
          </a:p>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7</a:t>
            </a:fld>
            <a:endParaRPr lang="en-GB"/>
          </a:p>
        </p:txBody>
      </p:sp>
    </p:spTree>
    <p:extLst>
      <p:ext uri="{BB962C8B-B14F-4D97-AF65-F5344CB8AC3E}">
        <p14:creationId xmlns:p14="http://schemas.microsoft.com/office/powerpoint/2010/main" val="112162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33EE4334-6C94-4F01-BD56-7D33FE0BD6BD}" type="slidenum">
              <a:rPr lang="en-US" altLang="el-GR" smtClean="0"/>
              <a:pPr eaLnBrk="1" hangingPunct="1">
                <a:spcBef>
                  <a:spcPct val="0"/>
                </a:spcBef>
              </a:pPr>
              <a:t>21</a:t>
            </a:fld>
            <a:endParaRPr lang="en-US" altLang="el-GR" smtClean="0"/>
          </a:p>
        </p:txBody>
      </p:sp>
    </p:spTree>
    <p:extLst>
      <p:ext uri="{BB962C8B-B14F-4D97-AF65-F5344CB8AC3E}">
        <p14:creationId xmlns:p14="http://schemas.microsoft.com/office/powerpoint/2010/main" val="82354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10F14660-C685-41F4-8459-B557FE2C3188}" type="slidenum">
              <a:rPr lang="en-US" altLang="el-GR" smtClean="0"/>
              <a:pPr eaLnBrk="1" hangingPunct="1">
                <a:spcBef>
                  <a:spcPct val="0"/>
                </a:spcBef>
              </a:pPr>
              <a:t>22</a:t>
            </a:fld>
            <a:endParaRPr lang="en-US" altLang="el-GR" smtClean="0"/>
          </a:p>
        </p:txBody>
      </p:sp>
    </p:spTree>
    <p:extLst>
      <p:ext uri="{BB962C8B-B14F-4D97-AF65-F5344CB8AC3E}">
        <p14:creationId xmlns:p14="http://schemas.microsoft.com/office/powerpoint/2010/main" val="427884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3C419A40-FBB4-4DDA-A955-AAECCF151C4C}" type="slidenum">
              <a:rPr lang="en-US" altLang="el-GR" smtClean="0"/>
              <a:pPr eaLnBrk="1" hangingPunct="1">
                <a:spcBef>
                  <a:spcPct val="0"/>
                </a:spcBef>
              </a:pPr>
              <a:t>23</a:t>
            </a:fld>
            <a:endParaRPr lang="en-US" altLang="el-GR" smtClean="0"/>
          </a:p>
        </p:txBody>
      </p:sp>
    </p:spTree>
    <p:extLst>
      <p:ext uri="{BB962C8B-B14F-4D97-AF65-F5344CB8AC3E}">
        <p14:creationId xmlns:p14="http://schemas.microsoft.com/office/powerpoint/2010/main" val="162091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
            <a:ext cx="9906000" cy="1116282"/>
          </a:xfrm>
          <a:prstGeom prst="rect">
            <a:avLst/>
          </a:prstGeom>
          <a:solidFill>
            <a:srgbClr val="FA7F34"/>
          </a:solidFill>
          <a:ln w="9525">
            <a:noFill/>
            <a:miter lim="800000"/>
            <a:headEnd/>
            <a:tailEnd/>
          </a:ln>
          <a:effectLst/>
        </p:spPr>
        <p:txBody>
          <a:bodyPr lIns="95785" tIns="47892" rIns="95785" bIns="47892"/>
          <a:lstStyle/>
          <a:p>
            <a:pPr algn="ctr" defTabSz="958850" eaLnBrk="0" hangingPunct="0">
              <a:spcBef>
                <a:spcPct val="0"/>
              </a:spcBef>
              <a:defRPr/>
            </a:pPr>
            <a:endParaRPr lang="el-GR" sz="1300" b="0" dirty="0">
              <a:solidFill>
                <a:schemeClr val="tx1"/>
              </a:solidFill>
            </a:endParaRPr>
          </a:p>
        </p:txBody>
      </p:sp>
      <p:sp>
        <p:nvSpPr>
          <p:cNvPr id="6" name="Rectangle 25"/>
          <p:cNvSpPr>
            <a:spLocks noChangeArrowheads="1"/>
          </p:cNvSpPr>
          <p:nvPr userDrawn="1"/>
        </p:nvSpPr>
        <p:spPr bwMode="auto">
          <a:xfrm>
            <a:off x="1551270" y="1677945"/>
            <a:ext cx="5938732" cy="523220"/>
          </a:xfrm>
          <a:prstGeom prst="rect">
            <a:avLst/>
          </a:prstGeom>
          <a:noFill/>
          <a:ln w="9525" algn="ctr">
            <a:noFill/>
            <a:miter lim="800000"/>
            <a:headEnd/>
            <a:tailEnd/>
          </a:ln>
          <a:effectLst/>
        </p:spPr>
        <p:txBody>
          <a:bodyPr wrap="square">
            <a:spAutoFit/>
          </a:bodyPr>
          <a:lstStyle/>
          <a:p>
            <a:pPr algn="ctr" defTabSz="958850">
              <a:defRPr/>
            </a:pPr>
            <a:r>
              <a:rPr lang="en-US" sz="2800" b="1" kern="1200" dirty="0" smtClean="0">
                <a:solidFill>
                  <a:schemeClr val="tx1">
                    <a:lumMod val="75000"/>
                    <a:lumOff val="25000"/>
                  </a:schemeClr>
                </a:solidFill>
                <a:latin typeface="Arial" charset="0"/>
                <a:ea typeface="Arial Unicode MS" pitchFamily="34" charset="-128"/>
                <a:cs typeface="Arial Unicode MS" pitchFamily="34" charset="-128"/>
              </a:rPr>
              <a:t>VI-SEEM </a:t>
            </a:r>
            <a:r>
              <a:rPr lang="en-US" sz="2800" b="1" kern="1200" dirty="0" smtClean="0">
                <a:solidFill>
                  <a:schemeClr val="tx1">
                    <a:lumMod val="75000"/>
                    <a:lumOff val="25000"/>
                  </a:schemeClr>
                </a:solidFill>
                <a:latin typeface="Arial" charset="0"/>
                <a:ea typeface="Arial Unicode MS" pitchFamily="34" charset="-128"/>
                <a:cs typeface="Arial Unicode MS" pitchFamily="34" charset="-128"/>
              </a:rPr>
              <a:t>National</a:t>
            </a:r>
            <a:r>
              <a:rPr lang="en-US" sz="2800" b="1" kern="1200" baseline="0" dirty="0" smtClean="0">
                <a:solidFill>
                  <a:schemeClr val="tx1">
                    <a:lumMod val="75000"/>
                    <a:lumOff val="25000"/>
                  </a:schemeClr>
                </a:solidFill>
                <a:latin typeface="Arial" charset="0"/>
                <a:ea typeface="Arial Unicode MS" pitchFamily="34" charset="-128"/>
                <a:cs typeface="Arial Unicode MS" pitchFamily="34" charset="-128"/>
              </a:rPr>
              <a:t> Training</a:t>
            </a:r>
            <a:endParaRPr lang="el-GR" sz="2800" b="1" kern="1200" dirty="0">
              <a:solidFill>
                <a:schemeClr val="tx1">
                  <a:lumMod val="75000"/>
                  <a:lumOff val="25000"/>
                </a:schemeClr>
              </a:solidFill>
              <a:latin typeface="Arial" charset="0"/>
              <a:ea typeface="Arial Unicode MS" pitchFamily="34" charset="-128"/>
              <a:cs typeface="Arial Unicode MS" pitchFamily="34" charset="-128"/>
            </a:endParaRPr>
          </a:p>
        </p:txBody>
      </p:sp>
      <p:sp>
        <p:nvSpPr>
          <p:cNvPr id="531476" name="Rectangle 20"/>
          <p:cNvSpPr>
            <a:spLocks noGrp="1" noChangeArrowheads="1"/>
          </p:cNvSpPr>
          <p:nvPr>
            <p:ph type="ctrTitle" sz="quarter" hasCustomPrompt="1"/>
          </p:nvPr>
        </p:nvSpPr>
        <p:spPr>
          <a:xfrm>
            <a:off x="403227" y="2832855"/>
            <a:ext cx="9282640" cy="862012"/>
          </a:xfrm>
          <a:noFill/>
          <a:ln>
            <a:solidFill>
              <a:srgbClr val="CF4901"/>
            </a:solidFill>
          </a:ln>
        </p:spPr>
        <p:txBody>
          <a:bodyPr lIns="91440" tIns="45720" rIns="91440" bIns="45720"/>
          <a:lstStyle>
            <a:lvl1pPr algn="ctr">
              <a:defRPr lang="en-US" b="0" i="0" smtClean="0">
                <a:effectLst/>
              </a:defRPr>
            </a:lvl1pPr>
          </a:lstStyle>
          <a:p>
            <a:r>
              <a:rPr lang="en-US" b="0" i="0" dirty="0" smtClean="0">
                <a:solidFill>
                  <a:srgbClr val="000000"/>
                </a:solidFill>
                <a:effectLst/>
                <a:latin typeface="Linux Libertine"/>
              </a:rPr>
              <a:t>event</a:t>
            </a:r>
            <a:endParaRPr lang="en-US" b="0" i="0" dirty="0">
              <a:solidFill>
                <a:srgbClr val="000000"/>
              </a:solidFill>
              <a:effectLst/>
              <a:latin typeface="Linux Libertine"/>
            </a:endParaRPr>
          </a:p>
        </p:txBody>
      </p:sp>
      <p:sp>
        <p:nvSpPr>
          <p:cNvPr id="531484" name="Rectangle 28"/>
          <p:cNvSpPr>
            <a:spLocks noGrp="1" noChangeArrowheads="1"/>
          </p:cNvSpPr>
          <p:nvPr>
            <p:ph type="subTitle" sz="quarter" idx="1" hasCustomPrompt="1"/>
          </p:nvPr>
        </p:nvSpPr>
        <p:spPr>
          <a:xfrm>
            <a:off x="367176" y="4870305"/>
            <a:ext cx="6076950" cy="1042988"/>
          </a:xfrm>
        </p:spPr>
        <p:txBody>
          <a:bodyPr lIns="91440" tIns="45720" rIns="91440" bIns="45720"/>
          <a:lstStyle>
            <a:lvl1pPr marL="0" indent="0" algn="ctr">
              <a:buFont typeface="Wingdings" pitchFamily="2" charset="2"/>
              <a:buNone/>
              <a:defRPr sz="1600" b="1">
                <a:solidFill>
                  <a:schemeClr val="tx1">
                    <a:lumMod val="75000"/>
                    <a:lumOff val="25000"/>
                  </a:schemeClr>
                </a:solidFill>
                <a:latin typeface="+mn-lt"/>
                <a:ea typeface="Arial Unicode MS" pitchFamily="34" charset="-128"/>
                <a:cs typeface="Arial Unicode MS" pitchFamily="34" charset="-128"/>
              </a:defRPr>
            </a:lvl1pPr>
          </a:lstStyle>
          <a:p>
            <a:r>
              <a:rPr lang="en-US" dirty="0" smtClean="0"/>
              <a:t>presenter</a:t>
            </a:r>
            <a:endParaRPr lang="el-GR" dirty="0"/>
          </a:p>
        </p:txBody>
      </p:sp>
      <p:sp>
        <p:nvSpPr>
          <p:cNvPr id="8" name="Rectangle 7"/>
          <p:cNvSpPr>
            <a:spLocks noGrp="1" noChangeArrowheads="1"/>
          </p:cNvSpPr>
          <p:nvPr>
            <p:ph type="ftr" sz="quarter" idx="10"/>
          </p:nvPr>
        </p:nvSpPr>
        <p:spPr>
          <a:xfrm>
            <a:off x="0" y="6578600"/>
            <a:ext cx="9906000" cy="293688"/>
          </a:xfrm>
          <a:solidFill>
            <a:srgbClr val="FA7F34"/>
          </a:solidFill>
        </p:spPr>
        <p:txBody>
          <a:bodyPr/>
          <a:lstStyle>
            <a:lvl1pPr>
              <a:defRPr sz="1200" smtClean="0">
                <a:solidFill>
                  <a:schemeClr val="bg1"/>
                </a:solidFill>
                <a:latin typeface="+mn-lt"/>
                <a:ea typeface="Arial Unicode MS" pitchFamily="34" charset="-128"/>
                <a:cs typeface="Arial Unicode MS" pitchFamily="34" charset="-128"/>
              </a:defRPr>
            </a:lvl1pPr>
          </a:lstStyle>
          <a:p>
            <a:pPr>
              <a:defRPr/>
            </a:pPr>
            <a:r>
              <a:rPr lang="en-US" dirty="0" smtClean="0"/>
              <a:t>The VI-SEEM project is funded by the European Commission under the Horizon 2020 Research Infrastructures contract no. 675121</a:t>
            </a:r>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A76B4658-FCC5-4CDB-9784-5FF6DD787B1B}" type="slidenum">
              <a:rPr lang="el-GR" smtClean="0"/>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4763"/>
            <a:ext cx="2428875" cy="6578601"/>
          </a:xfrm>
        </p:spPr>
        <p:txBody>
          <a:bodyPr vert="eaVert"/>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63" y="-4763"/>
            <a:ext cx="7134226" cy="6578601"/>
          </a:xfrm>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B930F3A1-B166-4D69-8477-CCAB873DA52D}"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A7F34"/>
          </a:solidFill>
        </p:spPr>
        <p:txBody>
          <a:bodyPr/>
          <a:lstStyle>
            <a:lvl1pPr>
              <a:defRPr>
                <a:solidFill>
                  <a:schemeClr val="bg1"/>
                </a:solidFi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txBox="1">
            <a:spLocks noChangeArrowheads="1"/>
          </p:cNvSpPr>
          <p:nvPr userDrawn="1"/>
        </p:nvSpPr>
        <p:spPr bwMode="auto">
          <a:xfrm>
            <a:off x="-1587" y="6604172"/>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defPPr>
              <a:defRPr lang="en-US"/>
            </a:defPPr>
            <a:lvl1pPr algn="ctr" rtl="0" eaLnBrk="0" fontAlgn="base" hangingPunct="0">
              <a:spcBef>
                <a:spcPct val="0"/>
              </a:spcBef>
              <a:spcAft>
                <a:spcPct val="0"/>
              </a:spcAft>
              <a:defRPr sz="1300" b="0" kern="1200">
                <a:solidFill>
                  <a:schemeClr val="bg1"/>
                </a:solidFill>
                <a:latin typeface="Arial Unicode MS" pitchFamily="34" charset="-128"/>
                <a:ea typeface="Arial Unicode MS" pitchFamily="34" charset="-128"/>
                <a:cs typeface="Arial Unicode MS" pitchFamily="34" charset="-128"/>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a:lstStyle>
          <a:p>
            <a:pPr>
              <a:defRPr/>
            </a:pPr>
            <a:r>
              <a:rPr lang="en-US" dirty="0" smtClean="0">
                <a:latin typeface="+mn-lt"/>
              </a:rPr>
              <a:t>&lt;Event&gt; – &lt;Place&gt; &lt;Date (DD-Month-YYYY)&gt;	</a:t>
            </a:r>
            <a:r>
              <a:rPr lang="en-US" dirty="0" smtClean="0"/>
              <a:t>				</a:t>
            </a:r>
            <a:fld id="{A2DD1F75-6E2B-46FE-8A0E-E34258FCE061}" type="slidenum">
              <a:rPr lang="el-GR" smtClean="0"/>
              <a:pPr>
                <a:defRPr/>
              </a:pPr>
              <a:t>‹#›</a:t>
            </a:fld>
            <a:endParaRPr lang="el-GR"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atin typeface="+mn-lt"/>
                <a:ea typeface="Arial Unicode MS" pitchFamily="34" charset="-128"/>
                <a:cs typeface="Arial Unicode MS" pitchFamily="34"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0853997F-61B1-49DA-BEC2-58B8ACB1542B}" type="slidenum">
              <a:rPr lang="el-GR" smtClean="0"/>
              <a:pPr>
                <a:defRPr/>
              </a:pPr>
              <a:t>‹#›</a:t>
            </a:fld>
            <a:endParaRPr lang="el-G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2088"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7613"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DE6330F6-36BC-487E-AE94-F059D3DE287E}" type="slidenum">
              <a:rPr lang="el-GR" smtClean="0"/>
              <a:pPr>
                <a:defRPr/>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A2DD1F75-6E2B-46FE-8A0E-E34258FCE061}" type="slidenum">
              <a:rPr lang="el-GR" smtClean="0"/>
              <a:pPr>
                <a:defRPr/>
              </a:pPr>
              <a:t>‹#›</a:t>
            </a:fld>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4" name="Rectangle 3"/>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27FE842A-F356-44CB-A48B-DADF02F47445}" type="slidenum">
              <a:rPr lang="el-GR" smtClean="0"/>
              <a:pPr>
                <a:defRPr/>
              </a:pPr>
              <a:t>‹#›</a:t>
            </a:fld>
            <a:endParaRPr lang="el-G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C4F27B07-17D4-47C8-8354-F713D299616C}"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25213920-E3B8-4A6D-8C9A-E5B568FD3FE9}" type="slidenum">
              <a:rPr lang="el-GR" smtClean="0"/>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atin typeface="Arial Unicode MS" pitchFamily="34" charset="-128"/>
                <a:ea typeface="Arial Unicode MS" pitchFamily="34" charset="-128"/>
                <a:cs typeface="Arial Unicode MS"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719E5E8B-E1C6-4771-B7BC-F2F414FDFFE8}" type="slidenum">
              <a:rPr lang="el-GR" smtClean="0"/>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134351" cy="112553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192088" y="1652588"/>
            <a:ext cx="9518650" cy="4921250"/>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p:txBody>
      </p:sp>
      <p:sp>
        <p:nvSpPr>
          <p:cNvPr id="7" name="Rectangle 5"/>
          <p:cNvSpPr>
            <a:spLocks noGrp="1" noChangeArrowheads="1"/>
          </p:cNvSpPr>
          <p:nvPr>
            <p:ph type="ftr" sz="quarter" idx="3"/>
          </p:nvPr>
        </p:nvSpPr>
        <p:spPr bwMode="auto">
          <a:xfrm>
            <a:off x="0" y="6564313"/>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lvl1pPr algn="ctr" eaLnBrk="0" hangingPunct="0">
              <a:spcBef>
                <a:spcPct val="0"/>
              </a:spcBef>
              <a:defRPr sz="1300" b="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711545AC-028C-461E-87A2-BB0A701371CB}" type="slidenum">
              <a:rPr lang="el-GR" smtClean="0"/>
              <a:pPr>
                <a:defRPr/>
              </a:pPr>
              <a:t>‹#›</a:t>
            </a:fld>
            <a:endParaRPr lang="el-GR" dirty="0"/>
          </a:p>
        </p:txBody>
      </p:sp>
      <p:sp>
        <p:nvSpPr>
          <p:cNvPr id="5" name="Rectangle 4"/>
          <p:cNvSpPr>
            <a:spLocks noChangeArrowheads="1"/>
          </p:cNvSpPr>
          <p:nvPr userDrawn="1"/>
        </p:nvSpPr>
        <p:spPr bwMode="auto">
          <a:xfrm>
            <a:off x="0" y="1159828"/>
            <a:ext cx="9906000" cy="49480"/>
          </a:xfrm>
          <a:prstGeom prst="rect">
            <a:avLst/>
          </a:prstGeom>
          <a:solidFill>
            <a:srgbClr val="CF4901"/>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
        <p:nvSpPr>
          <p:cNvPr id="6" name="Rectangle 9"/>
          <p:cNvSpPr>
            <a:spLocks noChangeArrowheads="1"/>
          </p:cNvSpPr>
          <p:nvPr userDrawn="1"/>
        </p:nvSpPr>
        <p:spPr bwMode="auto">
          <a:xfrm>
            <a:off x="0" y="1114301"/>
            <a:ext cx="9906000" cy="49480"/>
          </a:xfrm>
          <a:prstGeom prst="rect">
            <a:avLst/>
          </a:prstGeom>
          <a:solidFill>
            <a:schemeClr val="accent5">
              <a:lumMod val="75000"/>
            </a:schemeClr>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1" r:id="rId5"/>
    <p:sldLayoutId id="2147483699" r:id="rId6"/>
    <p:sldLayoutId id="2147483692" r:id="rId7"/>
    <p:sldLayoutId id="2147483693" r:id="rId8"/>
    <p:sldLayoutId id="2147483700" r:id="rId9"/>
    <p:sldLayoutId id="2147483701" r:id="rId10"/>
    <p:sldLayoutId id="2147483694" r:id="rId11"/>
  </p:sldLayoutIdLst>
  <p:timing>
    <p:tnLst>
      <p:par>
        <p:cTn id="1" dur="indefinite" restart="never" nodeType="tmRoot"/>
      </p:par>
    </p:tnLst>
  </p:timing>
  <p:hf hdr="0" dt="0"/>
  <p:txStyles>
    <p:titleStyle>
      <a:lvl1pPr algn="r" defTabSz="958850" rtl="0" eaLnBrk="0" fontAlgn="base" hangingPunct="0">
        <a:spcBef>
          <a:spcPct val="0"/>
        </a:spcBef>
        <a:spcAft>
          <a:spcPct val="0"/>
        </a:spcAft>
        <a:defRPr sz="3800" b="1">
          <a:solidFill>
            <a:schemeClr val="bg1"/>
          </a:solidFill>
          <a:latin typeface="+mn-lt"/>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p:titleStyle>
    <p:body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gocdb.vi-seem.eu/portal/" TargetMode="External"/><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upport.vi-seem.eu/" TargetMode="External"/><Relationship Id="rId4" Type="http://schemas.openxmlformats.org/officeDocument/2006/relationships/hyperlink" Target="https://code.vi-seem.e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iki.vi-seem.eu/" TargetMode="External"/><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mon.vi-seem.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ftp://ftp-anon.dwd.de/pub/data/gpcc/html/gpcc_normals_download.html" TargetMode="External"/><Relationship Id="rId3" Type="http://schemas.openxmlformats.org/officeDocument/2006/relationships/hyperlink" Target="http://pcmdi9.llnl.gov/esgf-web-fe/" TargetMode="External"/><Relationship Id="rId7" Type="http://schemas.openxmlformats.org/officeDocument/2006/relationships/hyperlink" Target="http://www.chikyu.ac.jp/precip/index.html" TargetMode="External"/><Relationship Id="rId12"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ca.knmi.nl/dailydata/index.php" TargetMode="External"/><Relationship Id="rId11" Type="http://schemas.openxmlformats.org/officeDocument/2006/relationships/hyperlink" Target="http://modis.gsfc.nasa.gov/" TargetMode="External"/><Relationship Id="rId5" Type="http://schemas.openxmlformats.org/officeDocument/2006/relationships/hyperlink" Target="http://eca.knmi.nl/download/ensembles/download.php" TargetMode="External"/><Relationship Id="rId10" Type="http://schemas.openxmlformats.org/officeDocument/2006/relationships/hyperlink" Target="http://aeronet.gsfc.nasa.gov/" TargetMode="External"/><Relationship Id="rId4" Type="http://schemas.openxmlformats.org/officeDocument/2006/relationships/hyperlink" Target="http://www.cru.uea.ac.uk/data" TargetMode="External"/><Relationship Id="rId9" Type="http://schemas.openxmlformats.org/officeDocument/2006/relationships/hyperlink" Target="http://apps.ecmwf.int/datase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ublic.cyi.ac.cy/starcRep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bibalex.org/Libraries/Presentation/Static/12600.aspx?d=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i-seem.eu/" TargetMode="External"/><Relationship Id="rId2" Type="http://schemas.openxmlformats.org/officeDocument/2006/relationships/hyperlink" Target="mailto:vi-seem-pmo@vi-seem.eu"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linkedin.com/groups/VISEEM-7018941/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xfrm>
            <a:off x="551105" y="2662710"/>
            <a:ext cx="7586133" cy="862012"/>
          </a:xfrm>
          <a:noFill/>
          <a:ln>
            <a:noFill/>
          </a:ln>
        </p:spPr>
        <p:txBody>
          <a:bodyPr/>
          <a:lstStyle/>
          <a:p>
            <a:pPr eaLnBrk="1" hangingPunct="1"/>
            <a:r>
              <a:rPr lang="en-US" sz="2000" dirty="0">
                <a:solidFill>
                  <a:srgbClr val="000000"/>
                </a:solidFill>
                <a:latin typeface="Linux Libertine"/>
              </a:rPr>
              <a:t>Introduction to Google Earth Engine (GEE) and Remote Sensing and Climate Applications</a:t>
            </a:r>
            <a:endParaRPr lang="en-US" sz="2000" b="0" dirty="0" smtClean="0"/>
          </a:p>
        </p:txBody>
      </p:sp>
      <p:sp>
        <p:nvSpPr>
          <p:cNvPr id="9219" name="Subtitle 2"/>
          <p:cNvSpPr>
            <a:spLocks noGrp="1"/>
          </p:cNvSpPr>
          <p:nvPr>
            <p:ph type="subTitle" sz="quarter" idx="1"/>
          </p:nvPr>
        </p:nvSpPr>
        <p:spPr>
          <a:xfrm>
            <a:off x="918891" y="4847727"/>
            <a:ext cx="6471368" cy="1042988"/>
          </a:xfrm>
        </p:spPr>
        <p:txBody>
          <a:bodyPr/>
          <a:lstStyle/>
          <a:p>
            <a:pPr eaLnBrk="1" hangingPunct="1"/>
            <a:r>
              <a:rPr lang="en-US" sz="2000" b="0" dirty="0" smtClean="0"/>
              <a:t>Zivan </a:t>
            </a:r>
            <a:r>
              <a:rPr lang="en-US" sz="2000" b="0" dirty="0" err="1" smtClean="0"/>
              <a:t>Yoash</a:t>
            </a:r>
            <a:endParaRPr lang="en-US" sz="2000" b="0" dirty="0" smtClean="0"/>
          </a:p>
          <a:p>
            <a:pPr eaLnBrk="1" hangingPunct="1"/>
            <a:r>
              <a:rPr lang="en-US" sz="2000" b="0" dirty="0" smtClean="0"/>
              <a:t>Inter University Computation Center</a:t>
            </a:r>
            <a:endParaRPr lang="en-US" sz="2000" dirty="0">
              <a:solidFill>
                <a:schemeClr val="tx1">
                  <a:lumMod val="75000"/>
                  <a:lumOff val="25000"/>
                </a:schemeClr>
              </a:solidFill>
            </a:endParaRPr>
          </a:p>
        </p:txBody>
      </p:sp>
      <p:sp>
        <p:nvSpPr>
          <p:cNvPr id="9220" name="Rectangle 7"/>
          <p:cNvSpPr>
            <a:spLocks noGrp="1" noChangeArrowheads="1"/>
          </p:cNvSpPr>
          <p:nvPr>
            <p:ph type="ftr" sz="quarter" idx="10"/>
          </p:nvPr>
        </p:nvSpPr>
        <p:spPr/>
        <p:txBody>
          <a:bodyPr/>
          <a:lstStyle/>
          <a:p>
            <a:pPr defTabSz="958850"/>
            <a:r>
              <a:rPr lang="en-US" dirty="0"/>
              <a:t>The </a:t>
            </a:r>
            <a:r>
              <a:rPr lang="en-US" dirty="0" smtClean="0"/>
              <a:t>VI-SEEM project initiative </a:t>
            </a:r>
            <a:r>
              <a:rPr lang="en-US" dirty="0"/>
              <a:t>is co-funded by the European Commission under the </a:t>
            </a:r>
            <a:r>
              <a:rPr lang="en-US" dirty="0" smtClean="0"/>
              <a:t>H2020 Research </a:t>
            </a:r>
            <a:r>
              <a:rPr lang="en-US" dirty="0"/>
              <a:t>Infrastructures contract no. </a:t>
            </a:r>
            <a:r>
              <a:rPr lang="en-US" b="1" dirty="0"/>
              <a:t>675121 </a:t>
            </a:r>
            <a:endParaRPr lang="en-US" dirty="0"/>
          </a:p>
          <a:p>
            <a:pPr defTabSz="958850"/>
            <a:endParaRPr lang="el-GR" dirty="0"/>
          </a:p>
        </p:txBody>
      </p:sp>
      <p:pic>
        <p:nvPicPr>
          <p:cNvPr id="102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238" y="1291820"/>
            <a:ext cx="1723606" cy="17787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7733" y="3903620"/>
            <a:ext cx="3657600"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958850" eaLnBrk="1" hangingPunct="1">
              <a:spcBef>
                <a:spcPct val="0"/>
              </a:spcBef>
              <a:defRPr lang="en-US" sz="2000" b="0" i="0" smtClean="0">
                <a:solidFill>
                  <a:srgbClr val="000000"/>
                </a:solidFill>
                <a:effectLst/>
                <a:latin typeface="Linux Libertine"/>
                <a:ea typeface="Arial Unicode MS" pitchFamily="34" charset="-128"/>
                <a:cs typeface="Arial Unicode MS" pitchFamily="34" charset="-128"/>
              </a:defRPr>
            </a:lvl1pPr>
            <a:lvl2pPr defTabSz="958850" eaLnBrk="0" hangingPunct="0">
              <a:spcBef>
                <a:spcPct val="0"/>
              </a:spcBef>
              <a:defRPr sz="3800">
                <a:solidFill>
                  <a:schemeClr val="bg1"/>
                </a:solidFill>
                <a:latin typeface="Verdana" pitchFamily="34" charset="0"/>
              </a:defRPr>
            </a:lvl2pPr>
            <a:lvl3pPr defTabSz="958850" eaLnBrk="0" hangingPunct="0">
              <a:spcBef>
                <a:spcPct val="0"/>
              </a:spcBef>
              <a:defRPr sz="3800">
                <a:solidFill>
                  <a:schemeClr val="bg1"/>
                </a:solidFill>
                <a:latin typeface="Verdana" pitchFamily="34" charset="0"/>
              </a:defRPr>
            </a:lvl3pPr>
            <a:lvl4pPr defTabSz="958850" eaLnBrk="0" hangingPunct="0">
              <a:spcBef>
                <a:spcPct val="0"/>
              </a:spcBef>
              <a:defRPr sz="3800">
                <a:solidFill>
                  <a:schemeClr val="bg1"/>
                </a:solidFill>
                <a:latin typeface="Verdana" pitchFamily="34" charset="0"/>
              </a:defRPr>
            </a:lvl4pPr>
            <a:lvl5pPr defTabSz="958850" eaLnBrk="0" hangingPunct="0">
              <a:spcBef>
                <a:spcPct val="0"/>
              </a:spcBef>
              <a:defRPr sz="3800">
                <a:solidFill>
                  <a:schemeClr val="bg1"/>
                </a:solidFill>
                <a:latin typeface="Verdana" pitchFamily="34" charset="0"/>
              </a:defRPr>
            </a:lvl5pPr>
            <a:lvl6pPr marL="457200" algn="r" defTabSz="958850" fontAlgn="base">
              <a:spcBef>
                <a:spcPct val="0"/>
              </a:spcBef>
              <a:spcAft>
                <a:spcPct val="0"/>
              </a:spcAft>
              <a:defRPr sz="3800">
                <a:solidFill>
                  <a:schemeClr val="bg1"/>
                </a:solidFill>
              </a:defRPr>
            </a:lvl6pPr>
            <a:lvl7pPr marL="914400" algn="r" defTabSz="958850" fontAlgn="base">
              <a:spcBef>
                <a:spcPct val="0"/>
              </a:spcBef>
              <a:spcAft>
                <a:spcPct val="0"/>
              </a:spcAft>
              <a:defRPr sz="3800">
                <a:solidFill>
                  <a:schemeClr val="bg1"/>
                </a:solidFill>
              </a:defRPr>
            </a:lvl7pPr>
            <a:lvl8pPr marL="1371600" algn="r" defTabSz="958850" fontAlgn="base">
              <a:spcBef>
                <a:spcPct val="0"/>
              </a:spcBef>
              <a:spcAft>
                <a:spcPct val="0"/>
              </a:spcAft>
              <a:defRPr sz="3800">
                <a:solidFill>
                  <a:schemeClr val="bg1"/>
                </a:solidFill>
              </a:defRPr>
            </a:lvl8pPr>
            <a:lvl9pPr marL="1828800" algn="r" defTabSz="958850" fontAlgn="base">
              <a:spcBef>
                <a:spcPct val="0"/>
              </a:spcBef>
              <a:spcAft>
                <a:spcPct val="0"/>
              </a:spcAft>
              <a:defRPr sz="3800">
                <a:solidFill>
                  <a:schemeClr val="bg1"/>
                </a:solidFill>
              </a:defRPr>
            </a:lvl9pPr>
          </a:lstStyle>
          <a:p>
            <a:r>
              <a:rPr lang="en-US" sz="1600" dirty="0"/>
              <a:t>https://vi-seem.eu/</a:t>
            </a:r>
          </a:p>
        </p:txBody>
      </p:sp>
    </p:spTree>
    <p:extLst>
      <p:ext uri="{BB962C8B-B14F-4D97-AF65-F5344CB8AC3E}">
        <p14:creationId xmlns:p14="http://schemas.microsoft.com/office/powerpoint/2010/main" val="161274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smtClean="0"/>
              <a:t>Access to services:</a:t>
            </a:r>
            <a:br>
              <a:rPr lang="en-US" dirty="0" smtClean="0"/>
            </a:br>
            <a:r>
              <a:rPr lang="en-US" dirty="0" smtClean="0"/>
              <a:t>the service catalogue</a:t>
            </a:r>
          </a:p>
        </p:txBody>
      </p:sp>
      <p:sp>
        <p:nvSpPr>
          <p:cNvPr id="58371" name="Rectangle 3"/>
          <p:cNvSpPr>
            <a:spLocks noChangeArrowheads="1"/>
          </p:cNvSpPr>
          <p:nvPr/>
        </p:nvSpPr>
        <p:spPr bwMode="auto">
          <a:xfrm>
            <a:off x="350208" y="1204358"/>
            <a:ext cx="4996343" cy="4989614"/>
          </a:xfrm>
          <a:prstGeom prst="rect">
            <a:avLst/>
          </a:prstGeom>
          <a:noFill/>
          <a:ln w="9525" algn="ctr">
            <a:noFill/>
            <a:miter lim="800000"/>
            <a:headEnd/>
            <a:tailEnd/>
          </a:ln>
          <a:effectLst/>
        </p:spPr>
        <p:txBody>
          <a:bodyPr lIns="95785" tIns="47892" rIns="95785" bIns="47892"/>
          <a:lstStyle/>
          <a:p>
            <a:pPr algn="l" defTabSz="958850">
              <a:lnSpc>
                <a:spcPct val="90000"/>
              </a:lnSpc>
              <a:buClr>
                <a:schemeClr val="folHlink"/>
              </a:buClr>
              <a:buSzPct val="60000"/>
            </a:pPr>
            <a:endPar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algn="l" defTabSz="958850">
              <a:lnSpc>
                <a:spcPct val="90000"/>
              </a:lnSpc>
              <a:buClr>
                <a:schemeClr val="folHlink"/>
              </a:buClr>
              <a:buSzPct val="60000"/>
            </a:pPr>
            <a:r>
              <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1. e-Infrastructure services</a:t>
            </a:r>
            <a:r>
              <a:rPr lang="en-US"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 HPC, Grid, Cloud, Code repository</a:t>
            </a:r>
          </a:p>
          <a:p>
            <a:pPr algn="l" defTabSz="958850">
              <a:lnSpc>
                <a:spcPct val="90000"/>
              </a:lnSpc>
              <a:buClr>
                <a:schemeClr val="folHlink"/>
              </a:buClr>
              <a:buSzPct val="60000"/>
            </a:pPr>
            <a:endPar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algn="l" defTabSz="958850">
              <a:lnSpc>
                <a:spcPct val="90000"/>
              </a:lnSpc>
              <a:buClr>
                <a:schemeClr val="folHlink"/>
              </a:buClr>
              <a:buSzPct val="60000"/>
            </a:pPr>
            <a:r>
              <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2. Data management services</a:t>
            </a:r>
            <a:endParaRPr lang="en-US"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algn="l" defTabSz="958850">
              <a:lnSpc>
                <a:spcPct val="90000"/>
              </a:lnSpc>
              <a:buClr>
                <a:schemeClr val="folHlink"/>
              </a:buClr>
              <a:buSzPct val="60000"/>
            </a:pPr>
            <a:endPar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algn="l" defTabSz="958850">
              <a:lnSpc>
                <a:spcPct val="90000"/>
              </a:lnSpc>
              <a:buClr>
                <a:schemeClr val="folHlink"/>
              </a:buClr>
              <a:buSzPct val="60000"/>
            </a:pPr>
            <a:r>
              <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3. Generic </a:t>
            </a:r>
            <a:r>
              <a:rPr lang="en-US"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services, models and </a:t>
            </a:r>
            <a:r>
              <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tools</a:t>
            </a:r>
          </a:p>
          <a:p>
            <a:pPr algn="l" defTabSz="958850">
              <a:lnSpc>
                <a:spcPct val="90000"/>
              </a:lnSpc>
              <a:buClr>
                <a:schemeClr val="folHlink"/>
              </a:buClr>
              <a:buSzPct val="60000"/>
            </a:pPr>
            <a:endPar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algn="l" defTabSz="958850">
              <a:lnSpc>
                <a:spcPct val="90000"/>
              </a:lnSpc>
              <a:buClr>
                <a:schemeClr val="folHlink"/>
              </a:buClr>
              <a:buSzPct val="60000"/>
            </a:pPr>
            <a:r>
              <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4. Domain </a:t>
            </a:r>
            <a:r>
              <a:rPr lang="en-GB"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specific services, models and tools</a:t>
            </a:r>
            <a:endParaRPr lang="en-US"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0" lvl="1" algn="l" defTabSz="958850">
              <a:lnSpc>
                <a:spcPct val="90000"/>
              </a:lnSpc>
              <a:buClr>
                <a:schemeClr val="folHlink"/>
              </a:buClr>
              <a:buSzPct val="60000"/>
            </a:pPr>
            <a:endPar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0" lvl="1" algn="l" defTabSz="958850">
              <a:lnSpc>
                <a:spcPct val="90000"/>
              </a:lnSpc>
              <a:buClr>
                <a:schemeClr val="folHlink"/>
              </a:buClr>
              <a:buSzPct val="60000"/>
            </a:pPr>
            <a:r>
              <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5. Scientific </a:t>
            </a:r>
            <a:r>
              <a:rPr lang="en-GB"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applications and data sets</a:t>
            </a:r>
            <a:endParaRPr lang="el-GR"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815975" lvl="2" indent="-358775" algn="l" defTabSz="958850">
              <a:lnSpc>
                <a:spcPct val="90000"/>
              </a:lnSpc>
              <a:buClr>
                <a:schemeClr val="folHlink"/>
              </a:buClr>
              <a:buSzPct val="60000"/>
              <a:buBlip>
                <a:blip r:embed="rId2"/>
              </a:buBlip>
            </a:pPr>
            <a:endPar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815975" lvl="1" indent="-358775" algn="l" defTabSz="958850">
              <a:lnSpc>
                <a:spcPct val="90000"/>
              </a:lnSpc>
              <a:buClr>
                <a:schemeClr val="folHlink"/>
              </a:buClr>
              <a:buSzPct val="60000"/>
              <a:buFont typeface="Wingdings" pitchFamily="2" charset="2"/>
              <a:buBlip>
                <a:blip r:embed="rId2"/>
              </a:buBlip>
            </a:pPr>
            <a:endPar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p:txBody>
      </p:sp>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3349"/>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10</a:t>
            </a:fld>
            <a:endParaRPr lang="el-GR"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6551" y="1258644"/>
            <a:ext cx="4504362" cy="5257435"/>
          </a:xfrm>
          <a:prstGeom prst="rect">
            <a:avLst/>
          </a:prstGeom>
        </p:spPr>
      </p:pic>
    </p:spTree>
    <p:extLst>
      <p:ext uri="{BB962C8B-B14F-4D97-AF65-F5344CB8AC3E}">
        <p14:creationId xmlns:p14="http://schemas.microsoft.com/office/powerpoint/2010/main" val="251424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e-Infrastructure services</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910" y="-6187"/>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64313"/>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11</a:t>
            </a:fld>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5594884"/>
              </p:ext>
            </p:extLst>
          </p:nvPr>
        </p:nvGraphicFramePr>
        <p:xfrm>
          <a:off x="474452" y="1545771"/>
          <a:ext cx="8647775" cy="4602011"/>
        </p:xfrm>
        <a:graphic>
          <a:graphicData uri="http://schemas.openxmlformats.org/drawingml/2006/table">
            <a:tbl>
              <a:tblPr firstRow="1" firstCol="1" bandRow="1">
                <a:tableStyleId>{5C22544A-7EE6-4342-B048-85BDC9FD1C3A}</a:tableStyleId>
              </a:tblPr>
              <a:tblGrid>
                <a:gridCol w="1648262">
                  <a:extLst>
                    <a:ext uri="{9D8B030D-6E8A-4147-A177-3AD203B41FA5}">
                      <a16:colId xmlns:a16="http://schemas.microsoft.com/office/drawing/2014/main" val="20000"/>
                    </a:ext>
                  </a:extLst>
                </a:gridCol>
                <a:gridCol w="1371433">
                  <a:extLst>
                    <a:ext uri="{9D8B030D-6E8A-4147-A177-3AD203B41FA5}">
                      <a16:colId xmlns:a16="http://schemas.microsoft.com/office/drawing/2014/main" val="20001"/>
                    </a:ext>
                  </a:extLst>
                </a:gridCol>
                <a:gridCol w="947223">
                  <a:extLst>
                    <a:ext uri="{9D8B030D-6E8A-4147-A177-3AD203B41FA5}">
                      <a16:colId xmlns:a16="http://schemas.microsoft.com/office/drawing/2014/main" val="20002"/>
                    </a:ext>
                  </a:extLst>
                </a:gridCol>
                <a:gridCol w="2355746">
                  <a:extLst>
                    <a:ext uri="{9D8B030D-6E8A-4147-A177-3AD203B41FA5}">
                      <a16:colId xmlns:a16="http://schemas.microsoft.com/office/drawing/2014/main" val="20003"/>
                    </a:ext>
                  </a:extLst>
                </a:gridCol>
                <a:gridCol w="2325111">
                  <a:extLst>
                    <a:ext uri="{9D8B030D-6E8A-4147-A177-3AD203B41FA5}">
                      <a16:colId xmlns:a16="http://schemas.microsoft.com/office/drawing/2014/main" val="20004"/>
                    </a:ext>
                  </a:extLst>
                </a:gridCol>
              </a:tblGrid>
              <a:tr h="935394">
                <a:tc>
                  <a:txBody>
                    <a:bodyPr/>
                    <a:lstStyle/>
                    <a:p>
                      <a:pPr>
                        <a:spcAft>
                          <a:spcPts val="0"/>
                        </a:spcAft>
                      </a:pPr>
                      <a:r>
                        <a:rPr lang="en-GB" sz="1800" dirty="0">
                          <a:effectLst/>
                        </a:rPr>
                        <a:t>Resource Type</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Number of countries contributing</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Number of sites </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Total amount of resources</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Total amount of resources dedicated for the project</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extLst>
                  <a:ext uri="{0D108BD9-81ED-4DB2-BD59-A6C34878D82A}">
                    <a16:rowId xmlns:a16="http://schemas.microsoft.com/office/drawing/2014/main" val="10000"/>
                  </a:ext>
                </a:extLst>
              </a:tr>
              <a:tr h="623595">
                <a:tc>
                  <a:txBody>
                    <a:bodyPr/>
                    <a:lstStyle/>
                    <a:p>
                      <a:pPr algn="l">
                        <a:spcAft>
                          <a:spcPts val="0"/>
                        </a:spcAft>
                      </a:pPr>
                      <a:r>
                        <a:rPr lang="en-GB" sz="1800" dirty="0">
                          <a:effectLst/>
                        </a:rPr>
                        <a:t>HPC x86 Compute </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8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11</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~21500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~17.5 Million core hours per year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798">
                <a:tc>
                  <a:txBody>
                    <a:bodyPr/>
                    <a:lstStyle/>
                    <a:p>
                      <a:pPr algn="l">
                        <a:spcAft>
                          <a:spcPts val="0"/>
                        </a:spcAft>
                      </a:pPr>
                      <a:r>
                        <a:rPr lang="en-GB" sz="1800" dirty="0">
                          <a:effectLst/>
                        </a:rPr>
                        <a:t>HPC GPU</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3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~325000 GP-GPU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 18000 GPU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623595">
                <a:tc>
                  <a:txBody>
                    <a:bodyPr/>
                    <a:lstStyle/>
                    <a:p>
                      <a:pPr algn="l">
                        <a:spcAft>
                          <a:spcPts val="0"/>
                        </a:spcAft>
                      </a:pPr>
                      <a:r>
                        <a:rPr lang="en-GB" sz="1800" dirty="0">
                          <a:effectLst/>
                        </a:rPr>
                        <a:t>HPC Intel Phi Accelerators</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~18500 co-processor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~8Μ co processor core hours per year</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798">
                <a:tc>
                  <a:txBody>
                    <a:bodyPr/>
                    <a:lstStyle/>
                    <a:p>
                      <a:pPr algn="l">
                        <a:spcAft>
                          <a:spcPts val="0"/>
                        </a:spcAft>
                      </a:pPr>
                      <a:r>
                        <a:rPr lang="en-GB" sz="1800" dirty="0">
                          <a:effectLst/>
                        </a:rPr>
                        <a:t>Grid Compute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12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25</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 2900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10-15% of the resources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311798">
                <a:tc>
                  <a:txBody>
                    <a:bodyPr/>
                    <a:lstStyle/>
                    <a:p>
                      <a:pPr algn="l">
                        <a:spcAft>
                          <a:spcPts val="0"/>
                        </a:spcAft>
                      </a:pPr>
                      <a:r>
                        <a:rPr lang="en-GB" sz="1800" dirty="0">
                          <a:effectLst/>
                        </a:rPr>
                        <a:t>Cloud Compute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8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9</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 10500 VM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5% of VM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3595">
                <a:tc>
                  <a:txBody>
                    <a:bodyPr/>
                    <a:lstStyle/>
                    <a:p>
                      <a:pPr algn="l">
                        <a:spcAft>
                          <a:spcPts val="0"/>
                        </a:spcAft>
                      </a:pPr>
                      <a:r>
                        <a:rPr lang="en-GB" sz="1800" dirty="0">
                          <a:effectLst/>
                        </a:rPr>
                        <a:t>HPC Test/Train Cluster</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3</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4</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~50000 cores hours per year</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311798">
                <a:tc>
                  <a:txBody>
                    <a:bodyPr/>
                    <a:lstStyle/>
                    <a:p>
                      <a:pPr algn="l">
                        <a:spcAft>
                          <a:spcPts val="0"/>
                        </a:spcAft>
                      </a:pPr>
                      <a:r>
                        <a:rPr lang="en-GB" sz="1800" dirty="0">
                          <a:effectLst/>
                        </a:rPr>
                        <a:t>Storage (Disk)</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13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18</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3.1 PB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515 TB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1798">
                <a:tc>
                  <a:txBody>
                    <a:bodyPr/>
                    <a:lstStyle/>
                    <a:p>
                      <a:pPr algn="l">
                        <a:spcAft>
                          <a:spcPts val="0"/>
                        </a:spcAft>
                      </a:pPr>
                      <a:r>
                        <a:rPr lang="en-GB" sz="1800" dirty="0">
                          <a:effectLst/>
                        </a:rPr>
                        <a:t>Storage (Tape)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2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2</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8 PB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550 TB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063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52115" cy="1125538"/>
          </a:xfrm>
        </p:spPr>
        <p:txBody>
          <a:bodyPr/>
          <a:lstStyle/>
          <a:p>
            <a:pPr algn="ctr"/>
            <a:r>
              <a:rPr lang="en-US" dirty="0"/>
              <a:t>e</a:t>
            </a:r>
            <a:r>
              <a:rPr lang="en-US" dirty="0" smtClean="0"/>
              <a:t>-Infrastructure: </a:t>
            </a:r>
            <a:r>
              <a:rPr lang="en-US" dirty="0"/>
              <a:t>a</a:t>
            </a:r>
            <a:r>
              <a:rPr lang="en-US" dirty="0" smtClean="0"/>
              <a:t>vailable </a:t>
            </a:r>
            <a:r>
              <a:rPr lang="en-US" dirty="0"/>
              <a:t>r</a:t>
            </a:r>
            <a:r>
              <a:rPr lang="en-US" dirty="0" smtClean="0"/>
              <a:t>esources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9455" y="4175098"/>
            <a:ext cx="4860000" cy="23763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 y="3941936"/>
            <a:ext cx="4860000" cy="23631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455" y="1292035"/>
            <a:ext cx="4860000" cy="23876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5" y="1553291"/>
            <a:ext cx="4860000" cy="2380863"/>
          </a:xfrm>
          <a:prstGeom prst="rect">
            <a:avLst/>
          </a:prstGeom>
        </p:spPr>
      </p:pic>
      <p:sp>
        <p:nvSpPr>
          <p:cNvPr id="9" name="Footer Placeholder 3"/>
          <p:cNvSpPr>
            <a:spLocks noGrp="1"/>
          </p:cNvSpPr>
          <p:nvPr>
            <p:ph type="ftr" sz="quarter" idx="4294967295"/>
          </p:nvPr>
        </p:nvSpPr>
        <p:spPr>
          <a:xfrm>
            <a:off x="0" y="6564313"/>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12</a:t>
            </a:fld>
            <a:endParaRPr lang="el-GR" dirty="0"/>
          </a:p>
        </p:txBody>
      </p:sp>
      <p:pic>
        <p:nvPicPr>
          <p:cNvPr id="10" name="Picture 2" descr="\\isnogood\WP\Texnika\PROJECTS\SEE-INFRA\VI-SEEM\WP2-Communication-Marketing-Innovation\VI-SEEM-logo\logo_VISEEM_FINAL_WE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8910" y="-6187"/>
            <a:ext cx="1034143" cy="10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72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e-Infrastructure: operational services</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910" y="-2838"/>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64313"/>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13</a:t>
            </a:fld>
            <a:endParaRPr lang="el-GR" dirty="0"/>
          </a:p>
        </p:txBody>
      </p:sp>
      <p:sp>
        <p:nvSpPr>
          <p:cNvPr id="3" name="Content Placeholder 2"/>
          <p:cNvSpPr>
            <a:spLocks noGrp="1"/>
          </p:cNvSpPr>
          <p:nvPr>
            <p:ph idx="1"/>
          </p:nvPr>
        </p:nvSpPr>
        <p:spPr>
          <a:xfrm>
            <a:off x="181203" y="1269596"/>
            <a:ext cx="5697722" cy="4921250"/>
          </a:xfrm>
        </p:spPr>
        <p:txBody>
          <a:bodyPr/>
          <a:lstStyle/>
          <a:p>
            <a:r>
              <a:rPr lang="en-US" sz="2000" dirty="0" smtClean="0"/>
              <a:t>Service registry </a:t>
            </a:r>
            <a:r>
              <a:rPr lang="en-US" sz="2000" dirty="0">
                <a:hlinkClick r:id="rId3"/>
              </a:rPr>
              <a:t>https://gocdb.vi-seem.eu/portal/</a:t>
            </a:r>
            <a:endParaRPr lang="en-US" sz="2000" dirty="0"/>
          </a:p>
          <a:p>
            <a:r>
              <a:rPr lang="en-US" sz="2000" dirty="0"/>
              <a:t>Source Code </a:t>
            </a:r>
            <a:r>
              <a:rPr lang="en-US" sz="2000" dirty="0" smtClean="0"/>
              <a:t>Repository </a:t>
            </a:r>
            <a:r>
              <a:rPr lang="en-US" sz="2000" dirty="0">
                <a:hlinkClick r:id="rId4"/>
              </a:rPr>
              <a:t>https://code.vi-seem.eu/</a:t>
            </a:r>
            <a:endParaRPr lang="en-US" sz="2000" dirty="0"/>
          </a:p>
          <a:p>
            <a:r>
              <a:rPr lang="en-US" sz="2000" dirty="0" smtClean="0"/>
              <a:t>Helpdesk </a:t>
            </a:r>
            <a:r>
              <a:rPr lang="en-US" sz="2000" dirty="0">
                <a:hlinkClick r:id="rId5"/>
              </a:rPr>
              <a:t>https://support.vi-seem.eu/</a:t>
            </a:r>
            <a:endParaRPr lang="en-US" sz="2000" dirty="0"/>
          </a:p>
          <a:p>
            <a:endParaRPr lang="en-US" sz="2000" dirty="0" smtClean="0"/>
          </a:p>
          <a:p>
            <a:endParaRPr lang="en-US" dirty="0"/>
          </a:p>
          <a:p>
            <a:endParaRPr lang="el-GR"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956" y="2577151"/>
            <a:ext cx="5953310" cy="2833052"/>
          </a:xfrm>
          <a:prstGeom prst="rect">
            <a:avLst/>
          </a:prstGeom>
          <a:ln w="19050">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3047" y="1248634"/>
            <a:ext cx="4034903" cy="1905314"/>
          </a:xfrm>
          <a:prstGeom prst="rect">
            <a:avLst/>
          </a:prstGeom>
        </p:spPr>
      </p:pic>
      <p:pic>
        <p:nvPicPr>
          <p:cNvPr id="10" name="Picture 2"/>
          <p:cNvPicPr>
            <a:picLocks noChangeAspect="1" noChangeArrowheads="1"/>
          </p:cNvPicPr>
          <p:nvPr/>
        </p:nvPicPr>
        <p:blipFill>
          <a:blip r:embed="rId8"/>
          <a:srcRect/>
          <a:stretch>
            <a:fillRect/>
          </a:stretch>
        </p:blipFill>
        <p:spPr bwMode="auto">
          <a:xfrm>
            <a:off x="4409899" y="3390513"/>
            <a:ext cx="5398544" cy="3118951"/>
          </a:xfrm>
          <a:prstGeom prst="rect">
            <a:avLst/>
          </a:prstGeom>
          <a:noFill/>
          <a:ln w="9525">
            <a:noFill/>
            <a:miter lim="800000"/>
            <a:headEnd/>
            <a:tailEnd/>
          </a:ln>
          <a:effectLst/>
        </p:spPr>
      </p:pic>
    </p:spTree>
    <p:extLst>
      <p:ext uri="{BB962C8B-B14F-4D97-AF65-F5344CB8AC3E}">
        <p14:creationId xmlns:p14="http://schemas.microsoft.com/office/powerpoint/2010/main" val="170652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e-Infrastructure: operational services</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910" y="-2838"/>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64313"/>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14</a:t>
            </a:fld>
            <a:endParaRPr lang="el-GR" dirty="0"/>
          </a:p>
        </p:txBody>
      </p:sp>
      <p:sp>
        <p:nvSpPr>
          <p:cNvPr id="3" name="Content Placeholder 2"/>
          <p:cNvSpPr>
            <a:spLocks noGrp="1"/>
          </p:cNvSpPr>
          <p:nvPr>
            <p:ph idx="1"/>
          </p:nvPr>
        </p:nvSpPr>
        <p:spPr>
          <a:xfrm>
            <a:off x="192088" y="1347780"/>
            <a:ext cx="9518650" cy="4921250"/>
          </a:xfrm>
        </p:spPr>
        <p:txBody>
          <a:bodyPr/>
          <a:lstStyle/>
          <a:p>
            <a:r>
              <a:rPr lang="en-US" sz="2000" dirty="0" smtClean="0"/>
              <a:t>Tech wiki </a:t>
            </a:r>
            <a:r>
              <a:rPr lang="en-US" sz="2000" dirty="0">
                <a:hlinkClick r:id="rId3"/>
              </a:rPr>
              <a:t>https://wiki.vi-seem.eu/</a:t>
            </a:r>
            <a:endParaRPr lang="en-US" sz="2000" dirty="0"/>
          </a:p>
          <a:p>
            <a:r>
              <a:rPr lang="en-US" sz="2000" dirty="0" smtClean="0"/>
              <a:t>Monitoring </a:t>
            </a:r>
            <a:r>
              <a:rPr lang="en-US" sz="2000" dirty="0">
                <a:hlinkClick r:id="rId4"/>
              </a:rPr>
              <a:t>https://mon.vi-seem.eu</a:t>
            </a:r>
            <a:r>
              <a:rPr lang="en-US" sz="2000" dirty="0" smtClean="0">
                <a:hlinkClick r:id="rId4"/>
              </a:rPr>
              <a:t>/</a:t>
            </a:r>
            <a:endParaRPr lang="en-US" sz="2000" dirty="0" smtClean="0"/>
          </a:p>
          <a:p>
            <a:r>
              <a:rPr lang="en-US" sz="2000" dirty="0" smtClean="0"/>
              <a:t>VI-SEEM login </a:t>
            </a:r>
          </a:p>
          <a:p>
            <a:r>
              <a:rPr lang="en-US" sz="2000" dirty="0" smtClean="0"/>
              <a:t>Accounting in development</a:t>
            </a:r>
            <a:endParaRPr lang="en-US" sz="2000" dirty="0"/>
          </a:p>
          <a:p>
            <a:endParaRPr lang="en-US" dirty="0" smtClean="0"/>
          </a:p>
          <a:p>
            <a:endParaRPr lang="en-US" dirty="0"/>
          </a:p>
          <a:p>
            <a:endParaRPr lang="el-GR"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4576"/>
          <a:stretch/>
        </p:blipFill>
        <p:spPr>
          <a:xfrm>
            <a:off x="5787314" y="1291302"/>
            <a:ext cx="3242793" cy="5172561"/>
          </a:xfrm>
          <a:prstGeom prst="rect">
            <a:avLst/>
          </a:prstGeom>
        </p:spPr>
      </p:pic>
      <p:pic>
        <p:nvPicPr>
          <p:cNvPr id="12" name="Picture 11" descr="mon_ui_01.png"/>
          <p:cNvPicPr>
            <a:picLocks noChangeAspect="1"/>
          </p:cNvPicPr>
          <p:nvPr/>
        </p:nvPicPr>
        <p:blipFill>
          <a:blip r:embed="rId6"/>
          <a:stretch>
            <a:fillRect/>
          </a:stretch>
        </p:blipFill>
        <p:spPr>
          <a:xfrm>
            <a:off x="223063" y="2678486"/>
            <a:ext cx="5313482" cy="2209190"/>
          </a:xfrm>
          <a:prstGeom prst="rect">
            <a:avLst/>
          </a:prstGeom>
        </p:spPr>
      </p:pic>
      <p:pic>
        <p:nvPicPr>
          <p:cNvPr id="13" name="Picture 5" descr="Picture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773" y="4887676"/>
            <a:ext cx="1775154" cy="16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03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1"/>
          <p:cNvPicPr/>
          <p:nvPr/>
        </p:nvPicPr>
        <p:blipFill>
          <a:blip r:embed="rId2" cstate="print">
            <a:extLst>
              <a:ext uri="{28A0092B-C50C-407E-A947-70E740481C1C}">
                <a14:useLocalDpi xmlns:a14="http://schemas.microsoft.com/office/drawing/2010/main" val="0"/>
              </a:ext>
            </a:extLst>
          </a:blip>
          <a:stretch>
            <a:fillRect/>
          </a:stretch>
        </p:blipFill>
        <p:spPr>
          <a:xfrm>
            <a:off x="1146141" y="3709534"/>
            <a:ext cx="7346106" cy="2837180"/>
          </a:xfrm>
          <a:prstGeom prst="rect">
            <a:avLst/>
          </a:prstGeom>
        </p:spPr>
      </p:pic>
      <p:sp>
        <p:nvSpPr>
          <p:cNvPr id="2" name="Title 1"/>
          <p:cNvSpPr>
            <a:spLocks noGrp="1"/>
          </p:cNvSpPr>
          <p:nvPr>
            <p:ph type="title"/>
          </p:nvPr>
        </p:nvSpPr>
        <p:spPr>
          <a:xfrm>
            <a:off x="0" y="0"/>
            <a:ext cx="8755380" cy="1125538"/>
          </a:xfrm>
        </p:spPr>
        <p:txBody>
          <a:bodyPr/>
          <a:lstStyle/>
          <a:p>
            <a:pPr algn="ctr"/>
            <a:r>
              <a:rPr lang="en-US" dirty="0" smtClean="0"/>
              <a:t>Data management services (types)</a:t>
            </a:r>
            <a:endParaRPr lang="el-GR" dirty="0"/>
          </a:p>
        </p:txBody>
      </p:sp>
      <p:sp>
        <p:nvSpPr>
          <p:cNvPr id="3" name="Content Placeholder 2"/>
          <p:cNvSpPr>
            <a:spLocks noGrp="1"/>
          </p:cNvSpPr>
          <p:nvPr>
            <p:ph idx="1"/>
          </p:nvPr>
        </p:nvSpPr>
        <p:spPr>
          <a:xfrm>
            <a:off x="190930" y="1243632"/>
            <a:ext cx="9518650" cy="4921250"/>
          </a:xfrm>
        </p:spPr>
        <p:txBody>
          <a:bodyPr/>
          <a:lstStyle/>
          <a:p>
            <a:pPr>
              <a:buBlip>
                <a:blip r:embed="rId3"/>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Functions allowing for data management for selected Scientific Communities, engage the full data management </a:t>
            </a:r>
            <a:r>
              <a:rPr lang="en-GB"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lifecycle:</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VSS – Simple Storage Service (simplestorage.vi-seem.eu)</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VRS – Repository Service (repo.vi-seem.eu)</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VAS – Archival Service (deployed at 4 sites – GRNET, IPB, IICT-BAS, NIIF)</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VLS – work storage space / local storage and data staging (at 12 sites)</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VDDS – Data Discovery Service (dds.avitohol.acad.bg)</a:t>
            </a:r>
          </a:p>
          <a:p>
            <a:pPr lvl="1">
              <a:buBlip>
                <a:blip r:embed="rId3"/>
              </a:buBlip>
            </a:pPr>
            <a:r>
              <a:rPr lang="en-GB" sz="1800" dirty="0">
                <a:solidFill>
                  <a:schemeClr val="tx1">
                    <a:lumMod val="75000"/>
                    <a:lumOff val="25000"/>
                  </a:schemeClr>
                </a:solidFill>
                <a:ea typeface="Arial Unicode MS" panose="020B0604020202020204" pitchFamily="34" charset="-128"/>
                <a:cs typeface="Arial Unicode MS" panose="020B0604020202020204" pitchFamily="34" charset="-128"/>
              </a:rPr>
              <a:t>VDAS – Data Analysis Service (hadoop.ipb.ac.rs)</a:t>
            </a:r>
          </a:p>
          <a:p>
            <a:pPr lvl="1">
              <a:buBlip>
                <a:blip r:embed="rId3"/>
              </a:buBlip>
            </a:pPr>
            <a:r>
              <a:rPr lang="en-GB" sz="1800" dirty="0" smtClean="0">
                <a:solidFill>
                  <a:schemeClr val="tx1">
                    <a:lumMod val="75000"/>
                    <a:lumOff val="25000"/>
                  </a:schemeClr>
                </a:solidFill>
                <a:ea typeface="Arial Unicode MS" panose="020B0604020202020204" pitchFamily="34" charset="-128"/>
                <a:cs typeface="Arial Unicode MS" panose="020B0604020202020204" pitchFamily="34" charset="-128"/>
              </a:rPr>
              <a:t>PIDs</a:t>
            </a:r>
          </a:p>
        </p:txBody>
      </p:sp>
      <p:pic>
        <p:nvPicPr>
          <p:cNvPr id="6"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15</a:t>
            </a:fld>
            <a:endParaRPr lang="el-GR" dirty="0"/>
          </a:p>
        </p:txBody>
      </p:sp>
    </p:spTree>
    <p:extLst>
      <p:ext uri="{BB962C8B-B14F-4D97-AF65-F5344CB8AC3E}">
        <p14:creationId xmlns:p14="http://schemas.microsoft.com/office/powerpoint/2010/main" val="3466499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Data management services (spread)</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16</a:t>
            </a:fld>
            <a:endParaRPr lang="el-GR" dirty="0"/>
          </a:p>
        </p:txBody>
      </p:sp>
      <p:pic>
        <p:nvPicPr>
          <p:cNvPr id="9" name="Kép 3"/>
          <p:cNvPicPr/>
          <p:nvPr/>
        </p:nvPicPr>
        <p:blipFill>
          <a:blip r:embed="rId3" cstate="print">
            <a:extLst>
              <a:ext uri="{28A0092B-C50C-407E-A947-70E740481C1C}">
                <a14:useLocalDpi xmlns:a14="http://schemas.microsoft.com/office/drawing/2010/main" val="0"/>
              </a:ext>
            </a:extLst>
          </a:blip>
          <a:stretch>
            <a:fillRect/>
          </a:stretch>
        </p:blipFill>
        <p:spPr>
          <a:xfrm>
            <a:off x="408562" y="1235415"/>
            <a:ext cx="8171233" cy="5330758"/>
          </a:xfrm>
          <a:prstGeom prst="rect">
            <a:avLst/>
          </a:prstGeom>
        </p:spPr>
      </p:pic>
    </p:spTree>
    <p:extLst>
      <p:ext uri="{BB962C8B-B14F-4D97-AF65-F5344CB8AC3E}">
        <p14:creationId xmlns:p14="http://schemas.microsoft.com/office/powerpoint/2010/main" val="4024296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Data management services (ex: search)</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17</a:t>
            </a:fld>
            <a:endParaRPr lang="el-GR" dirty="0"/>
          </a:p>
        </p:txBody>
      </p:sp>
      <p:pic>
        <p:nvPicPr>
          <p:cNvPr id="7" name="Kép 2"/>
          <p:cNvPicPr/>
          <p:nvPr/>
        </p:nvPicPr>
        <p:blipFill>
          <a:blip r:embed="rId3">
            <a:extLst>
              <a:ext uri="{28A0092B-C50C-407E-A947-70E740481C1C}">
                <a14:useLocalDpi xmlns:a14="http://schemas.microsoft.com/office/drawing/2010/main" val="0"/>
              </a:ext>
            </a:extLst>
          </a:blip>
          <a:stretch>
            <a:fillRect/>
          </a:stretch>
        </p:blipFill>
        <p:spPr>
          <a:xfrm>
            <a:off x="2486712" y="1274324"/>
            <a:ext cx="5353773" cy="5233480"/>
          </a:xfrm>
          <a:prstGeom prst="rect">
            <a:avLst/>
          </a:prstGeom>
        </p:spPr>
      </p:pic>
    </p:spTree>
    <p:extLst>
      <p:ext uri="{BB962C8B-B14F-4D97-AF65-F5344CB8AC3E}">
        <p14:creationId xmlns:p14="http://schemas.microsoft.com/office/powerpoint/2010/main" val="1537108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smtClean="0"/>
              <a:t>Generic</a:t>
            </a:r>
            <a:r>
              <a:rPr lang="en-US" dirty="0"/>
              <a:t> </a:t>
            </a:r>
            <a:r>
              <a:rPr lang="en-US" dirty="0" smtClean="0"/>
              <a:t>services, models and tools</a:t>
            </a:r>
          </a:p>
        </p:txBody>
      </p:sp>
      <p:sp>
        <p:nvSpPr>
          <p:cNvPr id="58371" name="Rectangle 3"/>
          <p:cNvSpPr>
            <a:spLocks noChangeArrowheads="1"/>
          </p:cNvSpPr>
          <p:nvPr/>
        </p:nvSpPr>
        <p:spPr bwMode="auto">
          <a:xfrm>
            <a:off x="0" y="1379461"/>
            <a:ext cx="5535154" cy="4564145"/>
          </a:xfrm>
          <a:prstGeom prst="rect">
            <a:avLst/>
          </a:prstGeom>
          <a:noFill/>
          <a:ln w="9525" algn="ctr">
            <a:noFill/>
            <a:miter lim="800000"/>
            <a:headEnd/>
            <a:tailEnd/>
          </a:ln>
          <a:effectLst/>
        </p:spPr>
        <p:txBody>
          <a:bodyPr lIns="95785" tIns="47892" rIns="95785" bIns="47892"/>
          <a:lstStyle/>
          <a:p>
            <a:pPr algn="l" defTabSz="958850">
              <a:lnSpc>
                <a:spcPct val="90000"/>
              </a:lnSpc>
              <a:buClr>
                <a:schemeClr val="folHlink"/>
              </a:buClr>
              <a:buSzPct val="60000"/>
            </a:pPr>
            <a:r>
              <a:rPr lang="en-US"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G</a:t>
            </a:r>
            <a:r>
              <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eneric services</a:t>
            </a: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VRE platform as entry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point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		http</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://vre.vi-seem.eu</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a:t>
            </a: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Application environment (optimized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applications, codes,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libraries), preinstalled in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compute resources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or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provided as VM images.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Climate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models, production programs for Life Sciences applications,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data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management tools for Digital Culture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Heritage)</a:t>
            </a:r>
            <a:endPar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Workflow and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software tools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repository</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	</a:t>
            </a:r>
            <a:endPar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Regional </a:t>
            </a:r>
            <a:r>
              <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community </a:t>
            </a:r>
            <a:r>
              <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datasets</a:t>
            </a:r>
          </a:p>
        </p:txBody>
      </p:sp>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18</a:t>
            </a:fld>
            <a:endParaRPr lang="el-GR"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90" t="11027" r="24390" b="9608"/>
          <a:stretch/>
        </p:blipFill>
        <p:spPr bwMode="auto">
          <a:xfrm>
            <a:off x="5437184" y="1587072"/>
            <a:ext cx="3853774" cy="347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288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smtClean="0"/>
              <a:t>Domain-specific </a:t>
            </a:r>
            <a:br>
              <a:rPr lang="en-US" dirty="0" smtClean="0"/>
            </a:br>
            <a:r>
              <a:rPr lang="en-US" dirty="0" smtClean="0"/>
              <a:t>services, models and tools</a:t>
            </a:r>
          </a:p>
        </p:txBody>
      </p:sp>
      <p:sp>
        <p:nvSpPr>
          <p:cNvPr id="58371" name="Rectangle 3"/>
          <p:cNvSpPr>
            <a:spLocks noChangeArrowheads="1"/>
          </p:cNvSpPr>
          <p:nvPr/>
        </p:nvSpPr>
        <p:spPr bwMode="auto">
          <a:xfrm>
            <a:off x="0" y="1248829"/>
            <a:ext cx="3834121" cy="5087335"/>
          </a:xfrm>
          <a:prstGeom prst="rect">
            <a:avLst/>
          </a:prstGeom>
          <a:noFill/>
          <a:ln w="9525" algn="ctr">
            <a:noFill/>
            <a:miter lim="800000"/>
            <a:headEnd/>
            <a:tailEnd/>
          </a:ln>
          <a:effectLst/>
        </p:spPr>
        <p:txBody>
          <a:bodyPr lIns="95785" tIns="47892" rIns="95785" bIns="47892"/>
          <a:lstStyle/>
          <a:p>
            <a:pPr algn="l" defTabSz="958850">
              <a:lnSpc>
                <a:spcPct val="90000"/>
              </a:lnSpc>
              <a:buClr>
                <a:schemeClr val="folHlink"/>
              </a:buClr>
              <a:buSzPct val="60000"/>
            </a:pPr>
            <a:r>
              <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Domain </a:t>
            </a:r>
            <a:r>
              <a:rPr lang="en-GB" b="0" u="sng"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specific </a:t>
            </a:r>
            <a:r>
              <a:rPr lang="en-GB"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services flagships</a:t>
            </a:r>
            <a:endParaRPr lang="en-US" b="0" u="sng"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358775" lvl="1" indent="-358775" algn="l" defTabSz="958850">
              <a:lnSpc>
                <a:spcPct val="90000"/>
              </a:lnSpc>
              <a:buClr>
                <a:schemeClr val="folHlink"/>
              </a:buClr>
              <a:buSzPct val="60000"/>
              <a:buBlip>
                <a:blip r:embed="rId2"/>
              </a:buBlip>
            </a:pPr>
            <a:r>
              <a:rPr lang="en-GB" sz="2000" b="0" dirty="0" err="1"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ChemBioServer</a:t>
            </a: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 a web-based pipeline for filtering, clustering and visualization of chemical compounds used in drug discovery</a:t>
            </a:r>
            <a:endParaRPr lang="en-US"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358775" lvl="1" indent="-358775" algn="l" defTabSz="958850">
              <a:lnSpc>
                <a:spcPct val="90000"/>
              </a:lnSpc>
              <a:buClr>
                <a:schemeClr val="folHlink"/>
              </a:buClr>
              <a:buSzPct val="60000"/>
              <a:buBlip>
                <a:blip r:embed="rId2"/>
              </a:buBlip>
            </a:pP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Live </a:t>
            </a:r>
            <a:r>
              <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Access Server: a web server </a:t>
            </a: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providing </a:t>
            </a:r>
            <a:r>
              <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flexible access to geo-referenced scientific data, offering visualization </a:t>
            </a: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&amp; </a:t>
            </a:r>
            <a:r>
              <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post-processing capabilities for climate </a:t>
            </a: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data</a:t>
            </a:r>
            <a:endParaRPr lang="en-US"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a:p>
            <a:pPr marL="358775" lvl="1" indent="-358775" algn="l" defTabSz="958850">
              <a:lnSpc>
                <a:spcPct val="90000"/>
              </a:lnSpc>
              <a:buClr>
                <a:schemeClr val="folHlink"/>
              </a:buClr>
              <a:buSzPct val="60000"/>
              <a:buBlip>
                <a:blip r:embed="rId2"/>
              </a:buBlip>
            </a:pPr>
            <a:r>
              <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rPr>
              <a:t>Clowder: a Digital Culture Heritage repository which also offers integrated interactive visualization </a:t>
            </a:r>
            <a:r>
              <a:rPr lang="en-GB" sz="2000" b="0" dirty="0" smtClean="0">
                <a:solidFill>
                  <a:schemeClr val="tx1">
                    <a:lumMod val="75000"/>
                    <a:lumOff val="25000"/>
                  </a:schemeClr>
                </a:solidFill>
                <a:latin typeface="+mj-lt"/>
                <a:ea typeface="Arial Unicode MS" panose="020B0604020202020204" pitchFamily="34" charset="-128"/>
                <a:cs typeface="Arial Unicode MS" panose="020B0604020202020204" pitchFamily="34" charset="-128"/>
              </a:rPr>
              <a:t>tools</a:t>
            </a:r>
            <a:endParaRPr lang="en-GB" sz="2000" b="0" dirty="0">
              <a:solidFill>
                <a:schemeClr val="tx1">
                  <a:lumMod val="75000"/>
                  <a:lumOff val="25000"/>
                </a:schemeClr>
              </a:solidFill>
              <a:latin typeface="+mj-lt"/>
              <a:ea typeface="Arial Unicode MS" panose="020B0604020202020204" pitchFamily="34" charset="-128"/>
              <a:cs typeface="Arial Unicode MS" panose="020B0604020202020204" pitchFamily="34" charset="-128"/>
            </a:endParaRPr>
          </a:p>
        </p:txBody>
      </p:sp>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19</a:t>
            </a:fld>
            <a:endParaRPr lang="el-GR" dirty="0"/>
          </a:p>
        </p:txBody>
      </p:sp>
      <p:pic>
        <p:nvPicPr>
          <p:cNvPr id="7"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997" t="11295" r="30000" b="47450"/>
          <a:stretch/>
        </p:blipFill>
        <p:spPr bwMode="auto">
          <a:xfrm>
            <a:off x="6003731" y="3873499"/>
            <a:ext cx="3820886" cy="24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shot 2016-10-17 12.49.04.png"/>
          <p:cNvPicPr>
            <a:picLocks noChangeAspect="1"/>
          </p:cNvPicPr>
          <p:nvPr/>
        </p:nvPicPr>
        <p:blipFill rotWithShape="1">
          <a:blip r:embed="rId5" cstate="print">
            <a:extLst>
              <a:ext uri="{28A0092B-C50C-407E-A947-70E740481C1C}">
                <a14:useLocalDpi xmlns:a14="http://schemas.microsoft.com/office/drawing/2010/main" val="0"/>
              </a:ext>
            </a:extLst>
          </a:blip>
          <a:srcRect l="14670" r="26868"/>
          <a:stretch/>
        </p:blipFill>
        <p:spPr>
          <a:xfrm>
            <a:off x="3832435" y="3276485"/>
            <a:ext cx="2028631" cy="2927155"/>
          </a:xfrm>
          <a:prstGeom prst="rect">
            <a:avLst/>
          </a:prstGeom>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0388" r="23797" b="16279"/>
          <a:stretch/>
        </p:blipFill>
        <p:spPr bwMode="auto">
          <a:xfrm>
            <a:off x="5257800" y="1248828"/>
            <a:ext cx="4566817" cy="262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6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49" cy="1125538"/>
          </a:xfrm>
        </p:spPr>
        <p:txBody>
          <a:bodyPr lIns="92075" tIns="46038" rIns="92075" bIns="46038"/>
          <a:lstStyle/>
          <a:p>
            <a:pPr algn="ctr"/>
            <a:r>
              <a:rPr lang="en-US" dirty="0" smtClean="0"/>
              <a:t>IUCC - </a:t>
            </a:r>
            <a:r>
              <a:rPr lang="en-US" dirty="0" err="1" smtClean="0"/>
              <a:t>Backround</a:t>
            </a:r>
            <a:endParaRPr lang="en-US" dirty="0" smtClean="0"/>
          </a:p>
        </p:txBody>
      </p:sp>
      <p:sp>
        <p:nvSpPr>
          <p:cNvPr id="58371" name="Rectangle 3"/>
          <p:cNvSpPr>
            <a:spLocks noChangeArrowheads="1"/>
          </p:cNvSpPr>
          <p:nvPr/>
        </p:nvSpPr>
        <p:spPr bwMode="auto">
          <a:xfrm>
            <a:off x="264260" y="1571953"/>
            <a:ext cx="9377479" cy="3690998"/>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Established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1984 </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Funded by Israel’s eight universities</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Headquarters on Tel Aviv University campus </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Operates ILAN Network - Israel’s National Research &amp; Education Network (NREN)</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Operating Units: </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MALMAD</a:t>
            </a:r>
            <a:b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b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Israel Center for Digital Information Services</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IUCEL (MEITAL)</a:t>
            </a:r>
            <a:b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b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The Inter-University Center for E-Learning</a:t>
            </a:r>
          </a:p>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Cloud Service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Unit</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Cyber Unit</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r>
            <a:b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br>
            <a:endPar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p:txBody>
      </p:sp>
      <p:sp>
        <p:nvSpPr>
          <p:cNvPr id="5"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a:t>
            </a:fld>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003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smtClean="0"/>
              <a:t>Scientific applications</a:t>
            </a:r>
          </a:p>
        </p:txBody>
      </p:sp>
      <p:pic>
        <p:nvPicPr>
          <p:cNvPr id="5"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70899651"/>
              </p:ext>
            </p:extLst>
          </p:nvPr>
        </p:nvGraphicFramePr>
        <p:xfrm>
          <a:off x="1116329" y="1326118"/>
          <a:ext cx="7290436" cy="5059840"/>
        </p:xfrm>
        <a:graphic>
          <a:graphicData uri="http://schemas.openxmlformats.org/drawingml/2006/table">
            <a:tbl>
              <a:tblPr firstRow="1" firstCol="1" bandRow="1">
                <a:tableStyleId>{69012ECD-51FC-41F1-AA8D-1B2483CD663E}</a:tableStyleId>
              </a:tblPr>
              <a:tblGrid>
                <a:gridCol w="2105245">
                  <a:extLst>
                    <a:ext uri="{9D8B030D-6E8A-4147-A177-3AD203B41FA5}">
                      <a16:colId xmlns:a16="http://schemas.microsoft.com/office/drawing/2014/main" val="20000"/>
                    </a:ext>
                  </a:extLst>
                </a:gridCol>
                <a:gridCol w="2594093">
                  <a:extLst>
                    <a:ext uri="{9D8B030D-6E8A-4147-A177-3AD203B41FA5}">
                      <a16:colId xmlns:a16="http://schemas.microsoft.com/office/drawing/2014/main" val="20001"/>
                    </a:ext>
                  </a:extLst>
                </a:gridCol>
                <a:gridCol w="2591098">
                  <a:extLst>
                    <a:ext uri="{9D8B030D-6E8A-4147-A177-3AD203B41FA5}">
                      <a16:colId xmlns:a16="http://schemas.microsoft.com/office/drawing/2014/main" val="20002"/>
                    </a:ext>
                  </a:extLst>
                </a:gridCol>
              </a:tblGrid>
              <a:tr h="300705">
                <a:tc>
                  <a:txBody>
                    <a:bodyPr/>
                    <a:lstStyle/>
                    <a:p>
                      <a:pPr>
                        <a:spcAft>
                          <a:spcPts val="0"/>
                        </a:spcAft>
                      </a:pPr>
                      <a:r>
                        <a:rPr lang="en-US" sz="1800" b="1" noProof="0" dirty="0" smtClean="0">
                          <a:effectLst/>
                          <a:latin typeface="+mn-lt"/>
                        </a:rPr>
                        <a:t>Climate</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US" sz="1800" b="1" noProof="0" dirty="0" smtClean="0">
                          <a:effectLst/>
                          <a:latin typeface="+mn-lt"/>
                        </a:rPr>
                        <a:t>Life Sciences</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US" sz="1800" b="1" noProof="0" dirty="0" smtClean="0">
                          <a:effectLst/>
                          <a:latin typeface="+mn-lt"/>
                        </a:rPr>
                        <a:t>Cultural Heritage</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extLst>
                  <a:ext uri="{0D108BD9-81ED-4DB2-BD59-A6C34878D82A}">
                    <a16:rowId xmlns:a16="http://schemas.microsoft.com/office/drawing/2014/main" val="10000"/>
                  </a:ext>
                </a:extLst>
              </a:tr>
              <a:tr h="751761">
                <a:tc>
                  <a:txBody>
                    <a:bodyPr/>
                    <a:lstStyle/>
                    <a:p>
                      <a:pPr>
                        <a:spcAft>
                          <a:spcPts val="0"/>
                        </a:spcAft>
                      </a:pPr>
                      <a:r>
                        <a:rPr lang="en-US" sz="1600" b="0" noProof="0" dirty="0" smtClean="0">
                          <a:solidFill>
                            <a:schemeClr val="tx1">
                              <a:lumMod val="75000"/>
                              <a:lumOff val="25000"/>
                            </a:schemeClr>
                          </a:solidFill>
                          <a:effectLst/>
                          <a:latin typeface="+mn-lt"/>
                        </a:rPr>
                        <a:t>Regional Climate Modelling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Modeling and Molecular Dynamics (MD) study of important drug targets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Digital Libraries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1174">
                <a:tc>
                  <a:txBody>
                    <a:bodyPr/>
                    <a:lstStyle/>
                    <a:p>
                      <a:pPr>
                        <a:spcAft>
                          <a:spcPts val="0"/>
                        </a:spcAft>
                      </a:pPr>
                      <a:r>
                        <a:rPr lang="en-US" sz="1600" b="0" noProof="0" dirty="0" smtClean="0">
                          <a:solidFill>
                            <a:schemeClr val="tx1">
                              <a:lumMod val="75000"/>
                              <a:lumOff val="25000"/>
                            </a:schemeClr>
                          </a:solidFill>
                          <a:effectLst/>
                          <a:latin typeface="+mn-lt"/>
                        </a:rPr>
                        <a:t>Global Climate Modelling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Computer-aided drug design</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Interactive Visualization Tools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751761">
                <a:tc>
                  <a:txBody>
                    <a:bodyPr/>
                    <a:lstStyle/>
                    <a:p>
                      <a:pPr>
                        <a:spcAft>
                          <a:spcPts val="0"/>
                        </a:spcAft>
                      </a:pPr>
                      <a:r>
                        <a:rPr lang="en-US" sz="1600" b="0" noProof="0" dirty="0" smtClean="0">
                          <a:solidFill>
                            <a:schemeClr val="tx1">
                              <a:lumMod val="75000"/>
                              <a:lumOff val="25000"/>
                            </a:schemeClr>
                          </a:solidFill>
                          <a:effectLst/>
                          <a:latin typeface="+mn-lt"/>
                        </a:rPr>
                        <a:t>Weather Forecasting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Analysis of Next Generation DNA sequencing data and RNA profiling data</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Semantic Referencing</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761">
                <a:tc>
                  <a:txBody>
                    <a:bodyPr/>
                    <a:lstStyle/>
                    <a:p>
                      <a:pPr>
                        <a:spcAft>
                          <a:spcPts val="0"/>
                        </a:spcAft>
                      </a:pPr>
                      <a:r>
                        <a:rPr lang="en-US" sz="1600" b="0" noProof="0" dirty="0" smtClean="0">
                          <a:solidFill>
                            <a:schemeClr val="tx1">
                              <a:lumMod val="75000"/>
                              <a:lumOff val="25000"/>
                            </a:schemeClr>
                          </a:solidFill>
                          <a:effectLst/>
                          <a:latin typeface="+mn-lt"/>
                        </a:rPr>
                        <a:t>Air Pollution/Quality</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Data mining to identify prevalent diseases/mutations in the SEEM region </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Image Classification</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751761">
                <a:tc>
                  <a:txBody>
                    <a:bodyPr/>
                    <a:lstStyle/>
                    <a:p>
                      <a:pPr>
                        <a:spcAft>
                          <a:spcPts val="0"/>
                        </a:spcAft>
                      </a:pPr>
                      <a:r>
                        <a:rPr lang="en-US" sz="1600" b="0" noProof="0" dirty="0" smtClean="0">
                          <a:solidFill>
                            <a:schemeClr val="tx1">
                              <a:lumMod val="75000"/>
                              <a:lumOff val="25000"/>
                            </a:schemeClr>
                          </a:solidFill>
                          <a:effectLst/>
                          <a:latin typeface="+mn-lt"/>
                        </a:rPr>
                        <a:t>Model Development</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Image processing for biological applications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Modelling of Built Environments and Advanced Representation Techniques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49743">
                <a:tc>
                  <a:txBody>
                    <a:bodyPr/>
                    <a:lstStyle/>
                    <a:p>
                      <a:pPr>
                        <a:spcAft>
                          <a:spcPts val="0"/>
                        </a:spcAft>
                      </a:pPr>
                      <a:r>
                        <a:rPr lang="en-US" sz="1600" b="0" noProof="0" dirty="0" smtClean="0">
                          <a:solidFill>
                            <a:schemeClr val="tx1">
                              <a:lumMod val="75000"/>
                              <a:lumOff val="25000"/>
                            </a:schemeClr>
                          </a:solidFill>
                          <a:effectLst/>
                          <a:latin typeface="+mn-lt"/>
                        </a:rPr>
                        <a:t>Visualization, Datasets, etc.</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Computational simulation of DNA and RNA</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Scientific simulation of materiality and systems' properties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250587">
                <a:tc>
                  <a:txBody>
                    <a:bodyPr/>
                    <a:lstStyle/>
                    <a:p>
                      <a:pPr>
                        <a:spcAft>
                          <a:spcPts val="0"/>
                        </a:spcAft>
                      </a:pPr>
                      <a:r>
                        <a:rPr lang="en-US" sz="1600" b="0" noProof="0" dirty="0" smtClean="0">
                          <a:solidFill>
                            <a:schemeClr val="tx1">
                              <a:lumMod val="75000"/>
                              <a:lumOff val="25000"/>
                            </a:schemeClr>
                          </a:solidFill>
                          <a:effectLst/>
                          <a:latin typeface="+mn-lt"/>
                        </a:rPr>
                        <a:t>Other</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Synchrotron data analysis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Geo-referencing Tools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0587">
                <a:tc>
                  <a:txBody>
                    <a:bodyPr/>
                    <a:lstStyle/>
                    <a:p>
                      <a:pPr>
                        <a:spcAft>
                          <a:spcPts val="0"/>
                        </a:spcAft>
                      </a:pPr>
                      <a:r>
                        <a:rPr lang="en-US" sz="1600" b="0" noProof="0" dirty="0" smtClean="0">
                          <a:solidFill>
                            <a:schemeClr val="tx1">
                              <a:lumMod val="75000"/>
                              <a:lumOff val="25000"/>
                            </a:schemeClr>
                          </a:solidFill>
                          <a:effectLst/>
                          <a:latin typeface="+mn-lt"/>
                        </a:rPr>
                        <a:t> </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Other</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err="1" smtClean="0">
                          <a:solidFill>
                            <a:schemeClr val="tx1">
                              <a:lumMod val="75000"/>
                              <a:lumOff val="25000"/>
                            </a:schemeClr>
                          </a:solidFill>
                          <a:effectLst/>
                          <a:latin typeface="+mn-lt"/>
                        </a:rPr>
                        <a:t>Bioarchaeology</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6"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20</a:t>
            </a:fld>
            <a:endParaRPr lang="el-GR" dirty="0"/>
          </a:p>
        </p:txBody>
      </p:sp>
    </p:spTree>
    <p:extLst>
      <p:ext uri="{BB962C8B-B14F-4D97-AF65-F5344CB8AC3E}">
        <p14:creationId xmlns:p14="http://schemas.microsoft.com/office/powerpoint/2010/main" val="340863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755379" cy="1143000"/>
          </a:xfrm>
        </p:spPr>
        <p:txBody>
          <a:bodyPr/>
          <a:lstStyle/>
          <a:p>
            <a:pPr algn="ctr"/>
            <a:r>
              <a:rPr lang="en-US" altLang="el-GR" sz="4000" dirty="0" smtClean="0"/>
              <a:t>Data sets: climate</a:t>
            </a:r>
            <a:endParaRPr lang="el-GR" altLang="el-GR" sz="4000" dirty="0" smtClean="0"/>
          </a:p>
        </p:txBody>
      </p:sp>
      <p:sp>
        <p:nvSpPr>
          <p:cNvPr id="67587" name="Content Placeholder 2"/>
          <p:cNvSpPr>
            <a:spLocks noGrp="1"/>
          </p:cNvSpPr>
          <p:nvPr>
            <p:ph idx="1"/>
          </p:nvPr>
        </p:nvSpPr>
        <p:spPr>
          <a:xfrm>
            <a:off x="189772" y="1189214"/>
            <a:ext cx="9398662" cy="4994729"/>
          </a:xfrm>
        </p:spPr>
        <p:txBody>
          <a:bodyPr/>
          <a:lstStyle/>
          <a:p>
            <a:pPr marL="0" indent="0">
              <a:buNone/>
              <a:defRPr/>
            </a:pPr>
            <a:r>
              <a:rPr lang="en-US" dirty="0">
                <a:solidFill>
                  <a:schemeClr val="tx1">
                    <a:lumMod val="75000"/>
                    <a:lumOff val="25000"/>
                  </a:schemeClr>
                </a:solidFill>
                <a:ea typeface="Arial Unicode MS" panose="020B0604020202020204" pitchFamily="34" charset="-128"/>
                <a:cs typeface="Arial Unicode MS" panose="020B0604020202020204" pitchFamily="34" charset="-128"/>
              </a:rPr>
              <a:t>Simulation and observation data; global and local sets</a:t>
            </a:r>
          </a:p>
          <a:p>
            <a:pPr marL="457200" lvl="1" indent="0">
              <a:buSzPct val="71000"/>
              <a:buFont typeface="Arial" charset="0"/>
              <a:buNone/>
              <a:defRPr/>
            </a:pPr>
            <a:endParaRPr lang="el-GR" altLang="el-GR" sz="1050" dirty="0" smtClean="0">
              <a:latin typeface="Trebuchet MS" pitchFamily="34"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836262951"/>
              </p:ext>
            </p:extLst>
          </p:nvPr>
        </p:nvGraphicFramePr>
        <p:xfrm>
          <a:off x="271727" y="1570044"/>
          <a:ext cx="8972154" cy="3200400"/>
        </p:xfrm>
        <a:graphic>
          <a:graphicData uri="http://schemas.openxmlformats.org/drawingml/2006/table">
            <a:tbl>
              <a:tblPr firstRow="1" firstCol="1" bandRow="1">
                <a:tableStyleId>{5C22544A-7EE6-4342-B048-85BDC9FD1C3A}</a:tableStyleId>
              </a:tblPr>
              <a:tblGrid>
                <a:gridCol w="1462527">
                  <a:extLst>
                    <a:ext uri="{9D8B030D-6E8A-4147-A177-3AD203B41FA5}">
                      <a16:colId xmlns:a16="http://schemas.microsoft.com/office/drawing/2014/main" val="20000"/>
                    </a:ext>
                  </a:extLst>
                </a:gridCol>
                <a:gridCol w="4154822">
                  <a:extLst>
                    <a:ext uri="{9D8B030D-6E8A-4147-A177-3AD203B41FA5}">
                      <a16:colId xmlns:a16="http://schemas.microsoft.com/office/drawing/2014/main" val="20001"/>
                    </a:ext>
                  </a:extLst>
                </a:gridCol>
                <a:gridCol w="3354805">
                  <a:extLst>
                    <a:ext uri="{9D8B030D-6E8A-4147-A177-3AD203B41FA5}">
                      <a16:colId xmlns:a16="http://schemas.microsoft.com/office/drawing/2014/main" val="20002"/>
                    </a:ext>
                  </a:extLst>
                </a:gridCol>
              </a:tblGrid>
              <a:tr h="0">
                <a:tc>
                  <a:txBody>
                    <a:bodyPr/>
                    <a:lstStyle/>
                    <a:p>
                      <a:pPr algn="ctr">
                        <a:spcAft>
                          <a:spcPts val="0"/>
                        </a:spcAft>
                      </a:pPr>
                      <a:r>
                        <a:rPr lang="en-GB" sz="1000" dirty="0">
                          <a:effectLst/>
                          <a:latin typeface="+mn-lt"/>
                        </a:rPr>
                        <a:t>Source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000" dirty="0">
                          <a:effectLst/>
                          <a:latin typeface="+mn-lt"/>
                        </a:rPr>
                        <a:t>Description</a:t>
                      </a:r>
                      <a:endParaRPr lang="el-GR" sz="1200" dirty="0">
                        <a:effectLst/>
                        <a:latin typeface="+mn-lt"/>
                        <a:ea typeface="Times New Roman"/>
                      </a:endParaRPr>
                    </a:p>
                  </a:txBody>
                  <a:tcPr marL="74305" marR="7430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000" dirty="0">
                          <a:effectLst/>
                          <a:latin typeface="+mn-lt"/>
                        </a:rPr>
                        <a:t>URL</a:t>
                      </a:r>
                      <a:endParaRPr lang="el-GR" sz="1200" dirty="0">
                        <a:effectLst/>
                        <a:latin typeface="+mn-lt"/>
                        <a:ea typeface="Times New Roman"/>
                      </a:endParaRPr>
                    </a:p>
                  </a:txBody>
                  <a:tcPr marL="74305" marR="7430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extLst>
                  <a:ext uri="{0D108BD9-81ED-4DB2-BD59-A6C34878D82A}">
                    <a16:rowId xmlns:a16="http://schemas.microsoft.com/office/drawing/2014/main" val="10000"/>
                  </a:ext>
                </a:extLst>
              </a:tr>
              <a:tr h="0">
                <a:tc>
                  <a:txBody>
                    <a:bodyPr/>
                    <a:lstStyle/>
                    <a:p>
                      <a:pPr>
                        <a:spcAft>
                          <a:spcPts val="0"/>
                        </a:spcAft>
                      </a:pPr>
                      <a:r>
                        <a:rPr lang="en-GB" sz="1000" dirty="0">
                          <a:effectLst/>
                          <a:latin typeface="+mn-lt"/>
                        </a:rPr>
                        <a:t>Earth System Grid Federation</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Data portal for downloading CORDEX and other data (i.e. CMIP5)</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3"/>
                        </a:rPr>
                        <a:t>http://pcmdi9.llnl.gov/esgf-web-fe/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spcAft>
                          <a:spcPts val="0"/>
                        </a:spcAft>
                      </a:pPr>
                      <a:r>
                        <a:rPr lang="en-GB" sz="1000" dirty="0">
                          <a:effectLst/>
                          <a:latin typeface="+mn-lt"/>
                        </a:rPr>
                        <a:t>Climatic Research Unit (CRU)</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observations of surface meteorological data and climatic indices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4"/>
                        </a:rPr>
                        <a:t>http://www.cru.uea.ac.uk/data</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a:spcAft>
                          <a:spcPts val="0"/>
                        </a:spcAft>
                      </a:pPr>
                      <a:r>
                        <a:rPr lang="en-GB" sz="1000" dirty="0">
                          <a:effectLst/>
                          <a:latin typeface="+mn-lt"/>
                        </a:rPr>
                        <a:t>E-OBS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observations of surface meteorological parameters for Europe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5"/>
                        </a:rPr>
                        <a:t>http://eca.knmi.nl/download/ensembles/download.php</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spcAft>
                          <a:spcPts val="0"/>
                        </a:spcAft>
                      </a:pPr>
                      <a:r>
                        <a:rPr lang="en-GB" sz="1000" dirty="0">
                          <a:effectLst/>
                          <a:latin typeface="+mn-lt"/>
                        </a:rPr>
                        <a:t>ECA&amp;D</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meteorological station observations for Europe and part of MENA</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6"/>
                        </a:rPr>
                        <a:t>http://eca.knmi.nl/dailydata/index.php</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0">
                <a:tc>
                  <a:txBody>
                    <a:bodyPr/>
                    <a:lstStyle/>
                    <a:p>
                      <a:pPr>
                        <a:spcAft>
                          <a:spcPts val="0"/>
                        </a:spcAft>
                      </a:pPr>
                      <a:r>
                        <a:rPr lang="en-GB" sz="1000" dirty="0">
                          <a:effectLst/>
                          <a:latin typeface="+mn-lt"/>
                        </a:rPr>
                        <a:t>APHRODITE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precipitation data for Asia and Middle East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7"/>
                        </a:rPr>
                        <a:t>http://www.chikyu.ac.jp/precip/index.html</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Aft>
                          <a:spcPts val="0"/>
                        </a:spcAft>
                      </a:pPr>
                      <a:r>
                        <a:rPr lang="en-GB" sz="1000" dirty="0">
                          <a:effectLst/>
                          <a:latin typeface="+mn-lt"/>
                        </a:rPr>
                        <a:t>Global Precipitation Climatology Centre (GPCC)</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global precipitation observations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8"/>
                        </a:rPr>
                        <a:t>ftp://ftp-anon.dwd.de/pub/data/gpcc/html/gpcc_normals_download.html</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0">
                <a:tc>
                  <a:txBody>
                    <a:bodyPr/>
                    <a:lstStyle/>
                    <a:p>
                      <a:pPr>
                        <a:spcAft>
                          <a:spcPts val="0"/>
                        </a:spcAft>
                      </a:pPr>
                      <a:r>
                        <a:rPr lang="en-GB" sz="1000" dirty="0">
                          <a:effectLst/>
                          <a:latin typeface="+mn-lt"/>
                        </a:rPr>
                        <a:t>European Centre of Medium-Range Weather Forecasts Data Portal (ECMWF)</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Mainly for downloading reanalysis products such as the ERA-Interim</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9"/>
                        </a:rPr>
                        <a:t>http://apps.ecmwf.int/datasets/</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a:spcAft>
                          <a:spcPts val="0"/>
                        </a:spcAft>
                      </a:pPr>
                      <a:r>
                        <a:rPr lang="en-GB" sz="1000" dirty="0">
                          <a:effectLst/>
                          <a:latin typeface="+mn-lt"/>
                        </a:rPr>
                        <a:t>AERONET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federation of ground-based remote sensing aerosol networks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10"/>
                        </a:rPr>
                        <a:t>http://aeronet.gsfc.nasa.gov</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r h="0">
                <a:tc>
                  <a:txBody>
                    <a:bodyPr/>
                    <a:lstStyle/>
                    <a:p>
                      <a:pPr>
                        <a:spcAft>
                          <a:spcPts val="0"/>
                        </a:spcAft>
                      </a:pPr>
                      <a:r>
                        <a:rPr lang="en-GB" sz="1000" dirty="0">
                          <a:effectLst/>
                          <a:latin typeface="+mn-lt"/>
                        </a:rPr>
                        <a:t>MODIS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MODIS (or Moderate Resolution Imaging </a:t>
                      </a:r>
                      <a:r>
                        <a:rPr lang="en-GB" sz="1000" dirty="0" err="1">
                          <a:effectLst/>
                          <a:latin typeface="+mn-lt"/>
                        </a:rPr>
                        <a:t>Spectroradiometer</a:t>
                      </a:r>
                      <a:r>
                        <a:rPr lang="en-GB" sz="1000" dirty="0">
                          <a:effectLst/>
                          <a:latin typeface="+mn-lt"/>
                        </a:rPr>
                        <a:t>) is a key instrument aboard the Terra (EOS AM) and Aqua (EOS PM) satellites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11"/>
                        </a:rPr>
                        <a:t>http://modis.gsfc.nasa.gov</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p>
                      <a:pPr>
                        <a:spcAft>
                          <a:spcPts val="0"/>
                        </a:spcAft>
                      </a:pPr>
                      <a:r>
                        <a:rPr lang="en-GB" sz="1000" dirty="0">
                          <a:effectLst/>
                          <a:latin typeface="+mn-lt"/>
                        </a:rPr>
                        <a:t>ISA-MEIDA</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collection and archiving of Israeli Earth Science data sets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dirty="0">
                          <a:effectLst/>
                          <a:latin typeface="+mn-lt"/>
                        </a:rPr>
                        <a:t>http://nasa.proj.ac.il/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0"/>
                  </a:ext>
                </a:extLst>
              </a:tr>
              <a:tr h="0">
                <a:tc>
                  <a:txBody>
                    <a:bodyPr/>
                    <a:lstStyle/>
                    <a:p>
                      <a:pPr>
                        <a:spcAft>
                          <a:spcPts val="0"/>
                        </a:spcAft>
                      </a:pPr>
                      <a:r>
                        <a:rPr lang="en-GB" sz="1000" dirty="0">
                          <a:effectLst/>
                          <a:latin typeface="+mn-lt"/>
                        </a:rPr>
                        <a:t>TOMS aerosol index</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index that detects the presence of </a:t>
                      </a:r>
                      <a:r>
                        <a:rPr lang="en-GB" sz="1000" dirty="0" err="1">
                          <a:effectLst/>
                          <a:latin typeface="+mn-lt"/>
                        </a:rPr>
                        <a:t>uv</a:t>
                      </a:r>
                      <a:r>
                        <a:rPr lang="en-GB" sz="1000" dirty="0">
                          <a:effectLst/>
                          <a:latin typeface="+mn-lt"/>
                        </a:rPr>
                        <a:t>-absorbing aerosols such as dust and soot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900" dirty="0">
                          <a:effectLst/>
                          <a:latin typeface="+mn-lt"/>
                        </a:rPr>
                        <a:t>http://disc.sci.gsfc.nasa.gov/data-holdings/PIP/aerosol_index.shtml</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1025711"/>
              </p:ext>
            </p:extLst>
          </p:nvPr>
        </p:nvGraphicFramePr>
        <p:xfrm>
          <a:off x="2691475" y="4735970"/>
          <a:ext cx="7016750" cy="1828800"/>
        </p:xfrm>
        <a:graphic>
          <a:graphicData uri="http://schemas.openxmlformats.org/drawingml/2006/table">
            <a:tbl>
              <a:tblPr firstRow="1" firstCol="1" bandRow="1">
                <a:tableStyleId>{5C22544A-7EE6-4342-B048-85BDC9FD1C3A}</a:tableStyleId>
              </a:tblPr>
              <a:tblGrid>
                <a:gridCol w="1462339">
                  <a:extLst>
                    <a:ext uri="{9D8B030D-6E8A-4147-A177-3AD203B41FA5}">
                      <a16:colId xmlns:a16="http://schemas.microsoft.com/office/drawing/2014/main" val="20000"/>
                    </a:ext>
                  </a:extLst>
                </a:gridCol>
                <a:gridCol w="5554411">
                  <a:extLst>
                    <a:ext uri="{9D8B030D-6E8A-4147-A177-3AD203B41FA5}">
                      <a16:colId xmlns:a16="http://schemas.microsoft.com/office/drawing/2014/main" val="20001"/>
                    </a:ext>
                  </a:extLst>
                </a:gridCol>
              </a:tblGrid>
              <a:tr h="0">
                <a:tc>
                  <a:txBody>
                    <a:bodyPr/>
                    <a:lstStyle/>
                    <a:p>
                      <a:pPr algn="ctr">
                        <a:spcAft>
                          <a:spcPts val="0"/>
                        </a:spcAft>
                      </a:pPr>
                      <a:r>
                        <a:rPr lang="en-GB" sz="1000" dirty="0">
                          <a:effectLst/>
                        </a:rPr>
                        <a:t>Source</a:t>
                      </a:r>
                      <a:endParaRPr lang="el-GR" sz="1200" dirty="0">
                        <a:effectLst/>
                        <a:latin typeface="Times New Roman"/>
                        <a:ea typeface="Times New Roman"/>
                      </a:endParaRPr>
                    </a:p>
                  </a:txBody>
                  <a:tcPr marL="74295" marR="74295" marT="0" marB="0">
                    <a:lnB w="12700" cap="flat" cmpd="sng" algn="ctr">
                      <a:solidFill>
                        <a:schemeClr val="bg1"/>
                      </a:solidFill>
                      <a:prstDash val="solid"/>
                      <a:round/>
                      <a:headEnd type="none" w="med" len="med"/>
                      <a:tailEnd type="none" w="med" len="med"/>
                    </a:lnB>
                    <a:solidFill>
                      <a:srgbClr val="1078AC"/>
                    </a:solidFill>
                  </a:tcPr>
                </a:tc>
                <a:tc>
                  <a:txBody>
                    <a:bodyPr/>
                    <a:lstStyle/>
                    <a:p>
                      <a:pPr algn="ctr">
                        <a:spcAft>
                          <a:spcPts val="0"/>
                        </a:spcAft>
                      </a:pPr>
                      <a:r>
                        <a:rPr lang="en-GB" sz="1000" dirty="0">
                          <a:effectLst/>
                        </a:rPr>
                        <a:t>Description</a:t>
                      </a:r>
                      <a:endParaRPr lang="el-GR" sz="1200" dirty="0">
                        <a:effectLst/>
                        <a:latin typeface="Times New Roman"/>
                        <a:ea typeface="Times New Roman"/>
                      </a:endParaRPr>
                    </a:p>
                  </a:txBody>
                  <a:tcPr marL="74295" marR="74295" marT="0" marB="0">
                    <a:solidFill>
                      <a:srgbClr val="1078AC"/>
                    </a:solidFill>
                  </a:tcPr>
                </a:tc>
                <a:extLst>
                  <a:ext uri="{0D108BD9-81ED-4DB2-BD59-A6C34878D82A}">
                    <a16:rowId xmlns:a16="http://schemas.microsoft.com/office/drawing/2014/main" val="10000"/>
                  </a:ext>
                </a:extLst>
              </a:tr>
              <a:tr h="0">
                <a:tc>
                  <a:txBody>
                    <a:bodyPr/>
                    <a:lstStyle/>
                    <a:p>
                      <a:pPr>
                        <a:spcAft>
                          <a:spcPts val="0"/>
                        </a:spcAft>
                      </a:pPr>
                      <a:r>
                        <a:rPr lang="en-GB" sz="1000" dirty="0">
                          <a:effectLst/>
                          <a:latin typeface="+mn-lt"/>
                        </a:rPr>
                        <a:t>TAU, Israel</a:t>
                      </a:r>
                      <a:endParaRPr lang="el-GR" sz="1200" dirty="0">
                        <a:effectLst/>
                        <a:latin typeface="+mn-lt"/>
                        <a:ea typeface="Times New Roman"/>
                      </a:endParaRP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Meteorological and hydrological data for Israel, environmental data, such as PM10 and PM2.5 measurements in various locations in Israel</a:t>
                      </a:r>
                      <a:endParaRPr lang="el-GR" sz="1200" dirty="0">
                        <a:effectLst/>
                        <a:latin typeface="+mn-lt"/>
                        <a:ea typeface="Times New Roman"/>
                      </a:endParaRPr>
                    </a:p>
                  </a:txBody>
                  <a:tcPr marL="74295" marR="74295" marT="0" marB="0"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1"/>
                  </a:ext>
                </a:extLst>
              </a:tr>
              <a:tr h="0">
                <a:tc>
                  <a:txBody>
                    <a:bodyPr/>
                    <a:lstStyle/>
                    <a:p>
                      <a:pPr>
                        <a:spcAft>
                          <a:spcPts val="0"/>
                        </a:spcAft>
                      </a:pPr>
                      <a:r>
                        <a:rPr lang="en-GB" sz="1000" dirty="0">
                          <a:effectLst/>
                          <a:latin typeface="+mn-lt"/>
                        </a:rPr>
                        <a:t>METEO-RO, Romania</a:t>
                      </a:r>
                      <a:endParaRPr lang="el-GR" sz="1200" dirty="0">
                        <a:effectLst/>
                        <a:latin typeface="+mn-lt"/>
                        <a:ea typeface="Times New Roman"/>
                      </a:endParaRPr>
                    </a:p>
                  </a:txBody>
                  <a:tcPr marL="74295" marR="74295" marT="0" marB="0" anchor="ctr">
                    <a:lnT w="12700" cap="flat" cmpd="sng" algn="ctr">
                      <a:solidFill>
                        <a:schemeClr val="bg1"/>
                      </a:solidFill>
                      <a:prstDash val="solid"/>
                      <a:round/>
                      <a:headEnd type="none" w="med" len="med"/>
                      <a:tailEnd type="none" w="med" len="med"/>
                    </a:lnT>
                    <a:solidFill>
                      <a:srgbClr val="1078AC"/>
                    </a:solidFill>
                  </a:tcPr>
                </a:tc>
                <a:tc>
                  <a:txBody>
                    <a:bodyPr/>
                    <a:lstStyle/>
                    <a:p>
                      <a:pPr>
                        <a:spcAft>
                          <a:spcPts val="0"/>
                        </a:spcAft>
                      </a:pPr>
                      <a:r>
                        <a:rPr lang="en-GB" sz="1000" dirty="0">
                          <a:effectLst/>
                          <a:latin typeface="+mn-lt"/>
                        </a:rPr>
                        <a:t>a gridded dataset from observations consisting of 9 essential climate variables with daily values (1961-2013) on a spatial resolution of 10 km for the Romanian territory (ROCADA)</a:t>
                      </a:r>
                      <a:endParaRPr lang="el-GR" sz="1200" dirty="0">
                        <a:effectLst/>
                        <a:latin typeface="+mn-lt"/>
                        <a:ea typeface="Times New Roman"/>
                      </a:endParaRPr>
                    </a:p>
                  </a:txBody>
                  <a:tcPr marL="74295" marR="74295" marT="0" marB="0" anchor="ctr">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a:spcAft>
                          <a:spcPts val="0"/>
                        </a:spcAft>
                      </a:pPr>
                      <a:r>
                        <a:rPr lang="en-GB" sz="1000" dirty="0">
                          <a:effectLst/>
                          <a:latin typeface="+mn-lt"/>
                        </a:rPr>
                        <a:t>IEG, Moldova</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data recorded by meteorological stations and posts of the State Hydro-meteorological Service</a:t>
                      </a:r>
                      <a:endParaRPr lang="el-GR" sz="1200" dirty="0">
                        <a:effectLst/>
                        <a:latin typeface="+mn-lt"/>
                        <a:ea typeface="Times New Roman"/>
                      </a:endParaRPr>
                    </a:p>
                  </a:txBody>
                  <a:tcPr marL="74295" marR="74295" marT="0" marB="0" anchor="ctr">
                    <a:noFill/>
                  </a:tcPr>
                </a:tc>
                <a:extLst>
                  <a:ext uri="{0D108BD9-81ED-4DB2-BD59-A6C34878D82A}">
                    <a16:rowId xmlns:a16="http://schemas.microsoft.com/office/drawing/2014/main" val="10003"/>
                  </a:ext>
                </a:extLst>
              </a:tr>
              <a:tr h="0">
                <a:tc>
                  <a:txBody>
                    <a:bodyPr/>
                    <a:lstStyle/>
                    <a:p>
                      <a:pPr>
                        <a:spcAft>
                          <a:spcPts val="0"/>
                        </a:spcAft>
                      </a:pPr>
                      <a:r>
                        <a:rPr lang="en-GB" sz="1000" dirty="0">
                          <a:effectLst/>
                          <a:latin typeface="+mn-lt"/>
                        </a:rPr>
                        <a:t>NIGGG, Bulgaria </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NCEP Global Analysis Data with 1º resolution, available since 2000</a:t>
                      </a:r>
                      <a:endParaRPr lang="el-GR" sz="1200" dirty="0">
                        <a:effectLst/>
                        <a:latin typeface="+mn-lt"/>
                      </a:endParaRPr>
                    </a:p>
                    <a:p>
                      <a:pPr>
                        <a:spcAft>
                          <a:spcPts val="0"/>
                        </a:spcAft>
                      </a:pPr>
                      <a:r>
                        <a:rPr lang="en-GB" sz="1000" dirty="0">
                          <a:effectLst/>
                          <a:latin typeface="+mn-lt"/>
                        </a:rPr>
                        <a:t>TNO high resolution emission inventory for Europe</a:t>
                      </a:r>
                      <a:endParaRPr lang="el-GR" sz="1200" dirty="0">
                        <a:effectLst/>
                        <a:latin typeface="+mn-lt"/>
                      </a:endParaRPr>
                    </a:p>
                    <a:p>
                      <a:pPr>
                        <a:spcAft>
                          <a:spcPts val="0"/>
                        </a:spcAft>
                      </a:pPr>
                      <a:r>
                        <a:rPr lang="en-GB" sz="1000" dirty="0">
                          <a:effectLst/>
                          <a:latin typeface="+mn-lt"/>
                        </a:rPr>
                        <a:t>Data of the pollution levels, measured by the Bulgarian National Network for Air Quality Control, available since 2000</a:t>
                      </a:r>
                      <a:endParaRPr lang="el-GR" sz="1200" dirty="0">
                        <a:effectLst/>
                        <a:latin typeface="+mn-lt"/>
                        <a:ea typeface="Times New Roman"/>
                      </a:endParaRPr>
                    </a:p>
                  </a:txBody>
                  <a:tcPr marL="74295" marR="74295" marT="0" marB="0" anchor="ctr">
                    <a:solidFill>
                      <a:schemeClr val="accent6">
                        <a:lumMod val="20000"/>
                        <a:lumOff val="80000"/>
                      </a:schemeClr>
                    </a:solidFill>
                  </a:tcPr>
                </a:tc>
                <a:extLst>
                  <a:ext uri="{0D108BD9-81ED-4DB2-BD59-A6C34878D82A}">
                    <a16:rowId xmlns:a16="http://schemas.microsoft.com/office/drawing/2014/main" val="10004"/>
                  </a:ext>
                </a:extLst>
              </a:tr>
              <a:tr h="0">
                <a:tc>
                  <a:txBody>
                    <a:bodyPr/>
                    <a:lstStyle/>
                    <a:p>
                      <a:pPr>
                        <a:spcAft>
                          <a:spcPts val="0"/>
                        </a:spcAft>
                      </a:pPr>
                      <a:r>
                        <a:rPr lang="en-GB" sz="1000" dirty="0">
                          <a:effectLst/>
                          <a:latin typeface="+mn-lt"/>
                        </a:rPr>
                        <a:t>IGEWE, Albania</a:t>
                      </a:r>
                      <a:endParaRPr lang="el-GR" sz="1200" dirty="0">
                        <a:effectLst/>
                        <a:latin typeface="+mn-lt"/>
                      </a:endParaRPr>
                    </a:p>
                    <a:p>
                      <a:pPr>
                        <a:spcAft>
                          <a:spcPts val="0"/>
                        </a:spcAft>
                      </a:pPr>
                      <a:r>
                        <a:rPr lang="en-GB" sz="1000" dirty="0">
                          <a:effectLst/>
                          <a:latin typeface="+mn-lt"/>
                        </a:rPr>
                        <a:t> </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data collected from the Hydrological, Meteorological and Seismological networks (such as water flow, temperature, humidity, precipitation etc., and a range of seismic data)</a:t>
                      </a:r>
                      <a:endParaRPr lang="el-GR" sz="1200" dirty="0">
                        <a:effectLst/>
                        <a:latin typeface="+mn-lt"/>
                        <a:ea typeface="Times New Roman"/>
                      </a:endParaRPr>
                    </a:p>
                  </a:txBody>
                  <a:tcPr marL="74295" marR="74295" marT="0" marB="0" anchor="ctr">
                    <a:noFill/>
                  </a:tcPr>
                </a:tc>
                <a:extLst>
                  <a:ext uri="{0D108BD9-81ED-4DB2-BD59-A6C34878D82A}">
                    <a16:rowId xmlns:a16="http://schemas.microsoft.com/office/drawing/2014/main" val="10005"/>
                  </a:ext>
                </a:extLst>
              </a:tr>
            </a:tbl>
          </a:graphicData>
        </a:graphic>
      </p:graphicFrame>
      <p:pic>
        <p:nvPicPr>
          <p:cNvPr id="7" name="Picture 2" descr="\\isnogood\WP\Texnika\PROJECTS\SEE-INFRA\VI-SEEM\WP2-Communication-Marketing-Innovation\VI-SEEM-logo\logo_VISEEM_FINAL_WE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21</a:t>
            </a:fld>
            <a:endParaRPr lang="el-GR" dirty="0"/>
          </a:p>
        </p:txBody>
      </p:sp>
    </p:spTree>
    <p:extLst>
      <p:ext uri="{BB962C8B-B14F-4D97-AF65-F5344CB8AC3E}">
        <p14:creationId xmlns:p14="http://schemas.microsoft.com/office/powerpoint/2010/main" val="238027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8743949" cy="1143000"/>
          </a:xfrm>
        </p:spPr>
        <p:txBody>
          <a:bodyPr/>
          <a:lstStyle/>
          <a:p>
            <a:pPr algn="ctr"/>
            <a:r>
              <a:rPr lang="en-US" altLang="el-GR" sz="4000" dirty="0" smtClean="0"/>
              <a:t>Data sets: life sciences</a:t>
            </a:r>
            <a:endParaRPr lang="el-GR" altLang="el-GR" sz="4000" dirty="0" smtClean="0"/>
          </a:p>
        </p:txBody>
      </p:sp>
      <p:sp>
        <p:nvSpPr>
          <p:cNvPr id="67587" name="Content Placeholder 2"/>
          <p:cNvSpPr>
            <a:spLocks noGrp="1"/>
          </p:cNvSpPr>
          <p:nvPr>
            <p:ph idx="1"/>
          </p:nvPr>
        </p:nvSpPr>
        <p:spPr>
          <a:xfrm>
            <a:off x="116946" y="1273630"/>
            <a:ext cx="9281716" cy="4962070"/>
          </a:xfrm>
        </p:spPr>
        <p:txBody>
          <a:bodyPr/>
          <a:lstStyle/>
          <a:p>
            <a:pPr marL="0" indent="0">
              <a:buNone/>
              <a:defRPr/>
            </a:pPr>
            <a:r>
              <a:rPr lang="en-US" sz="2400" kern="0" dirty="0" smtClean="0">
                <a:solidFill>
                  <a:schemeClr val="tx1">
                    <a:lumMod val="75000"/>
                    <a:lumOff val="25000"/>
                  </a:schemeClr>
                </a:solidFill>
                <a:ea typeface="Arial Unicode MS" panose="020B0604020202020204" pitchFamily="34" charset="-128"/>
                <a:cs typeface="Arial Unicode MS" panose="020B0604020202020204" pitchFamily="34" charset="-128"/>
              </a:rPr>
              <a:t>Simulation and observation data; global and </a:t>
            </a:r>
            <a:r>
              <a:rPr lang="en-US" sz="2400" u="sng" kern="0" dirty="0" smtClean="0">
                <a:solidFill>
                  <a:schemeClr val="tx1">
                    <a:lumMod val="75000"/>
                    <a:lumOff val="25000"/>
                  </a:schemeClr>
                </a:solidFill>
                <a:ea typeface="Arial Unicode MS" panose="020B0604020202020204" pitchFamily="34" charset="-128"/>
                <a:cs typeface="Arial Unicode MS" panose="020B0604020202020204" pitchFamily="34" charset="-128"/>
              </a:rPr>
              <a:t>local sets</a:t>
            </a:r>
            <a:endParaRPr lang="en-US" sz="2400" u="sng" kern="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457200" lvl="1" indent="0">
              <a:buFont typeface="Arial" charset="0"/>
              <a:buNone/>
              <a:defRPr/>
            </a:pPr>
            <a:endParaRPr lang="el-GR" altLang="el-GR" sz="1050"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47085026"/>
              </p:ext>
            </p:extLst>
          </p:nvPr>
        </p:nvGraphicFramePr>
        <p:xfrm>
          <a:off x="584729" y="1700213"/>
          <a:ext cx="8813933" cy="4352243"/>
        </p:xfrm>
        <a:graphic>
          <a:graphicData uri="http://schemas.openxmlformats.org/drawingml/2006/table">
            <a:tbl>
              <a:tblPr>
                <a:tableStyleId>{5C22544A-7EE6-4342-B048-85BDC9FD1C3A}</a:tableStyleId>
              </a:tblPr>
              <a:tblGrid>
                <a:gridCol w="1015471">
                  <a:extLst>
                    <a:ext uri="{9D8B030D-6E8A-4147-A177-3AD203B41FA5}">
                      <a16:colId xmlns:a16="http://schemas.microsoft.com/office/drawing/2014/main" val="20000"/>
                    </a:ext>
                  </a:extLst>
                </a:gridCol>
                <a:gridCol w="4060371">
                  <a:extLst>
                    <a:ext uri="{9D8B030D-6E8A-4147-A177-3AD203B41FA5}">
                      <a16:colId xmlns:a16="http://schemas.microsoft.com/office/drawing/2014/main" val="20001"/>
                    </a:ext>
                  </a:extLst>
                </a:gridCol>
                <a:gridCol w="3738091">
                  <a:extLst>
                    <a:ext uri="{9D8B030D-6E8A-4147-A177-3AD203B41FA5}">
                      <a16:colId xmlns:a16="http://schemas.microsoft.com/office/drawing/2014/main" val="20002"/>
                    </a:ext>
                  </a:extLst>
                </a:gridCol>
              </a:tblGrid>
              <a:tr h="452512">
                <a:tc>
                  <a:txBody>
                    <a:bodyPr/>
                    <a:lstStyle/>
                    <a:p>
                      <a:pPr>
                        <a:spcAft>
                          <a:spcPts val="0"/>
                        </a:spcAft>
                      </a:pPr>
                      <a:r>
                        <a:rPr lang="en-GB" sz="1600" b="1" dirty="0">
                          <a:solidFill>
                            <a:schemeClr val="bg1"/>
                          </a:solidFill>
                          <a:effectLst/>
                          <a:latin typeface="+mn-lt"/>
                        </a:rPr>
                        <a:t>Country</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b="1" dirty="0">
                          <a:solidFill>
                            <a:schemeClr val="bg1"/>
                          </a:solidFill>
                          <a:effectLst/>
                          <a:latin typeface="+mn-lt"/>
                        </a:rPr>
                        <a:t>Available data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b="1" dirty="0">
                          <a:solidFill>
                            <a:schemeClr val="bg1"/>
                          </a:solidFill>
                          <a:effectLst/>
                          <a:latin typeface="+mn-lt"/>
                        </a:rPr>
                        <a:t>Access Policy (Private, Regional, Public)</a:t>
                      </a:r>
                      <a:endParaRPr lang="el-GR" sz="2400" b="1" dirty="0">
                        <a:solidFill>
                          <a:schemeClr val="bg1"/>
                        </a:solidFill>
                        <a:effectLst/>
                        <a:latin typeface="+mn-lt"/>
                        <a:ea typeface="Times New Roman"/>
                      </a:endParaRPr>
                    </a:p>
                  </a:txBody>
                  <a:tcPr marL="74293" marR="74293" marT="0" marB="0" anchor="ctr">
                    <a:solidFill>
                      <a:srgbClr val="1078AC"/>
                    </a:solidFill>
                  </a:tcPr>
                </a:tc>
                <a:extLst>
                  <a:ext uri="{0D108BD9-81ED-4DB2-BD59-A6C34878D82A}">
                    <a16:rowId xmlns:a16="http://schemas.microsoft.com/office/drawing/2014/main" val="10000"/>
                  </a:ext>
                </a:extLst>
              </a:tr>
              <a:tr h="505887">
                <a:tc>
                  <a:txBody>
                    <a:bodyPr/>
                    <a:lstStyle/>
                    <a:p>
                      <a:pPr>
                        <a:spcAft>
                          <a:spcPts val="0"/>
                        </a:spcAft>
                      </a:pPr>
                      <a:r>
                        <a:rPr lang="en-GB" sz="1600" b="1" dirty="0">
                          <a:solidFill>
                            <a:schemeClr val="bg1"/>
                          </a:solidFill>
                          <a:effectLst/>
                          <a:latin typeface="+mn-lt"/>
                        </a:rPr>
                        <a:t>Greece</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Virtual screening results</a:t>
                      </a:r>
                      <a:endParaRPr lang="el-GR" sz="2400" dirty="0">
                        <a:solidFill>
                          <a:schemeClr val="tx1">
                            <a:lumMod val="75000"/>
                            <a:lumOff val="25000"/>
                          </a:schemeClr>
                        </a:solidFill>
                        <a:effectLst/>
                        <a:latin typeface="+mn-lt"/>
                        <a:ea typeface="Times New Roman"/>
                      </a:endParaRPr>
                    </a:p>
                  </a:txBody>
                  <a:tcPr marL="74293" marR="74293" marT="0" marB="0" anchor="ctr">
                    <a:noFill/>
                  </a:tcPr>
                </a:tc>
                <a:tc>
                  <a:txBody>
                    <a:bodyPr/>
                    <a:lstStyle/>
                    <a:p>
                      <a:pPr>
                        <a:spcAft>
                          <a:spcPts val="0"/>
                        </a:spcAft>
                      </a:pPr>
                      <a:r>
                        <a:rPr lang="en-GB" sz="1600" dirty="0">
                          <a:solidFill>
                            <a:schemeClr val="tx1">
                              <a:lumMod val="75000"/>
                              <a:lumOff val="25000"/>
                            </a:schemeClr>
                          </a:solidFill>
                          <a:effectLst/>
                          <a:latin typeface="+mn-lt"/>
                        </a:rPr>
                        <a:t>Data that is published is public and can be shared</a:t>
                      </a:r>
                      <a:endParaRPr lang="el-GR" sz="2400" dirty="0">
                        <a:solidFill>
                          <a:schemeClr val="tx1">
                            <a:lumMod val="75000"/>
                            <a:lumOff val="25000"/>
                          </a:schemeClr>
                        </a:solidFill>
                        <a:effectLst/>
                        <a:latin typeface="+mn-lt"/>
                        <a:ea typeface="Times New Roman"/>
                      </a:endParaRPr>
                    </a:p>
                  </a:txBody>
                  <a:tcPr marL="74293" marR="74293" marT="0" marB="0" anchor="ctr">
                    <a:noFill/>
                  </a:tcPr>
                </a:tc>
                <a:extLst>
                  <a:ext uri="{0D108BD9-81ED-4DB2-BD59-A6C34878D82A}">
                    <a16:rowId xmlns:a16="http://schemas.microsoft.com/office/drawing/2014/main" val="10001"/>
                  </a:ext>
                </a:extLst>
              </a:tr>
              <a:tr h="1810050">
                <a:tc>
                  <a:txBody>
                    <a:bodyPr/>
                    <a:lstStyle/>
                    <a:p>
                      <a:pPr>
                        <a:spcAft>
                          <a:spcPts val="0"/>
                        </a:spcAft>
                      </a:pPr>
                      <a:r>
                        <a:rPr lang="en-GB" sz="1600" b="1" dirty="0">
                          <a:solidFill>
                            <a:schemeClr val="bg1"/>
                          </a:solidFill>
                          <a:effectLst/>
                          <a:latin typeface="+mn-lt"/>
                        </a:rPr>
                        <a:t>Serbia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SNP database of variations in genes involved in Cystic Fibrosis, Thrombosis, Alpha-1-Antitripsine deficiency, Colorectal cancer, Thyroid cancer, Lung cancer, Endometrium. The database contains data on Serbian population.</a:t>
                      </a:r>
                      <a:endParaRPr lang="el-GR" sz="2400" dirty="0">
                        <a:solidFill>
                          <a:schemeClr val="tx1">
                            <a:lumMod val="75000"/>
                            <a:lumOff val="25000"/>
                          </a:schemeClr>
                        </a:solidFill>
                        <a:effectLst/>
                        <a:latin typeface="+mn-lt"/>
                        <a:ea typeface="Times New Roman"/>
                      </a:endParaRPr>
                    </a:p>
                  </a:txBody>
                  <a:tcPr marL="74293" marR="74293" marT="0" marB="0" anchor="ctr">
                    <a:solidFill>
                      <a:schemeClr val="accent6">
                        <a:lumMod val="20000"/>
                        <a:lumOff val="80000"/>
                      </a:schemeClr>
                    </a:solidFill>
                  </a:tcPr>
                </a:tc>
                <a:tc>
                  <a:txBody>
                    <a:bodyPr/>
                    <a:lstStyle/>
                    <a:p>
                      <a:pPr>
                        <a:spcAft>
                          <a:spcPts val="0"/>
                        </a:spcAft>
                      </a:pPr>
                      <a:r>
                        <a:rPr lang="en-GB" sz="1600" dirty="0">
                          <a:solidFill>
                            <a:schemeClr val="tx1">
                              <a:lumMod val="75000"/>
                              <a:lumOff val="25000"/>
                            </a:schemeClr>
                          </a:solidFill>
                          <a:effectLst/>
                          <a:latin typeface="+mn-lt"/>
                        </a:rPr>
                        <a:t>Data that is published is public and can be shared</a:t>
                      </a:r>
                      <a:endParaRPr lang="el-GR" sz="2400" dirty="0">
                        <a:solidFill>
                          <a:schemeClr val="tx1">
                            <a:lumMod val="75000"/>
                            <a:lumOff val="25000"/>
                          </a:schemeClr>
                        </a:solidFill>
                        <a:effectLst/>
                        <a:latin typeface="+mn-lt"/>
                        <a:ea typeface="Times New Roman"/>
                      </a:endParaRPr>
                    </a:p>
                  </a:txBody>
                  <a:tcPr marL="74293" marR="74293" marT="0" marB="0" anchor="ctr">
                    <a:solidFill>
                      <a:schemeClr val="accent6">
                        <a:lumMod val="20000"/>
                        <a:lumOff val="80000"/>
                      </a:schemeClr>
                    </a:solidFill>
                  </a:tcPr>
                </a:tc>
                <a:extLst>
                  <a:ext uri="{0D108BD9-81ED-4DB2-BD59-A6C34878D82A}">
                    <a16:rowId xmlns:a16="http://schemas.microsoft.com/office/drawing/2014/main" val="10002"/>
                  </a:ext>
                </a:extLst>
              </a:tr>
              <a:tr h="1583794">
                <a:tc>
                  <a:txBody>
                    <a:bodyPr/>
                    <a:lstStyle/>
                    <a:p>
                      <a:pPr>
                        <a:spcAft>
                          <a:spcPts val="0"/>
                        </a:spcAft>
                      </a:pPr>
                      <a:r>
                        <a:rPr lang="en-GB" sz="1600" b="1" dirty="0">
                          <a:solidFill>
                            <a:schemeClr val="bg1"/>
                          </a:solidFill>
                          <a:effectLst/>
                          <a:latin typeface="+mn-lt"/>
                        </a:rPr>
                        <a:t>Moldova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Investigation Analytics, Research Results, Pathologies case studies</a:t>
                      </a:r>
                      <a:endParaRPr lang="el-GR" sz="2400" dirty="0">
                        <a:solidFill>
                          <a:schemeClr val="tx1">
                            <a:lumMod val="75000"/>
                            <a:lumOff val="25000"/>
                          </a:schemeClr>
                        </a:solidFill>
                        <a:effectLst/>
                        <a:latin typeface="+mn-lt"/>
                        <a:ea typeface="Times New Roman"/>
                      </a:endParaRPr>
                    </a:p>
                  </a:txBody>
                  <a:tcPr marL="74293" marR="74293" marT="0" marB="0" anchor="ctr">
                    <a:noFill/>
                  </a:tcPr>
                </a:tc>
                <a:tc>
                  <a:txBody>
                    <a:bodyPr/>
                    <a:lstStyle/>
                    <a:p>
                      <a:pPr>
                        <a:spcAft>
                          <a:spcPts val="0"/>
                        </a:spcAft>
                      </a:pPr>
                      <a:r>
                        <a:rPr lang="en-GB" sz="1600" dirty="0">
                          <a:solidFill>
                            <a:schemeClr val="tx1">
                              <a:lumMod val="75000"/>
                              <a:lumOff val="25000"/>
                            </a:schemeClr>
                          </a:solidFill>
                          <a:effectLst/>
                          <a:latin typeface="+mn-lt"/>
                        </a:rPr>
                        <a:t>Investigation Analytics and Research Results are shared information. Pathologies case studies (no personal patient info) – available for research community by creating agreement with institution</a:t>
                      </a:r>
                      <a:r>
                        <a:rPr lang="en-GB" sz="1600" dirty="0" smtClean="0">
                          <a:solidFill>
                            <a:schemeClr val="tx1">
                              <a:lumMod val="75000"/>
                              <a:lumOff val="25000"/>
                            </a:schemeClr>
                          </a:solidFill>
                          <a:effectLst/>
                          <a:latin typeface="+mn-lt"/>
                        </a:rPr>
                        <a:t>.</a:t>
                      </a:r>
                    </a:p>
                  </a:txBody>
                  <a:tcPr marL="74293" marR="74293" marT="0" marB="0" anchor="ctr">
                    <a:noFill/>
                  </a:tcPr>
                </a:tc>
                <a:extLst>
                  <a:ext uri="{0D108BD9-81ED-4DB2-BD59-A6C34878D82A}">
                    <a16:rowId xmlns:a16="http://schemas.microsoft.com/office/drawing/2014/main" val="10003"/>
                  </a:ext>
                </a:extLst>
              </a:tr>
            </a:tbl>
          </a:graphicData>
        </a:graphic>
      </p:graphicFrame>
      <p:pic>
        <p:nvPicPr>
          <p:cNvPr id="7"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22</a:t>
            </a:fld>
            <a:endParaRPr lang="el-GR" dirty="0"/>
          </a:p>
        </p:txBody>
      </p:sp>
    </p:spTree>
    <p:extLst>
      <p:ext uri="{BB962C8B-B14F-4D97-AF65-F5344CB8AC3E}">
        <p14:creationId xmlns:p14="http://schemas.microsoft.com/office/powerpoint/2010/main" val="3577459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743949" cy="1143000"/>
          </a:xfrm>
        </p:spPr>
        <p:txBody>
          <a:bodyPr/>
          <a:lstStyle/>
          <a:p>
            <a:pPr algn="ctr"/>
            <a:r>
              <a:rPr lang="en-US" altLang="el-GR" sz="4000" dirty="0" smtClean="0"/>
              <a:t>Data sets: </a:t>
            </a:r>
            <a:r>
              <a:rPr lang="en-US" altLang="el-GR" sz="4000" dirty="0"/>
              <a:t>c</a:t>
            </a:r>
            <a:r>
              <a:rPr lang="en-US" altLang="el-GR" sz="4000" dirty="0" smtClean="0"/>
              <a:t>ultural </a:t>
            </a:r>
            <a:r>
              <a:rPr lang="en-US" altLang="el-GR" sz="4000" dirty="0"/>
              <a:t>h</a:t>
            </a:r>
            <a:r>
              <a:rPr lang="en-US" altLang="el-GR" sz="4000" dirty="0" smtClean="0"/>
              <a:t>eritage</a:t>
            </a:r>
            <a:endParaRPr lang="el-GR" altLang="el-GR" sz="4000" dirty="0" smtClean="0"/>
          </a:p>
        </p:txBody>
      </p:sp>
      <p:graphicFrame>
        <p:nvGraphicFramePr>
          <p:cNvPr id="4" name="Table 3"/>
          <p:cNvGraphicFramePr>
            <a:graphicFrameLocks noGrp="1"/>
          </p:cNvGraphicFramePr>
          <p:nvPr>
            <p:extLst>
              <p:ext uri="{D42A27DB-BD31-4B8C-83A1-F6EECF244321}">
                <p14:modId xmlns:p14="http://schemas.microsoft.com/office/powerpoint/2010/main" val="1371275525"/>
              </p:ext>
            </p:extLst>
          </p:nvPr>
        </p:nvGraphicFramePr>
        <p:xfrm>
          <a:off x="116946" y="1341438"/>
          <a:ext cx="9281716" cy="4887912"/>
        </p:xfrm>
        <a:graphic>
          <a:graphicData uri="http://schemas.openxmlformats.org/drawingml/2006/table">
            <a:tbl>
              <a:tblPr firstRow="1" firstCol="1" bandRow="1">
                <a:tableStyleId>{5C22544A-7EE6-4342-B048-85BDC9FD1C3A}</a:tableStyleId>
              </a:tblPr>
              <a:tblGrid>
                <a:gridCol w="1254829">
                  <a:extLst>
                    <a:ext uri="{9D8B030D-6E8A-4147-A177-3AD203B41FA5}">
                      <a16:colId xmlns:a16="http://schemas.microsoft.com/office/drawing/2014/main" val="20000"/>
                    </a:ext>
                  </a:extLst>
                </a:gridCol>
                <a:gridCol w="6347096">
                  <a:extLst>
                    <a:ext uri="{9D8B030D-6E8A-4147-A177-3AD203B41FA5}">
                      <a16:colId xmlns:a16="http://schemas.microsoft.com/office/drawing/2014/main" val="20001"/>
                    </a:ext>
                  </a:extLst>
                </a:gridCol>
                <a:gridCol w="1679791">
                  <a:extLst>
                    <a:ext uri="{9D8B030D-6E8A-4147-A177-3AD203B41FA5}">
                      <a16:colId xmlns:a16="http://schemas.microsoft.com/office/drawing/2014/main" val="20002"/>
                    </a:ext>
                  </a:extLst>
                </a:gridCol>
              </a:tblGrid>
              <a:tr h="349535">
                <a:tc>
                  <a:txBody>
                    <a:bodyPr/>
                    <a:lstStyle/>
                    <a:p>
                      <a:pPr algn="just">
                        <a:spcAft>
                          <a:spcPts val="0"/>
                        </a:spcAft>
                      </a:pPr>
                      <a:r>
                        <a:rPr lang="en-GB" sz="1400" dirty="0">
                          <a:effectLst/>
                          <a:latin typeface="+mn-lt"/>
                        </a:rPr>
                        <a:t>Source</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effectLst/>
                          <a:latin typeface="+mn-lt"/>
                        </a:rPr>
                        <a:t>Description</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effectLst/>
                          <a:latin typeface="+mn-lt"/>
                        </a:rPr>
                        <a:t>URL</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extLst>
                  <a:ext uri="{0D108BD9-81ED-4DB2-BD59-A6C34878D82A}">
                    <a16:rowId xmlns:a16="http://schemas.microsoft.com/office/drawing/2014/main" val="10000"/>
                  </a:ext>
                </a:extLst>
              </a:tr>
              <a:tr h="1188417">
                <a:tc>
                  <a:txBody>
                    <a:bodyPr/>
                    <a:lstStyle/>
                    <a:p>
                      <a:pPr>
                        <a:spcAft>
                          <a:spcPts val="0"/>
                        </a:spcAft>
                      </a:pPr>
                      <a:r>
                        <a:rPr lang="en-GB" sz="1400" dirty="0">
                          <a:effectLst/>
                          <a:latin typeface="+mn-lt"/>
                        </a:rPr>
                        <a:t>Ancient Cypriot Literature Digital Corpus</a:t>
                      </a:r>
                      <a:endParaRPr lang="el-GR" sz="2000" dirty="0">
                        <a:effectLst/>
                        <a:latin typeface="+mn-lt"/>
                      </a:endParaRPr>
                    </a:p>
                    <a:p>
                      <a:pPr>
                        <a:spcAft>
                          <a:spcPts val="0"/>
                        </a:spcAft>
                      </a:pPr>
                      <a:r>
                        <a:rPr lang="en-GB" sz="1400" dirty="0">
                          <a:effectLst/>
                          <a:latin typeface="+mn-lt"/>
                        </a:rPr>
                        <a:t>(AKGDC)</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Searchable digital library of Ancient Cypriot Literature. Covers the ancient Cypriot literary production from 7th century BC to 5th-6th century AD and examines it through its wide range of literary genres.</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GB" sz="1400" dirty="0">
                          <a:solidFill>
                            <a:schemeClr val="tx1">
                              <a:lumMod val="75000"/>
                              <a:lumOff val="25000"/>
                            </a:schemeClr>
                          </a:solidFill>
                          <a:effectLst/>
                          <a:latin typeface="+mn-lt"/>
                        </a:rPr>
                        <a:t>Not public </a:t>
                      </a:r>
                      <a:r>
                        <a:rPr lang="en-GB" sz="1400" dirty="0" smtClean="0">
                          <a:solidFill>
                            <a:schemeClr val="tx1">
                              <a:lumMod val="75000"/>
                              <a:lumOff val="25000"/>
                            </a:schemeClr>
                          </a:solidFill>
                          <a:effectLst/>
                          <a:latin typeface="+mn-lt"/>
                        </a:rPr>
                        <a:t>yet.</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9255">
                <a:tc>
                  <a:txBody>
                    <a:bodyPr/>
                    <a:lstStyle/>
                    <a:p>
                      <a:pPr>
                        <a:spcAft>
                          <a:spcPts val="0"/>
                        </a:spcAft>
                      </a:pPr>
                      <a:r>
                        <a:rPr lang="en-GB" sz="1400" dirty="0">
                          <a:effectLst/>
                          <a:latin typeface="+mn-lt"/>
                        </a:rPr>
                        <a:t>STARC repository</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Repository for digital CH objects created over the last 5 years at </a:t>
                      </a:r>
                      <a:r>
                        <a:rPr lang="en-GB" sz="1400" dirty="0" err="1">
                          <a:solidFill>
                            <a:schemeClr val="tx1">
                              <a:lumMod val="75000"/>
                              <a:lumOff val="25000"/>
                            </a:schemeClr>
                          </a:solidFill>
                          <a:effectLst/>
                          <a:latin typeface="+mn-lt"/>
                        </a:rPr>
                        <a:t>CyI</a:t>
                      </a:r>
                      <a:r>
                        <a:rPr lang="en-GB" sz="1400" dirty="0">
                          <a:solidFill>
                            <a:schemeClr val="tx1">
                              <a:lumMod val="75000"/>
                              <a:lumOff val="25000"/>
                            </a:schemeClr>
                          </a:solidFill>
                          <a:effectLst/>
                          <a:latin typeface="+mn-lt"/>
                        </a:rPr>
                        <a:t>. Including novel interactive methods for accessing and exploring information. </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en-GB" sz="1400" u="sng" dirty="0">
                          <a:effectLst/>
                          <a:latin typeface="+mn-lt"/>
                          <a:hlinkClick r:id="rId3"/>
                        </a:rPr>
                        <a:t>http://public.cyi.ac.cy/starcRepo/</a:t>
                      </a:r>
                      <a:r>
                        <a:rPr lang="en-GB" sz="1400" dirty="0">
                          <a:effectLst/>
                          <a:latin typeface="+mn-lt"/>
                        </a:rPr>
                        <a:t> </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768976">
                <a:tc>
                  <a:txBody>
                    <a:bodyPr/>
                    <a:lstStyle/>
                    <a:p>
                      <a:pPr>
                        <a:spcAft>
                          <a:spcPts val="0"/>
                        </a:spcAft>
                      </a:pPr>
                      <a:r>
                        <a:rPr lang="en-GB" sz="1400" dirty="0">
                          <a:effectLst/>
                          <a:latin typeface="+mn-lt"/>
                        </a:rPr>
                        <a:t>Electronic Corpus of </a:t>
                      </a:r>
                      <a:r>
                        <a:rPr lang="en-GB" sz="1400" dirty="0" err="1">
                          <a:effectLst/>
                          <a:latin typeface="+mn-lt"/>
                        </a:rPr>
                        <a:t>Karamanlidika</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Digitalization and transcription into Latin characters of a corpus of </a:t>
                      </a:r>
                      <a:r>
                        <a:rPr lang="en-GB" sz="1400" dirty="0" err="1">
                          <a:solidFill>
                            <a:schemeClr val="tx1">
                              <a:lumMod val="75000"/>
                              <a:lumOff val="25000"/>
                            </a:schemeClr>
                          </a:solidFill>
                          <a:effectLst/>
                          <a:latin typeface="+mn-lt"/>
                        </a:rPr>
                        <a:t>Karamanlidika</a:t>
                      </a:r>
                      <a:r>
                        <a:rPr lang="en-GB" sz="1400" dirty="0">
                          <a:solidFill>
                            <a:schemeClr val="tx1">
                              <a:lumMod val="75000"/>
                              <a:lumOff val="25000"/>
                            </a:schemeClr>
                          </a:solidFill>
                          <a:effectLst/>
                          <a:latin typeface="+mn-lt"/>
                        </a:rPr>
                        <a:t> printed material from different periods and genres with access to graphic, phonetic and morphemic varieties search. </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GB" sz="1400" dirty="0">
                          <a:solidFill>
                            <a:schemeClr val="tx1">
                              <a:lumMod val="75000"/>
                              <a:lumOff val="25000"/>
                            </a:schemeClr>
                          </a:solidFill>
                          <a:effectLst/>
                          <a:latin typeface="+mn-lt"/>
                        </a:rPr>
                        <a:t>Not public </a:t>
                      </a:r>
                      <a:r>
                        <a:rPr lang="en-GB" sz="1400" dirty="0" smtClean="0">
                          <a:solidFill>
                            <a:schemeClr val="tx1">
                              <a:lumMod val="75000"/>
                              <a:lumOff val="25000"/>
                            </a:schemeClr>
                          </a:solidFill>
                          <a:effectLst/>
                          <a:latin typeface="+mn-lt"/>
                        </a:rPr>
                        <a:t>yet.</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21729">
                <a:tc>
                  <a:txBody>
                    <a:bodyPr/>
                    <a:lstStyle/>
                    <a:p>
                      <a:pPr>
                        <a:spcAft>
                          <a:spcPts val="0"/>
                        </a:spcAft>
                      </a:pPr>
                      <a:r>
                        <a:rPr lang="en-GB" sz="1400" dirty="0">
                          <a:effectLst/>
                          <a:latin typeface="+mn-lt"/>
                        </a:rPr>
                        <a:t>The digital collection of Bibliotheca Alexandrina</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As a library of the </a:t>
                      </a:r>
                      <a:r>
                        <a:rPr lang="en-GB" sz="1400" dirty="0" smtClean="0">
                          <a:solidFill>
                            <a:schemeClr val="tx1">
                              <a:lumMod val="75000"/>
                              <a:lumOff val="25000"/>
                            </a:schemeClr>
                          </a:solidFill>
                          <a:effectLst/>
                          <a:latin typeface="+mn-lt"/>
                        </a:rPr>
                        <a:t>21st </a:t>
                      </a:r>
                      <a:r>
                        <a:rPr lang="en-GB" sz="1400" dirty="0">
                          <a:solidFill>
                            <a:schemeClr val="tx1">
                              <a:lumMod val="75000"/>
                              <a:lumOff val="25000"/>
                            </a:schemeClr>
                          </a:solidFill>
                          <a:effectLst/>
                          <a:latin typeface="+mn-lt"/>
                        </a:rPr>
                        <a:t>Century, the Bibliotheca Alexandrina (BA), along with its affiliated academic and cultural centres, is committed to digitization as a means of preserving, managing, and disseminating information and knowledge. The BA sets out to share them with a worldwide audience via the internet, thus promoting greater understanding and tolerance between cultures. To achieve this goal, the BA has formed partnerships with various cultural, academic, governmental, and corporate organizations for the creation of many significant and compelling digital projects. These projects cover a wide array of cultural and educational themes.</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en-GB" sz="1400" u="sng" dirty="0">
                          <a:effectLst/>
                          <a:latin typeface="+mn-lt"/>
                          <a:hlinkClick r:id="rId4"/>
                        </a:rPr>
                        <a:t>http://www.bibalex.org/Libraries/Presentation/Static/12600.aspx?d=0</a:t>
                      </a:r>
                      <a:r>
                        <a:rPr lang="en-GB" sz="1400" dirty="0">
                          <a:effectLst/>
                          <a:latin typeface="+mn-lt"/>
                        </a:rPr>
                        <a:t> </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pic>
        <p:nvPicPr>
          <p:cNvPr id="6"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latin typeface="+mj-lt"/>
              </a:rPr>
              <a:t>						</a:t>
            </a:r>
            <a:fld id="{70F2B333-24EA-4DE2-9D5F-F92EB537375C}" type="slidenum">
              <a:rPr lang="el-GR" smtClean="0">
                <a:latin typeface="+mj-lt"/>
              </a:rPr>
              <a:pPr>
                <a:defRPr/>
              </a:pPr>
              <a:t>23</a:t>
            </a:fld>
            <a:endParaRPr lang="el-GR" dirty="0">
              <a:latin typeface="+mj-lt"/>
            </a:endParaRPr>
          </a:p>
        </p:txBody>
      </p:sp>
    </p:spTree>
    <p:extLst>
      <p:ext uri="{BB962C8B-B14F-4D97-AF65-F5344CB8AC3E}">
        <p14:creationId xmlns:p14="http://schemas.microsoft.com/office/powerpoint/2010/main" val="2269352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35439" cy="1125538"/>
          </a:xfrm>
        </p:spPr>
        <p:txBody>
          <a:bodyPr/>
          <a:lstStyle/>
          <a:p>
            <a:pPr algn="ctr"/>
            <a:r>
              <a:rPr lang="en-US" dirty="0" smtClean="0"/>
              <a:t>Access to VRE</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24</a:t>
            </a:fld>
            <a:endParaRPr lang="el-G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90" t="11027" r="24390" b="9608"/>
          <a:stretch/>
        </p:blipFill>
        <p:spPr bwMode="auto">
          <a:xfrm>
            <a:off x="3396112" y="1247809"/>
            <a:ext cx="5865778" cy="529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5753" y="1628393"/>
            <a:ext cx="3518912" cy="461665"/>
          </a:xfrm>
          <a:prstGeom prst="rect">
            <a:avLst/>
          </a:prstGeom>
        </p:spPr>
        <p:txBody>
          <a:bodyPr wrap="none">
            <a:spAutoFit/>
          </a:bodyPr>
          <a:lstStyle/>
          <a:p>
            <a:pPr lvl="1"/>
            <a:r>
              <a:rPr lang="en-US" b="0" dirty="0">
                <a:solidFill>
                  <a:schemeClr val="tx1"/>
                </a:solidFill>
                <a:latin typeface="+mj-lt"/>
              </a:rPr>
              <a:t>http://vre.vi-seem.eu/</a:t>
            </a:r>
          </a:p>
        </p:txBody>
      </p:sp>
    </p:spTree>
    <p:extLst>
      <p:ext uri="{BB962C8B-B14F-4D97-AF65-F5344CB8AC3E}">
        <p14:creationId xmlns:p14="http://schemas.microsoft.com/office/powerpoint/2010/main" val="3634573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35439" cy="1125538"/>
          </a:xfrm>
        </p:spPr>
        <p:txBody>
          <a:bodyPr/>
          <a:lstStyle/>
          <a:p>
            <a:pPr algn="ctr"/>
            <a:r>
              <a:rPr lang="en-US" dirty="0" smtClean="0"/>
              <a:t>Access to VRE</a:t>
            </a:r>
            <a:endParaRPr lang="el-GR" dirty="0"/>
          </a:p>
        </p:txBody>
      </p:sp>
      <p:sp>
        <p:nvSpPr>
          <p:cNvPr id="3" name="Content Placeholder 2"/>
          <p:cNvSpPr>
            <a:spLocks noGrp="1"/>
          </p:cNvSpPr>
          <p:nvPr>
            <p:ph idx="1"/>
          </p:nvPr>
        </p:nvSpPr>
        <p:spPr>
          <a:xfrm>
            <a:off x="155322" y="1888222"/>
            <a:ext cx="9518650" cy="4349292"/>
          </a:xfrm>
        </p:spPr>
        <p:txBody>
          <a:bodyPr/>
          <a:lstStyle/>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Through 3 distinct calls</a:t>
            </a:r>
          </a:p>
          <a:p>
            <a:pPr marL="0" indent="0">
              <a:buNone/>
            </a:pPr>
            <a:endPar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Pre-selected candidates M12</a:t>
            </a:r>
          </a:p>
          <a:p>
            <a:pPr marL="0" indent="0">
              <a:buNone/>
            </a:pPr>
            <a:endPar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1</a:t>
            </a:r>
            <a:r>
              <a:rPr lang="en-US" altLang="el-GR" baseline="30000" dirty="0" smtClean="0">
                <a:solidFill>
                  <a:schemeClr val="tx1">
                    <a:lumMod val="75000"/>
                    <a:lumOff val="25000"/>
                  </a:schemeClr>
                </a:solidFill>
                <a:ea typeface="Arial Unicode MS" panose="020B0604020202020204" pitchFamily="34" charset="-128"/>
                <a:cs typeface="Arial Unicode MS" panose="020B0604020202020204" pitchFamily="34" charset="-128"/>
              </a:rPr>
              <a:t>st</a:t>
            </a: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 open call M18 ongoing</a:t>
            </a:r>
            <a:r>
              <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rPr>
              <a:t>, 21 applications supported</a:t>
            </a:r>
          </a:p>
          <a:p>
            <a:pPr>
              <a:buBlip>
                <a:blip r:embed="rId2"/>
              </a:buBlip>
            </a:pPr>
            <a:endPar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2</a:t>
            </a:r>
            <a:r>
              <a:rPr lang="en-US" altLang="el-GR" baseline="30000" dirty="0" smtClean="0">
                <a:solidFill>
                  <a:schemeClr val="tx1">
                    <a:lumMod val="75000"/>
                    <a:lumOff val="25000"/>
                  </a:schemeClr>
                </a:solidFill>
                <a:ea typeface="Arial Unicode MS" panose="020B0604020202020204" pitchFamily="34" charset="-128"/>
                <a:cs typeface="Arial Unicode MS" panose="020B0604020202020204" pitchFamily="34" charset="-128"/>
              </a:rPr>
              <a:t>nd</a:t>
            </a: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 open call M28</a:t>
            </a:r>
          </a:p>
          <a:p>
            <a:pPr>
              <a:buBlip>
                <a:blip r:embed="rId2"/>
              </a:buBlip>
            </a:pPr>
            <a:endPar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25</a:t>
            </a:fld>
            <a:endParaRPr lang="el-GR" dirty="0"/>
          </a:p>
        </p:txBody>
      </p:sp>
    </p:spTree>
    <p:extLst>
      <p:ext uri="{BB962C8B-B14F-4D97-AF65-F5344CB8AC3E}">
        <p14:creationId xmlns:p14="http://schemas.microsoft.com/office/powerpoint/2010/main" val="113095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35439" cy="1125538"/>
          </a:xfrm>
        </p:spPr>
        <p:txBody>
          <a:bodyPr/>
          <a:lstStyle/>
          <a:p>
            <a:pPr algn="ctr"/>
            <a:r>
              <a:rPr lang="en-US" dirty="0" smtClean="0"/>
              <a:t>Training and dissemination</a:t>
            </a:r>
            <a:endParaRPr lang="el-GR" dirty="0"/>
          </a:p>
        </p:txBody>
      </p:sp>
      <p:sp>
        <p:nvSpPr>
          <p:cNvPr id="3" name="Content Placeholder 2"/>
          <p:cNvSpPr>
            <a:spLocks noGrp="1"/>
          </p:cNvSpPr>
          <p:nvPr>
            <p:ph idx="1"/>
          </p:nvPr>
        </p:nvSpPr>
        <p:spPr>
          <a:xfrm>
            <a:off x="155322" y="1338943"/>
            <a:ext cx="4100992" cy="4898571"/>
          </a:xfrm>
        </p:spPr>
        <p:txBody>
          <a:bodyPr/>
          <a:lstStyle/>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Extensive training portal </a:t>
            </a: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1 regional-level training event (Life Sciences)</a:t>
            </a: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1 online regional training event (</a:t>
            </a:r>
            <a:r>
              <a:rPr lang="en-US" altLang="el-GR" dirty="0" err="1" smtClean="0">
                <a:solidFill>
                  <a:schemeClr val="tx1">
                    <a:lumMod val="75000"/>
                    <a:lumOff val="25000"/>
                  </a:schemeClr>
                </a:solidFill>
                <a:ea typeface="Arial Unicode MS" panose="020B0604020202020204" pitchFamily="34" charset="-128"/>
                <a:cs typeface="Arial Unicode MS" panose="020B0604020202020204" pitchFamily="34" charset="-128"/>
              </a:rPr>
              <a:t>hadoop</a:t>
            </a:r>
            <a:r>
              <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rPr>
              <a:t>)</a:t>
            </a:r>
            <a:endPar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rPr>
              <a:t>4</a:t>
            </a: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 country-level training events</a:t>
            </a:r>
          </a:p>
          <a:p>
            <a:pPr>
              <a:buBlip>
                <a:blip r:embed="rId2"/>
              </a:buBlip>
            </a:pPr>
            <a:r>
              <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rPr>
              <a:t>4</a:t>
            </a:r>
            <a:r>
              <a:rPr lang="en-US" altLang="el-GR" smtClean="0">
                <a:solidFill>
                  <a:schemeClr val="tx1">
                    <a:lumMod val="75000"/>
                    <a:lumOff val="25000"/>
                  </a:schemeClr>
                </a:solidFill>
                <a:ea typeface="Arial Unicode MS" panose="020B0604020202020204" pitchFamily="34" charset="-128"/>
                <a:cs typeface="Arial Unicode MS" panose="020B0604020202020204" pitchFamily="34" charset="-128"/>
              </a:rPr>
              <a:t> </a:t>
            </a: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country-level dissemination events</a:t>
            </a: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~20 external events</a:t>
            </a: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 25 publications</a:t>
            </a:r>
          </a:p>
          <a:p>
            <a:pPr>
              <a:buBlip>
                <a:blip r:embed="rId2"/>
              </a:buBlip>
            </a:pPr>
            <a:endParaRPr lang="en-US"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26</a:t>
            </a:fld>
            <a:endParaRPr lang="el-GR"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64" t="13029" r="24227" b="10971"/>
          <a:stretch/>
        </p:blipFill>
        <p:spPr bwMode="auto">
          <a:xfrm>
            <a:off x="4101130" y="1339377"/>
            <a:ext cx="5551578" cy="47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836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sz="3200" dirty="0" smtClean="0"/>
              <a:t>Conclusion</a:t>
            </a:r>
            <a:endParaRPr lang="el-GR" sz="3200" dirty="0"/>
          </a:p>
        </p:txBody>
      </p:sp>
      <p:sp>
        <p:nvSpPr>
          <p:cNvPr id="3" name="Content Placeholder 2"/>
          <p:cNvSpPr>
            <a:spLocks noGrp="1"/>
          </p:cNvSpPr>
          <p:nvPr>
            <p:ph idx="1"/>
          </p:nvPr>
        </p:nvSpPr>
        <p:spPr>
          <a:xfrm>
            <a:off x="97970" y="1331312"/>
            <a:ext cx="9656309" cy="5400228"/>
          </a:xfrm>
        </p:spPr>
        <p:txBody>
          <a:bodyPr/>
          <a:lstStyle/>
          <a:p>
            <a:pPr>
              <a:buBlip>
                <a:blip r:embed="rId2"/>
              </a:buBlip>
            </a:pPr>
            <a:r>
              <a:rPr lang="en-US" dirty="0" smtClean="0">
                <a:solidFill>
                  <a:schemeClr val="tx1">
                    <a:lumMod val="75000"/>
                    <a:lumOff val="25000"/>
                  </a:schemeClr>
                </a:solidFill>
                <a:ea typeface="ＭＳ Ｐゴシック" pitchFamily="34" charset="-128"/>
              </a:rPr>
              <a:t>VI-SEEM provides a Virtual </a:t>
            </a:r>
            <a:r>
              <a:rPr lang="en-US" dirty="0">
                <a:solidFill>
                  <a:schemeClr val="tx1">
                    <a:lumMod val="75000"/>
                    <a:lumOff val="25000"/>
                  </a:schemeClr>
                </a:solidFill>
                <a:ea typeface="ＭＳ Ｐゴシック" pitchFamily="34" charset="-128"/>
              </a:rPr>
              <a:t>Research Environment to be provided to the scientific user communities in Climatology, Life Sciences, and Cultural Heritage</a:t>
            </a:r>
          </a:p>
          <a:p>
            <a:pPr>
              <a:buBlip>
                <a:blip r:embed="rId2"/>
              </a:buBlip>
            </a:pPr>
            <a:r>
              <a:rPr lang="en-US" altLang="el-GR" dirty="0" smtClean="0">
                <a:solidFill>
                  <a:schemeClr val="tx1">
                    <a:lumMod val="75000"/>
                    <a:lumOff val="25000"/>
                  </a:schemeClr>
                </a:solidFill>
                <a:ea typeface="ＭＳ Ｐゴシック" pitchFamily="34" charset="-128"/>
              </a:rPr>
              <a:t>VI-SEEM </a:t>
            </a:r>
            <a:r>
              <a:rPr lang="en-US" altLang="el-GR" dirty="0">
                <a:solidFill>
                  <a:schemeClr val="tx1">
                    <a:lumMod val="75000"/>
                    <a:lumOff val="25000"/>
                  </a:schemeClr>
                </a:solidFill>
                <a:ea typeface="ＭＳ Ｐゴシック" pitchFamily="34" charset="-128"/>
              </a:rPr>
              <a:t>unifies networking, </a:t>
            </a:r>
            <a:r>
              <a:rPr lang="en-US" altLang="el-GR" dirty="0" smtClean="0">
                <a:solidFill>
                  <a:schemeClr val="tx1">
                    <a:lumMod val="75000"/>
                    <a:lumOff val="25000"/>
                  </a:schemeClr>
                </a:solidFill>
                <a:ea typeface="ＭＳ Ｐゴシック" pitchFamily="34" charset="-128"/>
              </a:rPr>
              <a:t>computing, data </a:t>
            </a:r>
            <a:r>
              <a:rPr lang="en-US" altLang="el-GR" dirty="0">
                <a:solidFill>
                  <a:schemeClr val="tx1">
                    <a:lumMod val="75000"/>
                    <a:lumOff val="25000"/>
                  </a:schemeClr>
                </a:solidFill>
                <a:ea typeface="ＭＳ Ｐゴシック" pitchFamily="34" charset="-128"/>
              </a:rPr>
              <a:t>management </a:t>
            </a:r>
            <a:r>
              <a:rPr lang="en-US" altLang="el-GR" dirty="0" smtClean="0">
                <a:solidFill>
                  <a:schemeClr val="tx1">
                    <a:lumMod val="75000"/>
                    <a:lumOff val="25000"/>
                  </a:schemeClr>
                </a:solidFill>
                <a:ea typeface="ＭＳ Ｐゴシック" pitchFamily="34" charset="-128"/>
              </a:rPr>
              <a:t>and application-specific service management</a:t>
            </a:r>
            <a:endParaRPr lang="en-US" altLang="el-GR" dirty="0">
              <a:solidFill>
                <a:schemeClr val="tx1">
                  <a:lumMod val="75000"/>
                  <a:lumOff val="25000"/>
                </a:schemeClr>
              </a:solidFill>
              <a:ea typeface="ＭＳ Ｐゴシック" pitchFamily="34" charset="-128"/>
            </a:endParaRPr>
          </a:p>
          <a:p>
            <a:pPr>
              <a:buBlip>
                <a:blip r:embed="rId2"/>
              </a:buBlip>
            </a:pPr>
            <a:r>
              <a:rPr lang="en-US" dirty="0" smtClean="0">
                <a:solidFill>
                  <a:schemeClr val="tx1">
                    <a:lumMod val="75000"/>
                    <a:lumOff val="25000"/>
                  </a:schemeClr>
                </a:solidFill>
                <a:ea typeface="ＭＳ Ｐゴシック" pitchFamily="34" charset="-128"/>
              </a:rPr>
              <a:t>Support the </a:t>
            </a:r>
            <a:r>
              <a:rPr lang="en-US" dirty="0">
                <a:solidFill>
                  <a:schemeClr val="tx1">
                    <a:lumMod val="75000"/>
                    <a:lumOff val="25000"/>
                  </a:schemeClr>
                </a:solidFill>
                <a:ea typeface="ＭＳ Ｐゴシック" pitchFamily="34" charset="-128"/>
              </a:rPr>
              <a:t>full lifecycle of scientific research</a:t>
            </a:r>
          </a:p>
          <a:p>
            <a:pPr>
              <a:buBlip>
                <a:blip r:embed="rId2"/>
              </a:buBlip>
            </a:pPr>
            <a:r>
              <a:rPr lang="en-US" dirty="0">
                <a:solidFill>
                  <a:schemeClr val="tx1">
                    <a:lumMod val="75000"/>
                    <a:lumOff val="25000"/>
                  </a:schemeClr>
                </a:solidFill>
                <a:ea typeface="ＭＳ Ｐゴシック" pitchFamily="34" charset="-128"/>
              </a:rPr>
              <a:t>Services </a:t>
            </a:r>
            <a:r>
              <a:rPr lang="en-US" dirty="0" smtClean="0">
                <a:solidFill>
                  <a:schemeClr val="tx1">
                    <a:lumMod val="75000"/>
                    <a:lumOff val="25000"/>
                  </a:schemeClr>
                </a:solidFill>
                <a:ea typeface="ＭＳ Ｐゴシック" pitchFamily="34" charset="-128"/>
              </a:rPr>
              <a:t>provided </a:t>
            </a:r>
            <a:r>
              <a:rPr lang="en-US" dirty="0">
                <a:solidFill>
                  <a:schemeClr val="tx1">
                    <a:lumMod val="75000"/>
                    <a:lumOff val="25000"/>
                  </a:schemeClr>
                </a:solidFill>
                <a:ea typeface="ＭＳ Ｐゴシック" pitchFamily="34" charset="-128"/>
              </a:rPr>
              <a:t>through a service </a:t>
            </a:r>
            <a:r>
              <a:rPr lang="en-US" dirty="0" smtClean="0">
                <a:solidFill>
                  <a:schemeClr val="tx1">
                    <a:lumMod val="75000"/>
                    <a:lumOff val="25000"/>
                  </a:schemeClr>
                </a:solidFill>
                <a:ea typeface="ＭＳ Ｐゴシック" pitchFamily="34" charset="-128"/>
              </a:rPr>
              <a:t>catalogue</a:t>
            </a:r>
          </a:p>
          <a:p>
            <a:pPr>
              <a:buBlip>
                <a:blip r:embed="rId2"/>
              </a:buBlip>
            </a:pPr>
            <a:r>
              <a:rPr lang="en-US" dirty="0" smtClean="0">
                <a:solidFill>
                  <a:schemeClr val="tx1">
                    <a:lumMod val="75000"/>
                    <a:lumOff val="25000"/>
                  </a:schemeClr>
                </a:solidFill>
                <a:ea typeface="ＭＳ Ｐゴシック" pitchFamily="34" charset="-128"/>
              </a:rPr>
              <a:t>User-centric view</a:t>
            </a:r>
          </a:p>
          <a:p>
            <a:pPr>
              <a:buBlip>
                <a:blip r:embed="rId2"/>
              </a:buBlip>
            </a:pPr>
            <a:r>
              <a:rPr lang="en-US" dirty="0" smtClean="0">
                <a:solidFill>
                  <a:schemeClr val="tx1">
                    <a:lumMod val="75000"/>
                    <a:lumOff val="25000"/>
                  </a:schemeClr>
                </a:solidFill>
                <a:ea typeface="ＭＳ Ｐゴシック" pitchFamily="34" charset="-128"/>
              </a:rPr>
              <a:t>Wide outreach campaign</a:t>
            </a:r>
          </a:p>
          <a:p>
            <a:pPr>
              <a:buBlip>
                <a:blip r:embed="rId2"/>
              </a:buBlip>
            </a:pPr>
            <a:r>
              <a:rPr lang="en-US" dirty="0">
                <a:solidFill>
                  <a:schemeClr val="tx1">
                    <a:lumMod val="75000"/>
                    <a:lumOff val="25000"/>
                  </a:schemeClr>
                </a:solidFill>
                <a:ea typeface="ＭＳ Ｐゴシック" pitchFamily="34" charset="-128"/>
              </a:rPr>
              <a:t>Sharing value-added services for R&amp;E </a:t>
            </a:r>
            <a:r>
              <a:rPr lang="en-US" dirty="0" smtClean="0">
                <a:solidFill>
                  <a:schemeClr val="tx1">
                    <a:lumMod val="75000"/>
                    <a:lumOff val="25000"/>
                  </a:schemeClr>
                </a:solidFill>
                <a:ea typeface="ＭＳ Ｐゴシック" pitchFamily="34" charset="-128"/>
              </a:rPr>
              <a:t>communities</a:t>
            </a:r>
            <a:endParaRPr lang="en-US" dirty="0">
              <a:solidFill>
                <a:schemeClr val="tx1">
                  <a:lumMod val="75000"/>
                  <a:lumOff val="25000"/>
                </a:schemeClr>
              </a:solidFill>
              <a:ea typeface="ＭＳ Ｐゴシック" pitchFamily="34" charset="-128"/>
            </a:endParaRP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27</a:t>
            </a:fld>
            <a:endParaRPr lang="el-GR" dirty="0"/>
          </a:p>
        </p:txBody>
      </p:sp>
    </p:spTree>
    <p:extLst>
      <p:ext uri="{BB962C8B-B14F-4D97-AF65-F5344CB8AC3E}">
        <p14:creationId xmlns:p14="http://schemas.microsoft.com/office/powerpoint/2010/main" val="4001679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pPr algn="ctr"/>
            <a:r>
              <a:rPr lang="en-US" dirty="0" smtClean="0"/>
              <a:t>Thanks!</a:t>
            </a:r>
            <a:endParaRPr lang="el-GR" dirty="0"/>
          </a:p>
        </p:txBody>
      </p:sp>
      <p:sp>
        <p:nvSpPr>
          <p:cNvPr id="3" name="Content Placeholder 2"/>
          <p:cNvSpPr>
            <a:spLocks noGrp="1"/>
          </p:cNvSpPr>
          <p:nvPr>
            <p:ph idx="1"/>
          </p:nvPr>
        </p:nvSpPr>
        <p:spPr>
          <a:xfrm>
            <a:off x="189828" y="1412682"/>
            <a:ext cx="9518650" cy="4921250"/>
          </a:xfrm>
        </p:spPr>
        <p:txBody>
          <a:bodyPr/>
          <a:lstStyle/>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VI-SEEM </a:t>
            </a:r>
            <a:r>
              <a:rPr lang="en-US" dirty="0">
                <a:solidFill>
                  <a:schemeClr val="tx1">
                    <a:lumMod val="75000"/>
                    <a:lumOff val="25000"/>
                  </a:schemeClr>
                </a:solidFill>
              </a:rPr>
              <a:t>Project Management </a:t>
            </a:r>
            <a:r>
              <a:rPr lang="en-US" dirty="0" smtClean="0">
                <a:solidFill>
                  <a:schemeClr val="tx1">
                    <a:lumMod val="75000"/>
                    <a:lumOff val="25000"/>
                  </a:schemeClr>
                </a:solidFill>
              </a:rPr>
              <a:t>Office</a:t>
            </a:r>
          </a:p>
          <a:p>
            <a:pPr marL="0" indent="0" algn="ctr">
              <a:buNone/>
            </a:pPr>
            <a:r>
              <a:rPr lang="en-US" dirty="0" smtClean="0">
                <a:solidFill>
                  <a:schemeClr val="tx1">
                    <a:lumMod val="75000"/>
                    <a:lumOff val="25000"/>
                  </a:schemeClr>
                </a:solidFill>
              </a:rPr>
              <a:t>e-mail</a:t>
            </a:r>
            <a:r>
              <a:rPr lang="en-US" dirty="0">
                <a:solidFill>
                  <a:schemeClr val="tx1">
                    <a:lumMod val="75000"/>
                    <a:lumOff val="25000"/>
                  </a:schemeClr>
                </a:solidFill>
              </a:rPr>
              <a:t>:</a:t>
            </a:r>
            <a:r>
              <a:rPr lang="en-US" dirty="0"/>
              <a:t> </a:t>
            </a:r>
            <a:r>
              <a:rPr lang="en-US" dirty="0" smtClean="0">
                <a:solidFill>
                  <a:srgbClr val="0070C0"/>
                </a:solidFill>
                <a:hlinkClick r:id="rId2"/>
              </a:rPr>
              <a:t>vi-seem-pmo@vi-seem.eu</a:t>
            </a:r>
            <a:endParaRPr lang="en-US" dirty="0">
              <a:solidFill>
                <a:srgbClr val="0070C0"/>
              </a:solidFill>
            </a:endParaRPr>
          </a:p>
          <a:p>
            <a:pPr marL="0" indent="0" algn="ctr">
              <a:buNone/>
            </a:pPr>
            <a:endParaRPr lang="en-US" dirty="0" smtClean="0"/>
          </a:p>
          <a:p>
            <a:pPr marL="0" indent="0" algn="ctr">
              <a:buNone/>
            </a:pPr>
            <a:r>
              <a:rPr lang="en-US" dirty="0">
                <a:solidFill>
                  <a:schemeClr val="tx1">
                    <a:lumMod val="75000"/>
                    <a:lumOff val="25000"/>
                  </a:schemeClr>
                </a:solidFill>
              </a:rPr>
              <a:t>W:</a:t>
            </a:r>
            <a:r>
              <a:rPr lang="en-US" dirty="0"/>
              <a:t> </a:t>
            </a:r>
            <a:r>
              <a:rPr lang="en-US" dirty="0">
                <a:hlinkClick r:id="rId3"/>
              </a:rPr>
              <a:t>https://</a:t>
            </a:r>
            <a:r>
              <a:rPr lang="en-US" dirty="0" smtClean="0">
                <a:hlinkClick r:id="rId3"/>
              </a:rPr>
              <a:t>vi-seem.eu</a:t>
            </a:r>
            <a:endParaRPr lang="en-US" dirty="0" smtClean="0"/>
          </a:p>
          <a:p>
            <a:pPr marL="0" indent="0" algn="ctr">
              <a:buNone/>
            </a:pPr>
            <a:endParaRPr lang="en-US" dirty="0" smtClean="0"/>
          </a:p>
          <a:p>
            <a:pPr marL="0" indent="0" algn="ctr">
              <a:buNone/>
            </a:pPr>
            <a:r>
              <a:rPr lang="en-US" dirty="0" smtClean="0">
                <a:solidFill>
                  <a:schemeClr val="tx1">
                    <a:lumMod val="75000"/>
                    <a:lumOff val="25000"/>
                  </a:schemeClr>
                </a:solidFill>
              </a:rPr>
              <a:t>T: </a:t>
            </a:r>
            <a:r>
              <a:rPr lang="en-US" dirty="0" smtClean="0"/>
              <a:t>@</a:t>
            </a:r>
            <a:r>
              <a:rPr lang="en-US" dirty="0" err="1" smtClean="0"/>
              <a:t>vi_seem</a:t>
            </a:r>
            <a:endParaRPr lang="en-US" dirty="0" smtClean="0"/>
          </a:p>
          <a:p>
            <a:pPr marL="0" indent="0" algn="ctr">
              <a:buNone/>
            </a:pPr>
            <a:endParaRPr lang="en-US" dirty="0" smtClean="0"/>
          </a:p>
          <a:p>
            <a:pPr marL="0" indent="0" algn="ctr">
              <a:buNone/>
            </a:pPr>
            <a:r>
              <a:rPr lang="en-US" dirty="0" smtClean="0"/>
              <a:t>L: </a:t>
            </a:r>
            <a:r>
              <a:rPr lang="en-US" u="sng" dirty="0">
                <a:hlinkClick r:id="rId4"/>
              </a:rPr>
              <a:t>https://</a:t>
            </a:r>
            <a:r>
              <a:rPr lang="en-US" u="sng" dirty="0" smtClean="0">
                <a:hlinkClick r:id="rId4"/>
              </a:rPr>
              <a:t>www.linkedin.com/groups/VISEEM-7018941/about</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a:latin typeface="+mn-lt"/>
              </a:rPr>
              <a:t>	</a:t>
            </a:r>
            <a:r>
              <a:rPr lang="en-US" dirty="0" smtClean="0"/>
              <a:t>					</a:t>
            </a:r>
            <a:fld id="{70F2B333-24EA-4DE2-9D5F-F92EB537375C}" type="slidenum">
              <a:rPr lang="el-GR" smtClean="0"/>
              <a:pPr>
                <a:defRPr/>
              </a:pPr>
              <a:t>28</a:t>
            </a:fld>
            <a:endParaRPr lang="el-GR" dirty="0"/>
          </a:p>
        </p:txBody>
      </p:sp>
      <p:pic>
        <p:nvPicPr>
          <p:cNvPr id="8"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43" y="2699657"/>
            <a:ext cx="1740452" cy="1796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0633" y="2699657"/>
            <a:ext cx="1740452" cy="17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48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49" cy="1125538"/>
          </a:xfrm>
        </p:spPr>
        <p:txBody>
          <a:bodyPr lIns="92075" tIns="46038" rIns="92075" bIns="46038"/>
          <a:lstStyle/>
          <a:p>
            <a:pPr algn="ctr"/>
            <a:r>
              <a:rPr lang="en-US" dirty="0" smtClean="0"/>
              <a:t>IUCC - Areas of Activity</a:t>
            </a:r>
          </a:p>
        </p:txBody>
      </p:sp>
      <p:sp>
        <p:nvSpPr>
          <p:cNvPr id="58371" name="Rectangle 3"/>
          <p:cNvSpPr>
            <a:spLocks noChangeArrowheads="1"/>
          </p:cNvSpPr>
          <p:nvPr/>
        </p:nvSpPr>
        <p:spPr bwMode="auto">
          <a:xfrm>
            <a:off x="264260" y="1571953"/>
            <a:ext cx="9377479" cy="3690998"/>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National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Research &amp; Education Network (NREN)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operator</a:t>
            </a:r>
          </a:p>
          <a:p>
            <a:pPr marL="358775" indent="-358775" algn="l" defTabSz="958850">
              <a:lnSpc>
                <a:spcPct val="90000"/>
              </a:lnSpc>
              <a:buClr>
                <a:schemeClr val="folHlink"/>
              </a:buClr>
              <a:buSzPct val="60000"/>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High Performance (Supercomputing) - PRACE </a:t>
            </a:r>
          </a:p>
          <a:p>
            <a:pPr marL="358775" indent="-358775" algn="l" defTabSz="958850">
              <a:lnSpc>
                <a:spcPct val="90000"/>
              </a:lnSpc>
              <a:buClr>
                <a:schemeClr val="folHlink"/>
              </a:buClr>
              <a:buSzPct val="60000"/>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Cloud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Services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r>
              <a:rPr lang="en-US" b="0" dirty="0" err="1"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Vatat’s</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 Initiative)</a:t>
            </a:r>
          </a:p>
          <a:p>
            <a:pPr marL="358775" indent="-358775" algn="l" defTabSz="958850">
              <a:lnSpc>
                <a:spcPct val="90000"/>
              </a:lnSpc>
              <a:buClr>
                <a:schemeClr val="folHlink"/>
              </a:buClr>
              <a:buSzPct val="60000"/>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Centralized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Digital Research and Learning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Technologies</a:t>
            </a:r>
          </a:p>
          <a:p>
            <a:pPr marL="358775" indent="-358775" algn="l" defTabSz="958850">
              <a:lnSpc>
                <a:spcPct val="90000"/>
              </a:lnSpc>
              <a:buClr>
                <a:schemeClr val="folHlink"/>
              </a:buClr>
              <a:buSzPct val="60000"/>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Joint Procurement</a:t>
            </a:r>
            <a:endPar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p:txBody>
      </p:sp>
      <p:sp>
        <p:nvSpPr>
          <p:cNvPr id="5"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3</a:t>
            </a:fld>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44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49" cy="1125538"/>
          </a:xfrm>
        </p:spPr>
        <p:txBody>
          <a:bodyPr lIns="92075" tIns="46038" rIns="92075" bIns="46038"/>
          <a:lstStyle/>
          <a:p>
            <a:pPr algn="ctr"/>
            <a:r>
              <a:rPr lang="en-US" dirty="0" smtClean="0"/>
              <a:t>Administrative details</a:t>
            </a:r>
          </a:p>
        </p:txBody>
      </p:sp>
      <p:sp>
        <p:nvSpPr>
          <p:cNvPr id="58371" name="Rectangle 3"/>
          <p:cNvSpPr>
            <a:spLocks noChangeArrowheads="1"/>
          </p:cNvSpPr>
          <p:nvPr/>
        </p:nvSpPr>
        <p:spPr bwMode="auto">
          <a:xfrm>
            <a:off x="248772" y="1984109"/>
            <a:ext cx="9377479" cy="3690998"/>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VI-SEEM: Virtual Research Environment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for regional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interdisciplinary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communities in Southeast Europe and the Eastern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Mediterranean</a:t>
            </a:r>
          </a:p>
          <a:p>
            <a:pPr algn="l" defTabSz="958850">
              <a:lnSpc>
                <a:spcPct val="90000"/>
              </a:lnSpc>
              <a:buClr>
                <a:schemeClr val="folHlink"/>
              </a:buClr>
              <a:buSzPct val="60000"/>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Start date 01/10/2015</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Duration 36 months</a:t>
            </a:r>
          </a:p>
          <a:p>
            <a:pPr marL="358775" indent="-358775" algn="l" defTabSz="958850">
              <a:lnSpc>
                <a:spcPct val="90000"/>
              </a:lnSpc>
              <a:buClr>
                <a:schemeClr val="folHlink"/>
              </a:buClr>
              <a:buSzPct val="60000"/>
              <a:buFont typeface="Wingdings" pitchFamily="2" charset="2"/>
              <a:buBlip>
                <a:blip r:embed="rId3"/>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Total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funded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effort: 715 PMs</a:t>
            </a:r>
            <a:endPar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EC contribution: 3.3m euro</a:t>
            </a:r>
          </a:p>
        </p:txBody>
      </p:sp>
      <p:sp>
        <p:nvSpPr>
          <p:cNvPr id="5"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4</a:t>
            </a:fld>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97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659" y="3517340"/>
            <a:ext cx="4494650" cy="3253270"/>
          </a:xfrm>
          <a:prstGeom prst="rect">
            <a:avLst/>
          </a:prstGeom>
        </p:spPr>
      </p:pic>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a:t>VRE for regional </a:t>
            </a:r>
            <a:r>
              <a:rPr lang="en-US" dirty="0" smtClean="0"/>
              <a:t>interdisciplinary </a:t>
            </a:r>
            <a:r>
              <a:rPr lang="en-US" dirty="0"/>
              <a:t>communities in SEE and EM</a:t>
            </a:r>
          </a:p>
        </p:txBody>
      </p:sp>
      <p:sp>
        <p:nvSpPr>
          <p:cNvPr id="58371" name="Rectangle 3"/>
          <p:cNvSpPr>
            <a:spLocks noChangeArrowheads="1"/>
          </p:cNvSpPr>
          <p:nvPr/>
        </p:nvSpPr>
        <p:spPr bwMode="auto">
          <a:xfrm>
            <a:off x="136635" y="1214438"/>
            <a:ext cx="4797674" cy="5159375"/>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e</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-Infrastructure built over last decade</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Merging of SEE and EM regions</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SEE: network SEEREN1-2, Grid SEE-GRID-1/2/SCI, HPC HP-SEE</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EM: HPC LinkSCEEM1-2</a:t>
            </a:r>
          </a:p>
        </p:txBody>
      </p:sp>
      <p:graphicFrame>
        <p:nvGraphicFramePr>
          <p:cNvPr id="2" name="Table 1"/>
          <p:cNvGraphicFramePr>
            <a:graphicFrameLocks noGrp="1"/>
          </p:cNvGraphicFramePr>
          <p:nvPr>
            <p:extLst>
              <p:ext uri="{D42A27DB-BD31-4B8C-83A1-F6EECF244321}">
                <p14:modId xmlns:p14="http://schemas.microsoft.com/office/powerpoint/2010/main" val="710975063"/>
              </p:ext>
            </p:extLst>
          </p:nvPr>
        </p:nvGraphicFramePr>
        <p:xfrm>
          <a:off x="5105400" y="1408025"/>
          <a:ext cx="4645388" cy="4944904"/>
        </p:xfrm>
        <a:graphic>
          <a:graphicData uri="http://schemas.openxmlformats.org/drawingml/2006/table">
            <a:tbl>
              <a:tblPr>
                <a:tableStyleId>{5C22544A-7EE6-4342-B048-85BDC9FD1C3A}</a:tableStyleId>
              </a:tblPr>
              <a:tblGrid>
                <a:gridCol w="478971">
                  <a:extLst>
                    <a:ext uri="{9D8B030D-6E8A-4147-A177-3AD203B41FA5}">
                      <a16:colId xmlns:a16="http://schemas.microsoft.com/office/drawing/2014/main" val="20000"/>
                    </a:ext>
                  </a:extLst>
                </a:gridCol>
                <a:gridCol w="2671108">
                  <a:extLst>
                    <a:ext uri="{9D8B030D-6E8A-4147-A177-3AD203B41FA5}">
                      <a16:colId xmlns:a16="http://schemas.microsoft.com/office/drawing/2014/main" val="20001"/>
                    </a:ext>
                  </a:extLst>
                </a:gridCol>
                <a:gridCol w="716776">
                  <a:extLst>
                    <a:ext uri="{9D8B030D-6E8A-4147-A177-3AD203B41FA5}">
                      <a16:colId xmlns:a16="http://schemas.microsoft.com/office/drawing/2014/main" val="20002"/>
                    </a:ext>
                  </a:extLst>
                </a:gridCol>
                <a:gridCol w="778533">
                  <a:extLst>
                    <a:ext uri="{9D8B030D-6E8A-4147-A177-3AD203B41FA5}">
                      <a16:colId xmlns:a16="http://schemas.microsoft.com/office/drawing/2014/main" val="20003"/>
                    </a:ext>
                  </a:extLst>
                </a:gridCol>
              </a:tblGrid>
              <a:tr h="272888">
                <a:tc>
                  <a:txBody>
                    <a:bodyPr/>
                    <a:lstStyle/>
                    <a:p>
                      <a:pPr algn="ctr">
                        <a:spcAft>
                          <a:spcPts val="0"/>
                        </a:spcAft>
                      </a:pPr>
                      <a:r>
                        <a:rPr lang="en-GB" sz="900" dirty="0">
                          <a:solidFill>
                            <a:schemeClr val="bg1"/>
                          </a:solidFill>
                          <a:effectLst/>
                        </a:rPr>
                        <a:t>Participant no.</a:t>
                      </a:r>
                      <a:endParaRPr lang="el-GR" sz="1000" dirty="0">
                        <a:solidFill>
                          <a:schemeClr val="bg1"/>
                        </a:solidFill>
                        <a:effectLst/>
                        <a:latin typeface="Times New Roman"/>
                        <a:ea typeface="Times New Roman"/>
                      </a:endParaRPr>
                    </a:p>
                  </a:txBody>
                  <a:tcPr marL="59213" marR="59213" marT="0" marB="0">
                    <a:solidFill>
                      <a:srgbClr val="1078AC"/>
                    </a:solidFill>
                  </a:tcPr>
                </a:tc>
                <a:tc>
                  <a:txBody>
                    <a:bodyPr/>
                    <a:lstStyle/>
                    <a:p>
                      <a:pPr>
                        <a:spcAft>
                          <a:spcPts val="0"/>
                        </a:spcAft>
                      </a:pPr>
                      <a:r>
                        <a:rPr lang="en-GB" sz="900" dirty="0">
                          <a:solidFill>
                            <a:schemeClr val="bg1"/>
                          </a:solidFill>
                          <a:effectLst/>
                        </a:rPr>
                        <a:t>Participant organisation name</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tc>
                  <a:txBody>
                    <a:bodyPr/>
                    <a:lstStyle/>
                    <a:p>
                      <a:pPr>
                        <a:spcAft>
                          <a:spcPts val="0"/>
                        </a:spcAft>
                      </a:pPr>
                      <a:r>
                        <a:rPr lang="en-GB" sz="900" dirty="0">
                          <a:solidFill>
                            <a:schemeClr val="bg1"/>
                          </a:solidFill>
                          <a:effectLst/>
                        </a:rPr>
                        <a:t>Part. short name</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tc>
                  <a:txBody>
                    <a:bodyPr/>
                    <a:lstStyle/>
                    <a:p>
                      <a:pPr>
                        <a:spcAft>
                          <a:spcPts val="0"/>
                        </a:spcAft>
                      </a:pPr>
                      <a:r>
                        <a:rPr lang="en-GB" sz="900" dirty="0">
                          <a:solidFill>
                            <a:schemeClr val="bg1"/>
                          </a:solidFill>
                          <a:effectLst/>
                        </a:rPr>
                        <a:t>Country</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extLst>
                  <a:ext uri="{0D108BD9-81ED-4DB2-BD59-A6C34878D82A}">
                    <a16:rowId xmlns:a16="http://schemas.microsoft.com/office/drawing/2014/main" val="10000"/>
                  </a:ext>
                </a:extLst>
              </a:tr>
              <a:tr h="200888">
                <a:tc>
                  <a:txBody>
                    <a:bodyPr/>
                    <a:lstStyle/>
                    <a:p>
                      <a:pPr algn="ctr">
                        <a:spcAft>
                          <a:spcPts val="0"/>
                        </a:spcAft>
                      </a:pPr>
                      <a:r>
                        <a:rPr lang="en-GB" sz="900" dirty="0">
                          <a:solidFill>
                            <a:schemeClr val="bg1"/>
                          </a:solidFill>
                          <a:effectLst/>
                        </a:rPr>
                        <a:t>1 (</a:t>
                      </a:r>
                      <a:r>
                        <a:rPr lang="en-GB" sz="900" dirty="0" err="1" smtClean="0">
                          <a:solidFill>
                            <a:schemeClr val="bg1"/>
                          </a:solidFill>
                          <a:effectLst/>
                        </a:rPr>
                        <a:t>Coord</a:t>
                      </a:r>
                      <a:r>
                        <a:rPr lang="en-GB" sz="900" dirty="0" smtClean="0">
                          <a:solidFill>
                            <a:schemeClr val="bg1"/>
                          </a:solidFill>
                          <a:effectLst/>
                        </a:rPr>
                        <a:t>)</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GREEK RESEARCH AND TECHNOLOGY NETWORK S.A.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GRNET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Greece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444">
                <a:tc>
                  <a:txBody>
                    <a:bodyPr/>
                    <a:lstStyle/>
                    <a:p>
                      <a:pPr algn="ctr">
                        <a:spcAft>
                          <a:spcPts val="0"/>
                        </a:spcAft>
                      </a:pPr>
                      <a:r>
                        <a:rPr lang="en-GB" sz="900" dirty="0">
                          <a:solidFill>
                            <a:schemeClr val="bg1"/>
                          </a:solidFill>
                          <a:effectLst/>
                        </a:rPr>
                        <a:t>2</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THE CYPRUS </a:t>
                      </a:r>
                      <a:r>
                        <a:rPr lang="en-GB" sz="900" dirty="0" smtClean="0">
                          <a:solidFill>
                            <a:schemeClr val="tx1">
                              <a:lumMod val="75000"/>
                              <a:lumOff val="25000"/>
                            </a:schemeClr>
                          </a:solidFill>
                          <a:effectLst/>
                        </a:rPr>
                        <a:t>INSTITUTE</a:t>
                      </a: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err="1">
                          <a:solidFill>
                            <a:schemeClr val="tx1">
                              <a:lumMod val="75000"/>
                              <a:lumOff val="25000"/>
                            </a:schemeClr>
                          </a:solidFill>
                          <a:effectLst/>
                        </a:rPr>
                        <a:t>CyI</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Cyprus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486086">
                <a:tc>
                  <a:txBody>
                    <a:bodyPr/>
                    <a:lstStyle/>
                    <a:p>
                      <a:pPr algn="ctr">
                        <a:spcAft>
                          <a:spcPts val="0"/>
                        </a:spcAft>
                      </a:pPr>
                      <a:r>
                        <a:rPr lang="en-GB" sz="900" dirty="0">
                          <a:solidFill>
                            <a:schemeClr val="bg1"/>
                          </a:solidFill>
                          <a:effectLst/>
                        </a:rPr>
                        <a:t>3</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INSTITUTE OF INFORMATION AND COMMUNICATION TECHNOLOGIES – BULGARIAN ACADEMY OF SCIENCES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IICT-BAS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Bulgaria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6444">
                <a:tc>
                  <a:txBody>
                    <a:bodyPr/>
                    <a:lstStyle/>
                    <a:p>
                      <a:pPr algn="ctr">
                        <a:spcAft>
                          <a:spcPts val="0"/>
                        </a:spcAft>
                      </a:pPr>
                      <a:r>
                        <a:rPr lang="en-GB" sz="900" dirty="0">
                          <a:solidFill>
                            <a:schemeClr val="bg1"/>
                          </a:solidFill>
                          <a:effectLst/>
                        </a:rPr>
                        <a:t>4</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INSTITUTE</a:t>
                      </a:r>
                      <a:r>
                        <a:rPr lang="en-GB" sz="900" baseline="0" dirty="0" smtClean="0">
                          <a:solidFill>
                            <a:schemeClr val="tx1">
                              <a:lumMod val="75000"/>
                              <a:lumOff val="25000"/>
                            </a:schemeClr>
                          </a:solidFill>
                          <a:effectLst/>
                        </a:rPr>
                        <a:t> OF PHYSICS BELGRADE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IPB</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Serbia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298269">
                <a:tc>
                  <a:txBody>
                    <a:bodyPr/>
                    <a:lstStyle/>
                    <a:p>
                      <a:pPr algn="ctr">
                        <a:spcAft>
                          <a:spcPts val="0"/>
                        </a:spcAft>
                      </a:pPr>
                      <a:r>
                        <a:rPr lang="en-GB" sz="900" dirty="0">
                          <a:solidFill>
                            <a:schemeClr val="bg1"/>
                          </a:solidFill>
                          <a:effectLst/>
                        </a:rPr>
                        <a:t>5</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fr-FR" sz="900" dirty="0" smtClean="0">
                          <a:solidFill>
                            <a:schemeClr val="tx1">
                              <a:lumMod val="75000"/>
                              <a:lumOff val="25000"/>
                            </a:schemeClr>
                          </a:solidFill>
                          <a:effectLst/>
                        </a:rPr>
                        <a:t>NATIONAL INFORMATION INFRASTRUCTURE DEVELOPMENT INSTITUTE</a:t>
                      </a: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NIIF</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Hungary</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6444">
                <a:tc>
                  <a:txBody>
                    <a:bodyPr/>
                    <a:lstStyle/>
                    <a:p>
                      <a:pPr algn="ctr">
                        <a:spcAft>
                          <a:spcPts val="0"/>
                        </a:spcAft>
                      </a:pPr>
                      <a:r>
                        <a:rPr lang="en-GB" sz="900" dirty="0">
                          <a:solidFill>
                            <a:schemeClr val="bg1"/>
                          </a:solidFill>
                          <a:effectLst/>
                        </a:rPr>
                        <a:t>6</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WEST UNIVERSITY OF TIMISOARA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UVT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Romania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136444">
                <a:tc>
                  <a:txBody>
                    <a:bodyPr/>
                    <a:lstStyle/>
                    <a:p>
                      <a:pPr algn="ctr">
                        <a:spcAft>
                          <a:spcPts val="0"/>
                        </a:spcAft>
                      </a:pPr>
                      <a:r>
                        <a:rPr lang="en-GB" sz="900" dirty="0">
                          <a:solidFill>
                            <a:schemeClr val="bg1"/>
                          </a:solidFill>
                          <a:effectLst/>
                        </a:rPr>
                        <a:t>7</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POLYTECHNIC UNIVERSITY OF TIRANA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UPT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Albania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2888">
                <a:tc>
                  <a:txBody>
                    <a:bodyPr/>
                    <a:lstStyle/>
                    <a:p>
                      <a:pPr algn="ctr">
                        <a:spcAft>
                          <a:spcPts val="0"/>
                        </a:spcAft>
                      </a:pPr>
                      <a:r>
                        <a:rPr lang="en-GB" sz="900" dirty="0">
                          <a:solidFill>
                            <a:schemeClr val="bg1"/>
                          </a:solidFill>
                          <a:effectLst/>
                        </a:rPr>
                        <a:t>8</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UNIVERSITY OF BANJA LUKA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UNI BL</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Bosnia and Herzegovina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r h="272888">
                <a:tc>
                  <a:txBody>
                    <a:bodyPr/>
                    <a:lstStyle/>
                    <a:p>
                      <a:pPr algn="ctr">
                        <a:spcAft>
                          <a:spcPts val="0"/>
                        </a:spcAft>
                      </a:pPr>
                      <a:r>
                        <a:rPr lang="en-GB" sz="900" dirty="0">
                          <a:solidFill>
                            <a:schemeClr val="bg1"/>
                          </a:solidFill>
                          <a:effectLst/>
                        </a:rPr>
                        <a:t>9</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SS CYRIL AND METHODIUS UNIVERSITY OF SKOPJE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UKIM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FYR of Macedonia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7279">
                <a:tc>
                  <a:txBody>
                    <a:bodyPr/>
                    <a:lstStyle/>
                    <a:p>
                      <a:pPr algn="ctr">
                        <a:spcAft>
                          <a:spcPts val="0"/>
                        </a:spcAft>
                      </a:pPr>
                      <a:r>
                        <a:rPr lang="en-GB" sz="900" dirty="0">
                          <a:solidFill>
                            <a:schemeClr val="bg1"/>
                          </a:solidFill>
                          <a:effectLst/>
                        </a:rPr>
                        <a:t>10</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UNIVERSITY OF MONTENEGRO</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UOM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Montenegro</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0"/>
                  </a:ext>
                </a:extLst>
              </a:tr>
              <a:tr h="409332">
                <a:tc>
                  <a:txBody>
                    <a:bodyPr/>
                    <a:lstStyle/>
                    <a:p>
                      <a:pPr algn="ctr">
                        <a:spcAft>
                          <a:spcPts val="0"/>
                        </a:spcAft>
                      </a:pPr>
                      <a:r>
                        <a:rPr lang="en-GB" sz="900" dirty="0">
                          <a:solidFill>
                            <a:schemeClr val="bg1"/>
                          </a:solidFill>
                          <a:effectLst/>
                        </a:rPr>
                        <a:t>11</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RESEARCH AND EDUCATIONAL NETWORKING ASSOCIATION OF MOLDOVA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RENAM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Moldova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45776">
                <a:tc>
                  <a:txBody>
                    <a:bodyPr/>
                    <a:lstStyle/>
                    <a:p>
                      <a:pPr algn="ctr">
                        <a:spcAft>
                          <a:spcPts val="0"/>
                        </a:spcAft>
                      </a:pPr>
                      <a:r>
                        <a:rPr lang="en-GB" sz="900" dirty="0">
                          <a:solidFill>
                            <a:schemeClr val="bg1"/>
                          </a:solidFill>
                          <a:effectLst/>
                        </a:rPr>
                        <a:t>12</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INSTITUTE FOR INFORMATICS AND AUTOMATION PROBLEMS OF THE NATIONAL ACADEMY OF SCIENCES OF THE REPUBLIC OF ARMENIA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IIAP-NAS-RA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Armenia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2"/>
                  </a:ext>
                </a:extLst>
              </a:tr>
              <a:tr h="409332">
                <a:tc>
                  <a:txBody>
                    <a:bodyPr/>
                    <a:lstStyle/>
                    <a:p>
                      <a:pPr algn="ctr">
                        <a:spcAft>
                          <a:spcPts val="0"/>
                        </a:spcAft>
                      </a:pPr>
                      <a:r>
                        <a:rPr lang="en-GB" sz="900" dirty="0">
                          <a:solidFill>
                            <a:schemeClr val="bg1"/>
                          </a:solidFill>
                          <a:effectLst/>
                        </a:rPr>
                        <a:t>13</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GEORGIAN RESEARCH AND EDUCATIONAL NETWORKING ASSOCIATION</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GRENA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Georgia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36444">
                <a:tc>
                  <a:txBody>
                    <a:bodyPr/>
                    <a:lstStyle/>
                    <a:p>
                      <a:pPr algn="ctr">
                        <a:spcAft>
                          <a:spcPts val="0"/>
                        </a:spcAft>
                      </a:pPr>
                      <a:r>
                        <a:rPr lang="en-GB" sz="900" dirty="0">
                          <a:solidFill>
                            <a:schemeClr val="bg1"/>
                          </a:solidFill>
                          <a:effectLst/>
                        </a:rPr>
                        <a:t>14</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BIBLIOTHECA ALEXANDRINA </a:t>
                      </a:r>
                      <a:endParaRPr lang="en-GB" sz="900" dirty="0" smtClean="0">
                        <a:solidFill>
                          <a:schemeClr val="tx1">
                            <a:lumMod val="75000"/>
                            <a:lumOff val="25000"/>
                          </a:schemeClr>
                        </a:solidFill>
                        <a:effectLst/>
                      </a:endParaRPr>
                    </a:p>
                    <a:p>
                      <a:pPr>
                        <a:spcAft>
                          <a:spcPts val="0"/>
                        </a:spcAft>
                      </a:pP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BA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Egypt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4"/>
                  </a:ext>
                </a:extLst>
              </a:tr>
              <a:tr h="194018">
                <a:tc>
                  <a:txBody>
                    <a:bodyPr/>
                    <a:lstStyle/>
                    <a:p>
                      <a:pPr algn="ctr">
                        <a:spcAft>
                          <a:spcPts val="0"/>
                        </a:spcAft>
                      </a:pPr>
                      <a:r>
                        <a:rPr lang="en-GB" sz="900" dirty="0">
                          <a:solidFill>
                            <a:schemeClr val="bg1"/>
                          </a:solidFill>
                          <a:effectLst/>
                        </a:rPr>
                        <a:t>15</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INTER UNIVERSITY COMPUTATION CENTER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IUCC</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Israel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409332">
                <a:tc>
                  <a:txBody>
                    <a:bodyPr/>
                    <a:lstStyle/>
                    <a:p>
                      <a:pPr algn="ctr">
                        <a:spcAft>
                          <a:spcPts val="0"/>
                        </a:spcAft>
                      </a:pPr>
                      <a:r>
                        <a:rPr lang="en-GB" sz="900" dirty="0">
                          <a:solidFill>
                            <a:schemeClr val="bg1"/>
                          </a:solidFill>
                          <a:effectLst/>
                        </a:rPr>
                        <a:t>16</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SYNCHROTRON-LIGHT FOR EXPERIMENTAL SCIENCE AND </a:t>
                      </a:r>
                      <a:r>
                        <a:rPr lang="en-GB" sz="900" dirty="0" smtClean="0">
                          <a:solidFill>
                            <a:schemeClr val="tx1">
                              <a:lumMod val="75000"/>
                              <a:lumOff val="25000"/>
                            </a:schemeClr>
                          </a:solidFill>
                          <a:effectLst/>
                        </a:rPr>
                        <a:t>APPLICATIONS </a:t>
                      </a:r>
                      <a:r>
                        <a:rPr lang="en-GB" sz="900" dirty="0">
                          <a:solidFill>
                            <a:schemeClr val="tx1">
                              <a:lumMod val="75000"/>
                              <a:lumOff val="25000"/>
                            </a:schemeClr>
                          </a:solidFill>
                          <a:effectLst/>
                        </a:rPr>
                        <a:t>IN THE MIDDLE EAST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SESAME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Jordan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6"/>
                  </a:ext>
                </a:extLst>
              </a:tr>
            </a:tbl>
          </a:graphicData>
        </a:graphic>
      </p:graphicFrame>
      <p:pic>
        <p:nvPicPr>
          <p:cNvPr id="9"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5</a:t>
            </a:fld>
            <a:endParaRPr lang="el-GR" dirty="0"/>
          </a:p>
        </p:txBody>
      </p:sp>
    </p:spTree>
    <p:extLst>
      <p:ext uri="{BB962C8B-B14F-4D97-AF65-F5344CB8AC3E}">
        <p14:creationId xmlns:p14="http://schemas.microsoft.com/office/powerpoint/2010/main" val="91927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50" cy="1125538"/>
          </a:xfrm>
        </p:spPr>
        <p:txBody>
          <a:bodyPr lIns="92075" tIns="46038" rIns="92075" bIns="46038"/>
          <a:lstStyle/>
          <a:p>
            <a:pPr algn="ctr"/>
            <a:r>
              <a:rPr lang="en-US" dirty="0" smtClean="0"/>
              <a:t>Overall objective</a:t>
            </a:r>
          </a:p>
        </p:txBody>
      </p:sp>
      <p:sp>
        <p:nvSpPr>
          <p:cNvPr id="58371" name="Rectangle 3"/>
          <p:cNvSpPr>
            <a:spLocks noChangeArrowheads="1"/>
          </p:cNvSpPr>
          <p:nvPr/>
        </p:nvSpPr>
        <p:spPr bwMode="auto">
          <a:xfrm>
            <a:off x="143588" y="1518888"/>
            <a:ext cx="4282497" cy="4879134"/>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Blip>
                <a:blip r:embed="rId2"/>
              </a:buBlip>
            </a:pPr>
            <a:r>
              <a:rPr lang="en-US" sz="20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Provide </a:t>
            </a:r>
            <a:r>
              <a:rPr lang="en-US" sz="20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user-friendly integrated e-Infrastructure platform for Scientific Communities in Climatology, Life Sciences, and </a:t>
            </a:r>
            <a:r>
              <a:rPr lang="en-US" sz="20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Digital Cultural </a:t>
            </a:r>
            <a:r>
              <a:rPr lang="en-US" sz="20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Heritage for the SEEM region; by linking compute, data, and visualization resources, as well as services, software and tools. </a:t>
            </a:r>
          </a:p>
          <a:p>
            <a:pPr marL="358775" indent="-358775" algn="l" defTabSz="958850">
              <a:lnSpc>
                <a:spcPct val="90000"/>
              </a:lnSpc>
              <a:buClr>
                <a:schemeClr val="folHlink"/>
              </a:buClr>
              <a:buSzPct val="60000"/>
              <a:buFont typeface="Wingdings" pitchFamily="2" charset="2"/>
              <a:buBlip>
                <a:blip r:embed="rId2"/>
              </a:buBlip>
            </a:pPr>
            <a:endParaRPr lang="en-US" sz="20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Diverse computing technologies</a:t>
            </a: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Advent of big data / data services</a:t>
            </a:r>
          </a:p>
          <a:p>
            <a:pPr marL="358775" indent="-358775" algn="l" defTabSz="958850">
              <a:lnSpc>
                <a:spcPct val="90000"/>
              </a:lnSpc>
              <a:buClr>
                <a:schemeClr val="folHlink"/>
              </a:buClr>
              <a:buSzPct val="60000"/>
              <a:buFont typeface="Wingdings" pitchFamily="2" charset="2"/>
              <a:buBlip>
                <a:blip r:embed="rId2"/>
              </a:buBlip>
            </a:pPr>
            <a:r>
              <a:rPr lang="en-US" sz="20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Service orientation</a:t>
            </a:r>
          </a:p>
        </p:txBody>
      </p:sp>
      <p:pic>
        <p:nvPicPr>
          <p:cNvPr id="7"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6</a:t>
            </a:fld>
            <a:endParaRPr lang="el-GR"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0928" y="1289669"/>
            <a:ext cx="5465877" cy="4428997"/>
          </a:xfrm>
          <a:prstGeom prst="rect">
            <a:avLst/>
          </a:prstGeom>
        </p:spPr>
      </p:pic>
    </p:spTree>
    <p:extLst>
      <p:ext uri="{BB962C8B-B14F-4D97-AF65-F5344CB8AC3E}">
        <p14:creationId xmlns:p14="http://schemas.microsoft.com/office/powerpoint/2010/main" val="407615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69" t="2765" r="5451" b="4297"/>
          <a:stretch/>
        </p:blipFill>
        <p:spPr>
          <a:xfrm>
            <a:off x="2787139" y="1208318"/>
            <a:ext cx="4588432" cy="5388429"/>
          </a:xfrm>
        </p:spPr>
      </p:pic>
      <p:sp>
        <p:nvSpPr>
          <p:cNvPr id="2" name="Title 1"/>
          <p:cNvSpPr>
            <a:spLocks noGrp="1"/>
          </p:cNvSpPr>
          <p:nvPr>
            <p:ph type="title"/>
          </p:nvPr>
        </p:nvSpPr>
        <p:spPr>
          <a:xfrm>
            <a:off x="0" y="0"/>
            <a:ext cx="8743950" cy="1125538"/>
          </a:xfrm>
        </p:spPr>
        <p:txBody>
          <a:bodyPr/>
          <a:lstStyle/>
          <a:p>
            <a:pPr algn="ctr"/>
            <a:r>
              <a:rPr lang="en-US" dirty="0" smtClean="0"/>
              <a:t>Specific objectives</a:t>
            </a:r>
            <a:endParaRPr lang="en-US" dirty="0"/>
          </a:p>
        </p:txBody>
      </p:sp>
      <p:pic>
        <p:nvPicPr>
          <p:cNvPr id="7"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7</a:t>
            </a:fld>
            <a:endParaRPr lang="el-GR" dirty="0"/>
          </a:p>
        </p:txBody>
      </p:sp>
    </p:spTree>
    <p:extLst>
      <p:ext uri="{BB962C8B-B14F-4D97-AF65-F5344CB8AC3E}">
        <p14:creationId xmlns:p14="http://schemas.microsoft.com/office/powerpoint/2010/main" val="3388659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50" cy="1125538"/>
          </a:xfrm>
        </p:spPr>
        <p:txBody>
          <a:bodyPr lIns="92075" tIns="46038" rIns="92075" bIns="46038"/>
          <a:lstStyle/>
          <a:p>
            <a:pPr algn="ctr"/>
            <a:r>
              <a:rPr lang="en-US" dirty="0"/>
              <a:t>U</a:t>
            </a:r>
            <a:r>
              <a:rPr lang="en-US" dirty="0" smtClean="0"/>
              <a:t>ser-centric approach</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89353" y="1584454"/>
            <a:ext cx="7469642" cy="4698002"/>
          </a:xfrm>
          <a:prstGeom prst="rect">
            <a:avLst/>
          </a:prstGeom>
          <a:noFill/>
        </p:spPr>
      </p:pic>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8</a:t>
            </a:fld>
            <a:endParaRPr lang="el-GR" dirty="0"/>
          </a:p>
        </p:txBody>
      </p:sp>
    </p:spTree>
    <p:extLst>
      <p:ext uri="{BB962C8B-B14F-4D97-AF65-F5344CB8AC3E}">
        <p14:creationId xmlns:p14="http://schemas.microsoft.com/office/powerpoint/2010/main" val="107111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pPr algn="ctr"/>
            <a:r>
              <a:rPr lang="en-US" dirty="0" smtClean="0"/>
              <a:t>Key Performance Indicator targets</a:t>
            </a:r>
          </a:p>
        </p:txBody>
      </p:sp>
      <p:sp>
        <p:nvSpPr>
          <p:cNvPr id="58371" name="Rectangle 3"/>
          <p:cNvSpPr>
            <a:spLocks noChangeArrowheads="1"/>
          </p:cNvSpPr>
          <p:nvPr/>
        </p:nvSpPr>
        <p:spPr bwMode="auto">
          <a:xfrm>
            <a:off x="136634" y="1719943"/>
            <a:ext cx="9214195" cy="4653870"/>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e-Infrastructure: 21500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CPU cores, 325000 GP-GPU cores and 18500 Intel Xeon Phi cores of HPC, 2900 grid cores, 10500 cloud VM cores, 11 </a:t>
            </a:r>
            <a:r>
              <a:rPr lang="en-US" b="0" dirty="0" err="1">
                <a:solidFill>
                  <a:schemeClr val="tx1">
                    <a:lumMod val="75000"/>
                    <a:lumOff val="25000"/>
                  </a:schemeClr>
                </a:solidFill>
                <a:latin typeface="+mn-lt"/>
                <a:ea typeface="Arial Unicode MS" panose="020B0604020202020204" pitchFamily="34" charset="-128"/>
                <a:cs typeface="Arial Unicode MS" panose="020B0604020202020204" pitchFamily="34" charset="-128"/>
              </a:rPr>
              <a:t>PBytes</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of storage (of which dedicated 5-15% , 10-15%, 5% and 10% respectively</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a:t>
            </a: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&gt;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10 specific services, 30 data sets and 25 codes </a:t>
            </a: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39 applications, 45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research teams taking part.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100 publications, 50 presentations</a:t>
            </a: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17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dissemination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events, 12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training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events</a:t>
            </a:r>
          </a:p>
        </p:txBody>
      </p:sp>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586538"/>
            <a:ext cx="9906000" cy="293687"/>
          </a:xfrm>
        </p:spPr>
        <p:txBody>
          <a:bodyPr/>
          <a:lstStyle/>
          <a:p>
            <a:pPr>
              <a:defRPr/>
            </a:pPr>
            <a:r>
              <a:rPr lang="en-US" dirty="0"/>
              <a:t>&lt;Google Earth Engine&gt; – &lt;BIU&gt; &lt;04.06.2017&gt; 	</a:t>
            </a:r>
            <a:r>
              <a:rPr lang="en-US" dirty="0" smtClean="0"/>
              <a:t>						</a:t>
            </a:r>
            <a:fld id="{70F2B333-24EA-4DE2-9D5F-F92EB537375C}" type="slidenum">
              <a:rPr lang="el-GR" smtClean="0"/>
              <a:pPr>
                <a:defRPr/>
              </a:pPr>
              <a:t>9</a:t>
            </a:fld>
            <a:endParaRPr lang="el-GR" dirty="0"/>
          </a:p>
        </p:txBody>
      </p:sp>
    </p:spTree>
    <p:extLst>
      <p:ext uri="{BB962C8B-B14F-4D97-AF65-F5344CB8AC3E}">
        <p14:creationId xmlns:p14="http://schemas.microsoft.com/office/powerpoint/2010/main" val="204124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EEGRID-ppt-template">
  <a:themeElements>
    <a:clrScheme name="vi-seem">
      <a:dk1>
        <a:sysClr val="windowText" lastClr="000000"/>
      </a:dk1>
      <a:lt1>
        <a:sysClr val="window" lastClr="FFFFFF"/>
      </a:lt1>
      <a:dk2>
        <a:srgbClr val="4E3B30"/>
      </a:dk2>
      <a:lt2>
        <a:srgbClr val="FFFFFF"/>
      </a:lt2>
      <a:accent1>
        <a:srgbClr val="CF4901"/>
      </a:accent1>
      <a:accent2>
        <a:srgbClr val="E85E15"/>
      </a:accent2>
      <a:accent3>
        <a:srgbClr val="FA7F34"/>
      </a:accent3>
      <a:accent4>
        <a:srgbClr val="FECB31"/>
      </a:accent4>
      <a:accent5>
        <a:srgbClr val="1594F2"/>
      </a:accent5>
      <a:accent6>
        <a:srgbClr val="20A0FF"/>
      </a:accent6>
      <a:hlink>
        <a:srgbClr val="AD1F1F"/>
      </a:hlink>
      <a:folHlink>
        <a:srgbClr val="FFC42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SEEGRID-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EGRID-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EGRID-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EGRID-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EGRID-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EGRID-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EGRID-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EGRID-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EGRID-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EGRID-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EGRID-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EGRID-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EGRID-ppt-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2203</Words>
  <Application>Microsoft Office PowerPoint</Application>
  <PresentationFormat>A4 Paper (210x297 mm)</PresentationFormat>
  <Paragraphs>393</Paragraphs>
  <Slides>28</Slides>
  <Notes>7</Notes>
  <HiddenSlides>9</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 Unicode MS</vt:lpstr>
      <vt:lpstr>ＭＳ Ｐゴシック</vt:lpstr>
      <vt:lpstr>Arial</vt:lpstr>
      <vt:lpstr>Calibri</vt:lpstr>
      <vt:lpstr>Linux Libertine</vt:lpstr>
      <vt:lpstr>MS Mincho</vt:lpstr>
      <vt:lpstr>Tahoma</vt:lpstr>
      <vt:lpstr>Times New Roman</vt:lpstr>
      <vt:lpstr>Trebuchet MS</vt:lpstr>
      <vt:lpstr>Verdana</vt:lpstr>
      <vt:lpstr>Wingdings</vt:lpstr>
      <vt:lpstr>SEEGRID-ppt-template</vt:lpstr>
      <vt:lpstr>Introduction to Google Earth Engine (GEE) and Remote Sensing and Climate Applications</vt:lpstr>
      <vt:lpstr>IUCC - Backround</vt:lpstr>
      <vt:lpstr>IUCC - Areas of Activity</vt:lpstr>
      <vt:lpstr>Administrative details</vt:lpstr>
      <vt:lpstr>VRE for regional interdisciplinary communities in SEE and EM</vt:lpstr>
      <vt:lpstr>Overall objective</vt:lpstr>
      <vt:lpstr>Specific objectives</vt:lpstr>
      <vt:lpstr>User-centric approach</vt:lpstr>
      <vt:lpstr>Key Performance Indicator targets</vt:lpstr>
      <vt:lpstr>Access to services: the service catalogue</vt:lpstr>
      <vt:lpstr>e-Infrastructure services</vt:lpstr>
      <vt:lpstr>e-Infrastructure: available resources</vt:lpstr>
      <vt:lpstr>e-Infrastructure: operational services</vt:lpstr>
      <vt:lpstr>e-Infrastructure: operational services</vt:lpstr>
      <vt:lpstr>Data management services (types)</vt:lpstr>
      <vt:lpstr>Data management services (spread)</vt:lpstr>
      <vt:lpstr>Data management services (ex: search)</vt:lpstr>
      <vt:lpstr>Generic services, models and tools</vt:lpstr>
      <vt:lpstr>Domain-specific  services, models and tools</vt:lpstr>
      <vt:lpstr>Scientific applications</vt:lpstr>
      <vt:lpstr>Data sets: climate</vt:lpstr>
      <vt:lpstr>Data sets: life sciences</vt:lpstr>
      <vt:lpstr>Data sets: cultural heritage</vt:lpstr>
      <vt:lpstr>Access to VRE</vt:lpstr>
      <vt:lpstr>Access to VRE</vt:lpstr>
      <vt:lpstr>Training and dissemination</vt:lpstr>
      <vt:lpstr>Conclusion</vt:lpstr>
      <vt:lpstr>Thanks!</vt:lpstr>
    </vt:vector>
  </TitlesOfParts>
  <Company>edet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 &lt;Presentation Subtitle&gt;</dc:title>
  <dc:creator>nvog</dc:creator>
  <cp:lastModifiedBy>Zivan</cp:lastModifiedBy>
  <cp:revision>217</cp:revision>
  <cp:lastPrinted>2016-01-29T13:21:48Z</cp:lastPrinted>
  <dcterms:created xsi:type="dcterms:W3CDTF">2004-04-29T08:03:52Z</dcterms:created>
  <dcterms:modified xsi:type="dcterms:W3CDTF">2017-06-03T20:04:46Z</dcterms:modified>
</cp:coreProperties>
</file>