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0" r:id="rId5"/>
    <p:sldId id="265" r:id="rId6"/>
    <p:sldId id="266" r:id="rId7"/>
    <p:sldId id="267" r:id="rId8"/>
    <p:sldId id="268" r:id="rId9"/>
    <p:sldId id="269" r:id="rId10"/>
    <p:sldId id="262" r:id="rId11"/>
    <p:sldId id="261" r:id="rId12"/>
    <p:sldId id="263" r:id="rId13"/>
    <p:sldId id="25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8" r:id="rId36"/>
    <p:sldId id="291" r:id="rId37"/>
    <p:sldId id="297"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95" autoAdjust="0"/>
  </p:normalViewPr>
  <p:slideViewPr>
    <p:cSldViewPr>
      <p:cViewPr varScale="1">
        <p:scale>
          <a:sx n="95" d="100"/>
          <a:sy n="95" d="100"/>
        </p:scale>
        <p:origin x="19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7997E0-8C9C-4CD8-83EF-D127D9A1184D}"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997E0-8C9C-4CD8-83EF-D127D9A1184D}"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997E0-8C9C-4CD8-83EF-D127D9A1184D}"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997E0-8C9C-4CD8-83EF-D127D9A1184D}"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997E0-8C9C-4CD8-83EF-D127D9A1184D}" type="datetimeFigureOut">
              <a:rPr lang="en-US" smtClean="0"/>
              <a:t>2016-10-18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7997E0-8C9C-4CD8-83EF-D127D9A1184D}" type="datetimeFigureOut">
              <a:rPr lang="en-US" smtClean="0"/>
              <a:t>2016-10-18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997E0-8C9C-4CD8-83EF-D127D9A1184D}" type="datetimeFigureOut">
              <a:rPr lang="en-US" smtClean="0"/>
              <a:t>2016-10-18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997E0-8C9C-4CD8-83EF-D127D9A1184D}" type="datetimeFigureOut">
              <a:rPr lang="en-US" smtClean="0"/>
              <a:t>2016-10-18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997E0-8C9C-4CD8-83EF-D127D9A1184D}" type="datetimeFigureOut">
              <a:rPr lang="en-US" smtClean="0"/>
              <a:t>2016-10-18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997E0-8C9C-4CD8-83EF-D127D9A1184D}" type="datetimeFigureOut">
              <a:rPr lang="en-US" smtClean="0"/>
              <a:t>2016-10-18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997E0-8C9C-4CD8-83EF-D127D9A1184D}" type="datetimeFigureOut">
              <a:rPr lang="en-US" smtClean="0"/>
              <a:t>2016-10-18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68425-5799-4E3E-910D-05A7324BF4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997E0-8C9C-4CD8-83EF-D127D9A1184D}" type="datetimeFigureOut">
              <a:rPr lang="en-US" smtClean="0"/>
              <a:t>2016-10-18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68425-5799-4E3E-910D-05A7324BF4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crp-climate.org/wgcm/" TargetMode="External"/><Relationship Id="rId7" Type="http://schemas.openxmlformats.org/officeDocument/2006/relationships/hyperlink" Target="http://www.er.doe.gov/ober/ober_top.html" TargetMode="External"/><Relationship Id="rId2" Type="http://schemas.openxmlformats.org/officeDocument/2006/relationships/hyperlink" Target="http://www.wcrp-climate.org/" TargetMode="External"/><Relationship Id="rId1" Type="http://schemas.openxmlformats.org/officeDocument/2006/relationships/slideLayout" Target="../slideLayouts/slideLayout2.xml"/><Relationship Id="rId6" Type="http://schemas.openxmlformats.org/officeDocument/2006/relationships/hyperlink" Target="http://www.er.doe.gov/ober/CESD_top.html" TargetMode="External"/><Relationship Id="rId5" Type="http://schemas.openxmlformats.org/officeDocument/2006/relationships/hyperlink" Target="http://www.er.doe.gov/ober/CESD/regional.html" TargetMode="External"/><Relationship Id="rId4" Type="http://schemas.openxmlformats.org/officeDocument/2006/relationships/hyperlink" Target="http://www-pcmdi.llnl.gov/about/index.ph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gbp.net/" TargetMode="External"/><Relationship Id="rId2" Type="http://schemas.openxmlformats.org/officeDocument/2006/relationships/hyperlink" Target="http://www.wcrp-climate.org/wgcm/" TargetMode="External"/><Relationship Id="rId1" Type="http://schemas.openxmlformats.org/officeDocument/2006/relationships/slideLayout" Target="../slideLayouts/slideLayout2.xml"/><Relationship Id="rId4" Type="http://schemas.openxmlformats.org/officeDocument/2006/relationships/hyperlink" Target="http://www.aimes.ucar.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crp.ipsl.jussieu.fr/Workshops/Downscaling/" TargetMode="External"/><Relationship Id="rId2" Type="http://schemas.openxmlformats.org/officeDocument/2006/relationships/hyperlink" Target="http://www.wcrp-climate.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Main drivers for long-range climate prediction</a:t>
            </a:r>
          </a:p>
        </p:txBody>
      </p:sp>
      <p:sp>
        <p:nvSpPr>
          <p:cNvPr id="3" name="Subtitle 2"/>
          <p:cNvSpPr>
            <a:spLocks noGrp="1"/>
          </p:cNvSpPr>
          <p:nvPr>
            <p:ph type="subTitle" idx="1"/>
          </p:nvPr>
        </p:nvSpPr>
        <p:spPr/>
        <p:txBody>
          <a:bodyPr>
            <a:normAutofit/>
          </a:bodyPr>
          <a:lstStyle/>
          <a:p>
            <a:r>
              <a:rPr lang="en-US" dirty="0" smtClean="0"/>
              <a:t>Nato </a:t>
            </a:r>
            <a:r>
              <a:rPr lang="en-US" dirty="0" err="1" smtClean="0"/>
              <a:t>Kutaladze</a:t>
            </a:r>
            <a:endParaRPr lang="en-US" dirty="0" smtClean="0"/>
          </a:p>
          <a:p>
            <a:r>
              <a:rPr lang="en-US" dirty="0" smtClean="0"/>
              <a:t>VI-SEEM </a:t>
            </a:r>
            <a:r>
              <a:rPr lang="en-US" b="1" dirty="0"/>
              <a:t>national training </a:t>
            </a:r>
            <a:r>
              <a:rPr lang="en-US" b="1" dirty="0" smtClean="0"/>
              <a:t>event</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2138" y="-385763"/>
            <a:ext cx="12868275" cy="7629525"/>
          </a:xfrm>
          <a:prstGeom prst="rect">
            <a:avLst/>
          </a:prstGeom>
        </p:spPr>
      </p:pic>
    </p:spTree>
    <p:extLst>
      <p:ext uri="{BB962C8B-B14F-4D97-AF65-F5344CB8AC3E}">
        <p14:creationId xmlns:p14="http://schemas.microsoft.com/office/powerpoint/2010/main" val="27753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SRES scenarios</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A2 storyline and scenario family describes a very heterogeneous world. The underlying theme is self-reliance and preservation of local identities. Fertility patterns across regions converge very slowly, which results in continuously increasing global population. Economic development is primarily regionally oriented and per capita economic growth and technological change are more fragmented and slower than in other storylines.</a:t>
            </a:r>
            <a:br>
              <a:rPr lang="en-US" dirty="0"/>
            </a:br>
            <a:r>
              <a:rPr lang="en-US" dirty="0"/>
              <a:t>• The B1 storyline and scenario family describes a convergent world with the same global population that peaks in midcentury and declines thereafter, as in the A1 storyline, but with rapid changes in economic structures toward a service and information economy, with reductions in material intensity, and the introduction of clean and resource-efficient technologies. The emphasis is on global solutions to economic, social, and environmental sustainability, including improved equity, but without additional climate initiatives.</a:t>
            </a:r>
            <a:br>
              <a:rPr lang="en-US" dirty="0"/>
            </a:br>
            <a:r>
              <a:rPr lang="en-US" dirty="0"/>
              <a:t>• The B2 storyline and scenario family describes a world in which the emphasis is on local solutions to economic, </a:t>
            </a:r>
            <a:r>
              <a:rPr lang="en-US" dirty="0" err="1"/>
              <a:t>social,and</a:t>
            </a:r>
            <a:r>
              <a:rPr lang="en-US" dirty="0"/>
              <a:t> environmental sustainability. It is a world with continuously increasing global population at a rate lower than A2, intermediate levels of economic development, and less rapid and more diverse technological change than in the B1 and A1 storylines. While the scenario is also oriented toward environmental protection and social equity, it focuses on local and regional levels.</a:t>
            </a:r>
          </a:p>
          <a:p>
            <a:endParaRPr lang="en-US" dirty="0"/>
          </a:p>
        </p:txBody>
      </p:sp>
    </p:spTree>
    <p:extLst>
      <p:ext uri="{BB962C8B-B14F-4D97-AF65-F5344CB8AC3E}">
        <p14:creationId xmlns:p14="http://schemas.microsoft.com/office/powerpoint/2010/main" val="163972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28838" y="-481013"/>
            <a:ext cx="13401675" cy="7820025"/>
          </a:xfrm>
          <a:prstGeom prst="rect">
            <a:avLst/>
          </a:prstGeom>
        </p:spPr>
      </p:pic>
    </p:spTree>
    <p:extLst>
      <p:ext uri="{BB962C8B-B14F-4D97-AF65-F5344CB8AC3E}">
        <p14:creationId xmlns:p14="http://schemas.microsoft.com/office/powerpoint/2010/main" val="20014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08" y="304800"/>
            <a:ext cx="8676992" cy="5029200"/>
          </a:xfrm>
        </p:spPr>
        <p:txBody>
          <a:bodyPr>
            <a:normAutofit/>
          </a:bodyPr>
          <a:lstStyle/>
          <a:p>
            <a:r>
              <a:rPr lang="en-US" smtClean="0"/>
              <a:t/>
            </a:r>
            <a:br>
              <a:rPr lang="en-US" smtClean="0"/>
            </a:br>
            <a:endParaRPr lang="en-US" dirty="0"/>
          </a:p>
        </p:txBody>
      </p:sp>
      <p:pic>
        <p:nvPicPr>
          <p:cNvPr id="6" name="Content Placeholder 5"/>
          <p:cNvPicPr>
            <a:picLocks noGrp="1" noChangeAspect="1"/>
          </p:cNvPicPr>
          <p:nvPr>
            <p:ph idx="1"/>
          </p:nvPr>
        </p:nvPicPr>
        <p:blipFill>
          <a:blip r:embed="rId2"/>
          <a:stretch>
            <a:fillRect/>
          </a:stretch>
        </p:blipFill>
        <p:spPr>
          <a:xfrm>
            <a:off x="457200" y="1600200"/>
            <a:ext cx="8229600" cy="4276978"/>
          </a:xfrm>
          <a:prstGeom prst="rect">
            <a:avLst/>
          </a:prstGeom>
        </p:spPr>
      </p:pic>
      <p:sp>
        <p:nvSpPr>
          <p:cNvPr id="7" name="Rectangle 6"/>
          <p:cNvSpPr/>
          <p:nvPr/>
        </p:nvSpPr>
        <p:spPr>
          <a:xfrm>
            <a:off x="152400" y="1"/>
            <a:ext cx="8991600" cy="1477328"/>
          </a:xfrm>
          <a:prstGeom prst="rect">
            <a:avLst/>
          </a:prstGeom>
        </p:spPr>
        <p:txBody>
          <a:bodyPr wrap="square">
            <a:spAutoFit/>
          </a:bodyPr>
          <a:lstStyle/>
          <a:p>
            <a:r>
              <a:rPr lang="en-US" dirty="0"/>
              <a:t>Approaches to the development of global scenarios: (a) previous </a:t>
            </a:r>
            <a:r>
              <a:rPr lang="en-US" i="1" dirty="0"/>
              <a:t>sequential </a:t>
            </a:r>
            <a:r>
              <a:rPr lang="en-US" dirty="0"/>
              <a:t>approach; (b) proposed </a:t>
            </a:r>
            <a:r>
              <a:rPr lang="en-US" i="1" dirty="0" smtClean="0"/>
              <a:t>parallel </a:t>
            </a:r>
            <a:r>
              <a:rPr lang="en-US" dirty="0" smtClean="0"/>
              <a:t>approach</a:t>
            </a:r>
            <a:r>
              <a:rPr lang="en-US" dirty="0"/>
              <a:t>. Numbers indicate analytical steps (2a and 2b proceed concurrently). Arrows indicate transfers of </a:t>
            </a:r>
            <a:r>
              <a:rPr lang="en-US" dirty="0" smtClean="0"/>
              <a:t>information (</a:t>
            </a:r>
            <a:r>
              <a:rPr lang="en-US" dirty="0"/>
              <a:t>solid), selection of RCPs (dashed), and integration of information and feedbacks (dotted).</a:t>
            </a:r>
            <a:br>
              <a:rPr lang="en-US" dirty="0"/>
            </a:br>
            <a:endParaRPr lang="en-US" dirty="0"/>
          </a:p>
        </p:txBody>
      </p:sp>
    </p:spTree>
    <p:extLst>
      <p:ext uri="{BB962C8B-B14F-4D97-AF65-F5344CB8AC3E}">
        <p14:creationId xmlns:p14="http://schemas.microsoft.com/office/powerpoint/2010/main" val="14629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Representative Concentration Pathways</a:t>
            </a:r>
          </a:p>
        </p:txBody>
      </p:sp>
      <p:sp>
        <p:nvSpPr>
          <p:cNvPr id="3" name="Content Placeholder 2"/>
          <p:cNvSpPr>
            <a:spLocks noGrp="1"/>
          </p:cNvSpPr>
          <p:nvPr>
            <p:ph idx="1"/>
          </p:nvPr>
        </p:nvSpPr>
        <p:spPr/>
        <p:txBody>
          <a:bodyPr>
            <a:normAutofit fontScale="85000" lnSpcReduction="10000"/>
          </a:bodyPr>
          <a:lstStyle/>
          <a:p>
            <a:r>
              <a:rPr lang="en-US" dirty="0"/>
              <a:t>The early </a:t>
            </a:r>
            <a:r>
              <a:rPr lang="en-US" dirty="0" err="1"/>
              <a:t>identifiation</a:t>
            </a:r>
            <a:r>
              <a:rPr lang="en-US" dirty="0"/>
              <a:t> of a set of “Representative Concentration Pathways” (RCPs) will facilitate coordination of new integrated socioeconomic, emissions, and climate scenarios. The main rationale for beginning with RCPs is to expedite the development of a broad literature of new and integrated scenarios by allowing the modeling of climate system responses to human activities to proceed in parallel to emissions scenario development </a:t>
            </a:r>
            <a:endParaRPr lang="en-US"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134444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2400" dirty="0" smtClean="0"/>
              <a:t>The </a:t>
            </a:r>
            <a:r>
              <a:rPr lang="en-US" sz="2400" dirty="0"/>
              <a:t>CO2 pathways associated with scenarios providing comprehensive radiative forcing pathways effectively represent more than the 10th to 90th percentile range of CO2 emissions pathways across the post-SRES literature</a:t>
            </a:r>
            <a:r>
              <a:rPr lang="en-US" sz="2400" dirty="0" smtClean="0"/>
              <a:t>. </a:t>
            </a:r>
            <a:endParaRPr lang="en-US" sz="2400" dirty="0"/>
          </a:p>
        </p:txBody>
      </p:sp>
      <p:pic>
        <p:nvPicPr>
          <p:cNvPr id="5" name="Content Placeholder 4"/>
          <p:cNvPicPr>
            <a:picLocks noGrp="1" noChangeAspect="1"/>
          </p:cNvPicPr>
          <p:nvPr>
            <p:ph idx="1"/>
          </p:nvPr>
        </p:nvPicPr>
        <p:blipFill>
          <a:blip r:embed="rId2"/>
          <a:stretch>
            <a:fillRect/>
          </a:stretch>
        </p:blipFill>
        <p:spPr>
          <a:xfrm>
            <a:off x="609600" y="1600200"/>
            <a:ext cx="7526330" cy="4525963"/>
          </a:xfrm>
          <a:prstGeom prst="rect">
            <a:avLst/>
          </a:prstGeom>
        </p:spPr>
      </p:pic>
    </p:spTree>
    <p:extLst>
      <p:ext uri="{BB962C8B-B14F-4D97-AF65-F5344CB8AC3E}">
        <p14:creationId xmlns:p14="http://schemas.microsoft.com/office/powerpoint/2010/main" val="413417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Types of representative concentration </a:t>
            </a:r>
            <a:r>
              <a:rPr lang="en-US" i="1" dirty="0" smtClean="0"/>
              <a:t>pathways</a:t>
            </a:r>
            <a:endParaRPr lang="en-US" dirty="0"/>
          </a:p>
        </p:txBody>
      </p:sp>
      <p:pic>
        <p:nvPicPr>
          <p:cNvPr id="4" name="Content Placeholder 3"/>
          <p:cNvPicPr>
            <a:picLocks noGrp="1" noChangeAspect="1"/>
          </p:cNvPicPr>
          <p:nvPr>
            <p:ph idx="1"/>
          </p:nvPr>
        </p:nvPicPr>
        <p:blipFill>
          <a:blip r:embed="rId2"/>
          <a:stretch>
            <a:fillRect/>
          </a:stretch>
        </p:blipFill>
        <p:spPr>
          <a:xfrm>
            <a:off x="457200" y="1991200"/>
            <a:ext cx="8229600" cy="3743963"/>
          </a:xfrm>
          <a:prstGeom prst="rect">
            <a:avLst/>
          </a:prstGeom>
        </p:spPr>
      </p:pic>
    </p:spTree>
    <p:extLst>
      <p:ext uri="{BB962C8B-B14F-4D97-AF65-F5344CB8AC3E}">
        <p14:creationId xmlns:p14="http://schemas.microsoft.com/office/powerpoint/2010/main" val="52906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Climate Change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Global Climate Models also known as General Circulation Models (GCMs) are the most complex of climate models, since they attempt to represent the main components of the climate system in three dimensions. GCMs are the tools used to perform climate change experiments from which climate change scenarios (possible representations of how the climate will evolve) can be constructed. The design and structure of an individual GCM determines the climate change experiments that can be performed. These characteristics are limited by our scientific understanding of the climate system and by the available computing resources. </a:t>
            </a:r>
            <a:endParaRPr lang="en-US" dirty="0" smtClean="0"/>
          </a:p>
          <a:p>
            <a:endParaRPr lang="en-US" dirty="0"/>
          </a:p>
        </p:txBody>
      </p:sp>
    </p:spTree>
    <p:extLst>
      <p:ext uri="{BB962C8B-B14F-4D97-AF65-F5344CB8AC3E}">
        <p14:creationId xmlns:p14="http://schemas.microsoft.com/office/powerpoint/2010/main" val="117312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GCMs can be split into three main types:</a:t>
            </a:r>
          </a:p>
        </p:txBody>
      </p:sp>
      <p:sp>
        <p:nvSpPr>
          <p:cNvPr id="3" name="Content Placeholder 2"/>
          <p:cNvSpPr>
            <a:spLocks noGrp="1"/>
          </p:cNvSpPr>
          <p:nvPr>
            <p:ph idx="1"/>
          </p:nvPr>
        </p:nvSpPr>
        <p:spPr/>
        <p:txBody>
          <a:bodyPr>
            <a:normAutofit fontScale="77500" lnSpcReduction="20000"/>
          </a:bodyPr>
          <a:lstStyle/>
          <a:p>
            <a:r>
              <a:rPr lang="en-US" dirty="0" smtClean="0"/>
              <a:t>1</a:t>
            </a:r>
            <a:r>
              <a:rPr lang="en-US" dirty="0"/>
              <a:t>. Atmospheric GCMs coupled with a simple slab ocean (a single fixed layer representation of the ocean) and simple land-surface </a:t>
            </a:r>
            <a:r>
              <a:rPr lang="en-US" dirty="0" smtClean="0"/>
              <a:t>parameterization </a:t>
            </a:r>
            <a:r>
              <a:rPr lang="en-US" dirty="0"/>
              <a:t>schemes (e.g. UKLO and UKHI). </a:t>
            </a:r>
            <a:endParaRPr lang="en-US" dirty="0" smtClean="0"/>
          </a:p>
          <a:p>
            <a:r>
              <a:rPr lang="en-US" dirty="0" smtClean="0"/>
              <a:t>2</a:t>
            </a:r>
            <a:r>
              <a:rPr lang="en-US" dirty="0"/>
              <a:t>. Atmospheric GCMs coupled to a three-dimensional representation of the </a:t>
            </a:r>
            <a:r>
              <a:rPr lang="en-US" dirty="0" err="1"/>
              <a:t>the</a:t>
            </a:r>
            <a:r>
              <a:rPr lang="en-US" dirty="0"/>
              <a:t> ocean system (one in which ocean currents and heat transport are represented) and with simple land-surface </a:t>
            </a:r>
            <a:r>
              <a:rPr lang="en-US" dirty="0" smtClean="0"/>
              <a:t>parameterization </a:t>
            </a:r>
            <a:r>
              <a:rPr lang="en-US" dirty="0"/>
              <a:t>schemes (e.g. UKTR). </a:t>
            </a:r>
            <a:endParaRPr lang="en-US" dirty="0" smtClean="0"/>
          </a:p>
          <a:p>
            <a:r>
              <a:rPr lang="en-US" dirty="0" smtClean="0"/>
              <a:t>3</a:t>
            </a:r>
            <a:r>
              <a:rPr lang="en-US" dirty="0"/>
              <a:t>. Atmospheric GCMs coupled to a three-dimensional representation of the ocean and a three dimensional terrestrial biosphere model (e.g. HadCM2 and HadCM3).</a:t>
            </a:r>
          </a:p>
        </p:txBody>
      </p:sp>
    </p:spTree>
    <p:extLst>
      <p:ext uri="{BB962C8B-B14F-4D97-AF65-F5344CB8AC3E}">
        <p14:creationId xmlns:p14="http://schemas.microsoft.com/office/powerpoint/2010/main" val="129160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conceptual structure of a coupled ocean-atmosphere GCM</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457200" y="1600200"/>
            <a:ext cx="8229600" cy="5193396"/>
          </a:xfrm>
          <a:prstGeom prst="rect">
            <a:avLst/>
          </a:prstGeom>
        </p:spPr>
      </p:pic>
    </p:spTree>
    <p:extLst>
      <p:ext uri="{BB962C8B-B14F-4D97-AF65-F5344CB8AC3E}">
        <p14:creationId xmlns:p14="http://schemas.microsoft.com/office/powerpoint/2010/main" val="277975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r>
              <a:rPr lang="en-US" dirty="0" smtClean="0"/>
              <a:t>1. climate </a:t>
            </a:r>
            <a:r>
              <a:rPr lang="en-US" dirty="0"/>
              <a:t>change scenarios;</a:t>
            </a:r>
          </a:p>
          <a:p>
            <a:r>
              <a:rPr lang="en-US" dirty="0"/>
              <a:t>2. GCMs’ (General Circulation Models) development way and current status.</a:t>
            </a:r>
          </a:p>
          <a:p>
            <a:r>
              <a:rPr lang="en-US" dirty="0"/>
              <a:t>3. IPCC’s activities and reports.</a:t>
            </a:r>
          </a:p>
          <a:p>
            <a:r>
              <a:rPr lang="en-US" dirty="0"/>
              <a:t>4. Regional climate models and other ways to predict regional climate characters.</a:t>
            </a:r>
          </a:p>
          <a:p>
            <a:r>
              <a:rPr lang="en-US" dirty="0"/>
              <a:t>5. RegCM4 model code, installation, structure, main steps to run model </a:t>
            </a:r>
            <a:r>
              <a:rPr lang="en-US" dirty="0" smtClean="0"/>
              <a:t>Description </a:t>
            </a:r>
            <a:r>
              <a:rPr lang="en-US" dirty="0"/>
              <a:t>of tools and software for models output manipulation, visualization and interpretation</a:t>
            </a:r>
          </a:p>
          <a:p>
            <a:r>
              <a:rPr lang="en-US" dirty="0"/>
              <a:t>(CDO, Grads), some examples of operating on output files with GIS.</a:t>
            </a:r>
          </a:p>
          <a:p>
            <a:r>
              <a:rPr lang="en-US" dirty="0"/>
              <a:t>1. RegCM4 model output files, format and structure;</a:t>
            </a:r>
          </a:p>
          <a:p>
            <a:r>
              <a:rPr lang="en-US" dirty="0"/>
              <a:t>2. CDO and GRADS, main examples of RegCM4 model output files processing;</a:t>
            </a:r>
          </a:p>
          <a:p>
            <a:r>
              <a:rPr lang="en-US" dirty="0"/>
              <a:t>3. GIS and RegCM4 output files.</a:t>
            </a:r>
          </a:p>
          <a:p>
            <a:pPr marL="0" indent="0">
              <a:buNone/>
            </a:pPr>
            <a:endParaRPr lang="en-US" dirty="0"/>
          </a:p>
        </p:txBody>
      </p:sp>
      <p:sp>
        <p:nvSpPr>
          <p:cNvPr id="4" name="Rectangle 3"/>
          <p:cNvSpPr/>
          <p:nvPr/>
        </p:nvSpPr>
        <p:spPr>
          <a:xfrm>
            <a:off x="2209800" y="228600"/>
            <a:ext cx="2590800" cy="461665"/>
          </a:xfrm>
          <a:prstGeom prst="rect">
            <a:avLst/>
          </a:prstGeom>
        </p:spPr>
        <p:txBody>
          <a:bodyPr wrap="square">
            <a:spAutoFit/>
          </a:bodyPr>
          <a:lstStyle/>
          <a:p>
            <a:r>
              <a:rPr lang="en-US" sz="2400" b="1" dirty="0" smtClean="0"/>
              <a:t>Outline</a:t>
            </a:r>
            <a:endParaRPr 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Experiments</a:t>
            </a:r>
          </a:p>
        </p:txBody>
      </p:sp>
      <p:sp>
        <p:nvSpPr>
          <p:cNvPr id="3" name="Content Placeholder 2"/>
          <p:cNvSpPr>
            <a:spLocks noGrp="1"/>
          </p:cNvSpPr>
          <p:nvPr>
            <p:ph idx="1"/>
          </p:nvPr>
        </p:nvSpPr>
        <p:spPr/>
        <p:txBody>
          <a:bodyPr>
            <a:normAutofit fontScale="85000" lnSpcReduction="20000"/>
          </a:bodyPr>
          <a:lstStyle/>
          <a:p>
            <a:r>
              <a:rPr lang="en-US" dirty="0"/>
              <a:t>Climate change experiments performed with </a:t>
            </a:r>
            <a:r>
              <a:rPr lang="en-US" dirty="0" smtClean="0"/>
              <a:t>GCMs </a:t>
            </a:r>
            <a:r>
              <a:rPr lang="en-US" dirty="0"/>
              <a:t>can be split into two generic types</a:t>
            </a:r>
            <a:r>
              <a:rPr lang="en-US" dirty="0" smtClean="0"/>
              <a:t>:</a:t>
            </a:r>
          </a:p>
          <a:p>
            <a:pPr marL="0" indent="0">
              <a:buNone/>
            </a:pPr>
            <a:r>
              <a:rPr lang="en-US" b="1" i="1" dirty="0" smtClean="0">
                <a:solidFill>
                  <a:srgbClr val="FF0000"/>
                </a:solidFill>
              </a:rPr>
              <a:t>1.Equilibrium </a:t>
            </a:r>
            <a:r>
              <a:rPr lang="en-US" b="1" i="1" dirty="0">
                <a:solidFill>
                  <a:srgbClr val="FF0000"/>
                </a:solidFill>
              </a:rPr>
              <a:t>Climate change experiments </a:t>
            </a:r>
            <a:r>
              <a:rPr lang="en-US" dirty="0"/>
              <a:t>The first generation of climate change experiments were performed with atmosphere only GCMs. These were used to simulate the equilibrium response of the climate system to </a:t>
            </a:r>
            <a:r>
              <a:rPr lang="en-US" dirty="0" smtClean="0"/>
              <a:t>a n </a:t>
            </a:r>
            <a:r>
              <a:rPr lang="en-US" dirty="0"/>
              <a:t>instantaneous increase (usually a doubling) of the atmospheric carbon dioxide concentration. Because of the absence of an ocean component, and because only slow computers were available, these experiments could only be performed to simulate short periods (e.g. 10 years) and their results could not be fixed to calendar years.</a:t>
            </a:r>
          </a:p>
        </p:txBody>
      </p:sp>
    </p:spTree>
    <p:extLst>
      <p:ext uri="{BB962C8B-B14F-4D97-AF65-F5344CB8AC3E}">
        <p14:creationId xmlns:p14="http://schemas.microsoft.com/office/powerpoint/2010/main" val="369887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normAutofit lnSpcReduction="10000"/>
          </a:bodyPr>
          <a:lstStyle/>
          <a:p>
            <a:pPr marL="0" indent="0">
              <a:buNone/>
            </a:pPr>
            <a:r>
              <a:rPr lang="en-US" b="1" i="1" dirty="0" smtClean="0">
                <a:solidFill>
                  <a:srgbClr val="FF0000"/>
                </a:solidFill>
              </a:rPr>
              <a:t>2. Transient </a:t>
            </a:r>
            <a:r>
              <a:rPr lang="en-US" b="1" i="1" dirty="0">
                <a:solidFill>
                  <a:srgbClr val="FF0000"/>
                </a:solidFill>
              </a:rPr>
              <a:t>Climate change </a:t>
            </a:r>
            <a:r>
              <a:rPr lang="en-US" dirty="0"/>
              <a:t>With the advent of more powerful computers, climate change experiments could be performed with coupled ocean-atmosphere and, more recently, coupled ocean- 3 atmosphere-biosphere GCMs. The most recent climate change experiments have consisted of multi-century ensembles of integrations which have been used to investigate the response of the climate system to different scenarios of radiative forcing. One of the major implications of these experiments was that results could be fixed to </a:t>
            </a:r>
            <a:r>
              <a:rPr lang="en-US" dirty="0" err="1"/>
              <a:t>calender</a:t>
            </a:r>
            <a:r>
              <a:rPr lang="en-US" dirty="0"/>
              <a:t> years.</a:t>
            </a:r>
          </a:p>
        </p:txBody>
      </p:sp>
    </p:spTree>
    <p:extLst>
      <p:ext uri="{BB962C8B-B14F-4D97-AF65-F5344CB8AC3E}">
        <p14:creationId xmlns:p14="http://schemas.microsoft.com/office/powerpoint/2010/main" val="918795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b="1" dirty="0"/>
              <a:t>Results and Application of the results from GCM Climate Change Experiments</a:t>
            </a:r>
          </a:p>
        </p:txBody>
      </p:sp>
      <p:pic>
        <p:nvPicPr>
          <p:cNvPr id="4" name="Picture 3"/>
          <p:cNvPicPr>
            <a:picLocks noChangeAspect="1"/>
          </p:cNvPicPr>
          <p:nvPr/>
        </p:nvPicPr>
        <p:blipFill>
          <a:blip r:embed="rId2"/>
          <a:stretch>
            <a:fillRect/>
          </a:stretch>
        </p:blipFill>
        <p:spPr>
          <a:xfrm>
            <a:off x="685800" y="1095375"/>
            <a:ext cx="7543800" cy="5762625"/>
          </a:xfrm>
          <a:prstGeom prst="rect">
            <a:avLst/>
          </a:prstGeom>
        </p:spPr>
      </p:pic>
    </p:spTree>
    <p:extLst>
      <p:ext uri="{BB962C8B-B14F-4D97-AF65-F5344CB8AC3E}">
        <p14:creationId xmlns:p14="http://schemas.microsoft.com/office/powerpoint/2010/main" val="41898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Circulation Models and Their Role in the Climate Modeling Hierarchy</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We outline the familiar concept of a hierarchy of models for solving problems in climate dynamics. General circulation models (GCMs) occupy a special position at the apex of this hierarchy, and provide the main link between basic concepts—best captured by very simple, “toy” models—and the incomplete and inaccurate observations of climate variability in space and time. We illustrate this role of GCMs in addressing the problems of climate variability on three time scales: </a:t>
            </a:r>
            <a:r>
              <a:rPr lang="en-US" dirty="0" err="1"/>
              <a:t>intraseasonal</a:t>
            </a:r>
            <a:r>
              <a:rPr lang="en-US" dirty="0"/>
              <a:t>, seasonal-to-</a:t>
            </a:r>
            <a:r>
              <a:rPr lang="en-US" dirty="0" err="1"/>
              <a:t>interannual</a:t>
            </a:r>
            <a:r>
              <a:rPr lang="en-US" dirty="0"/>
              <a:t>, and </a:t>
            </a:r>
            <a:r>
              <a:rPr lang="en-US" dirty="0" err="1"/>
              <a:t>interdecadal</a:t>
            </a:r>
            <a:r>
              <a:rPr lang="en-US" dirty="0"/>
              <a:t>. The problems involved require the use of atmospheric, oceanic, and coupled ocean-atmosphere GCMs. We emphasize the role of dynamical systems theory in communicating between the rungs of the modeling hierarchy—toy models, intermediate ones, and GCMs—and between modeling results and observations.</a:t>
            </a:r>
          </a:p>
        </p:txBody>
      </p:sp>
    </p:spTree>
    <p:extLst>
      <p:ext uri="{BB962C8B-B14F-4D97-AF65-F5344CB8AC3E}">
        <p14:creationId xmlns:p14="http://schemas.microsoft.com/office/powerpoint/2010/main" val="189579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modeling</a:t>
            </a:r>
          </a:p>
        </p:txBody>
      </p:sp>
      <p:sp>
        <p:nvSpPr>
          <p:cNvPr id="3" name="Content Placeholder 2"/>
          <p:cNvSpPr>
            <a:spLocks noGrp="1"/>
          </p:cNvSpPr>
          <p:nvPr>
            <p:ph idx="1"/>
          </p:nvPr>
        </p:nvSpPr>
        <p:spPr/>
        <p:txBody>
          <a:bodyPr>
            <a:normAutofit lnSpcReduction="10000"/>
          </a:bodyPr>
          <a:lstStyle/>
          <a:p>
            <a:pPr marL="0" indent="0">
              <a:buNone/>
            </a:pPr>
            <a:r>
              <a:rPr lang="en-US" dirty="0"/>
              <a:t>The first rung is formed by zero-dimensional (0-D) models, where the number of dimensions, from zero to three, refers to the number of independent space variables used to describe the model domain, i.e. to physical-space dimensions. Such 0-D models essentially attempt to follow the evolution of global surface-air temperature T as a result of changes in global radiative balance (</a:t>
            </a:r>
            <a:r>
              <a:rPr lang="en-US" dirty="0" err="1"/>
              <a:t>Crafoord</a:t>
            </a:r>
            <a:r>
              <a:rPr lang="en-US" dirty="0"/>
              <a:t> and </a:t>
            </a:r>
            <a:r>
              <a:rPr lang="en-US" dirty="0" err="1"/>
              <a:t>Källén</a:t>
            </a:r>
            <a:r>
              <a:rPr lang="en-US" dirty="0"/>
              <a:t>, 1978; </a:t>
            </a:r>
            <a:r>
              <a:rPr lang="en-US" dirty="0" err="1"/>
              <a:t>Ghil</a:t>
            </a:r>
            <a:r>
              <a:rPr lang="en-US" dirty="0"/>
              <a:t> and Childress, </a:t>
            </a:r>
            <a:r>
              <a:rPr lang="en-US" dirty="0" smtClean="0"/>
              <a:t>1987</a:t>
            </a:r>
            <a:r>
              <a:rPr lang="en-US" dirty="0"/>
              <a:t>)</a:t>
            </a:r>
          </a:p>
        </p:txBody>
      </p:sp>
    </p:spTree>
    <p:extLst>
      <p:ext uri="{BB962C8B-B14F-4D97-AF65-F5344CB8AC3E}">
        <p14:creationId xmlns:p14="http://schemas.microsoft.com/office/powerpoint/2010/main" val="2642668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Atmospheric modeling</a:t>
            </a:r>
          </a:p>
        </p:txBody>
      </p:sp>
      <p:sp>
        <p:nvSpPr>
          <p:cNvPr id="3" name="Content Placeholder 2"/>
          <p:cNvSpPr>
            <a:spLocks noGrp="1"/>
          </p:cNvSpPr>
          <p:nvPr>
            <p:ph idx="1"/>
          </p:nvPr>
        </p:nvSpPr>
        <p:spPr>
          <a:xfrm>
            <a:off x="0" y="1066800"/>
            <a:ext cx="9144000" cy="5059363"/>
          </a:xfrm>
        </p:spPr>
        <p:txBody>
          <a:bodyPr>
            <a:normAutofit fontScale="85000" lnSpcReduction="10000"/>
          </a:bodyPr>
          <a:lstStyle/>
          <a:p>
            <a:r>
              <a:rPr lang="en-US" dirty="0"/>
              <a:t>There are two kinds of one-dimensional (1-D) atmospheric models, for which the single spatial variable is latitude or height, respectively. The former are so-called energy-balance models (EBMs: </a:t>
            </a:r>
            <a:r>
              <a:rPr lang="en-US" dirty="0" err="1"/>
              <a:t>Budyko</a:t>
            </a:r>
            <a:r>
              <a:rPr lang="en-US" dirty="0"/>
              <a:t>, 1969; Sellers, 1969), </a:t>
            </a:r>
            <a:endParaRPr lang="en-US" dirty="0" smtClean="0"/>
          </a:p>
          <a:p>
            <a:r>
              <a:rPr lang="en-US" dirty="0"/>
              <a:t>Two-dimensional (2-D) atmospheric models are also of two kinds, according to the third space coordinate which is not explicitly included. Models that resolve explicitly two horizontal coordinates, on the sphere or on a plane tangent to it, tend to emphasize the study of the dynamics of large-scale atmospheric motions (see Sec. II below), whether they have a single layer (</a:t>
            </a:r>
            <a:r>
              <a:rPr lang="en-US" dirty="0" err="1"/>
              <a:t>Charney</a:t>
            </a:r>
            <a:r>
              <a:rPr lang="en-US" dirty="0"/>
              <a:t> and </a:t>
            </a:r>
            <a:r>
              <a:rPr lang="en-US" dirty="0" err="1"/>
              <a:t>DeVore</a:t>
            </a:r>
            <a:r>
              <a:rPr lang="en-US" dirty="0"/>
              <a:t>, 1979; </a:t>
            </a:r>
            <a:r>
              <a:rPr lang="en-US" dirty="0" err="1"/>
              <a:t>Legras</a:t>
            </a:r>
            <a:r>
              <a:rPr lang="en-US" dirty="0"/>
              <a:t> and </a:t>
            </a:r>
            <a:r>
              <a:rPr lang="en-US" dirty="0" err="1"/>
              <a:t>Ghil</a:t>
            </a:r>
            <a:r>
              <a:rPr lang="en-US" dirty="0"/>
              <a:t>, 1985) or two (Lorenz, 1963b; Reinhold and </a:t>
            </a:r>
            <a:r>
              <a:rPr lang="en-US" dirty="0" err="1" smtClean="0"/>
              <a:t>Pierrehumbert</a:t>
            </a:r>
            <a:r>
              <a:rPr lang="en-US" dirty="0"/>
              <a:t>, 1982). </a:t>
            </a:r>
          </a:p>
        </p:txBody>
      </p:sp>
    </p:spTree>
    <p:extLst>
      <p:ext uri="{BB962C8B-B14F-4D97-AF65-F5344CB8AC3E}">
        <p14:creationId xmlns:p14="http://schemas.microsoft.com/office/powerpoint/2010/main" val="184646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and coupled modeling</a:t>
            </a:r>
          </a:p>
        </p:txBody>
      </p:sp>
      <p:sp>
        <p:nvSpPr>
          <p:cNvPr id="3" name="Content Placeholder 2"/>
          <p:cNvSpPr>
            <a:spLocks noGrp="1"/>
          </p:cNvSpPr>
          <p:nvPr>
            <p:ph idx="1"/>
          </p:nvPr>
        </p:nvSpPr>
        <p:spPr>
          <a:xfrm>
            <a:off x="76200" y="1219200"/>
            <a:ext cx="9067800" cy="4906963"/>
          </a:xfrm>
        </p:spPr>
        <p:txBody>
          <a:bodyPr>
            <a:normAutofit fontScale="92500" lnSpcReduction="10000"/>
          </a:bodyPr>
          <a:lstStyle/>
          <a:p>
            <a:pPr marL="0" indent="0">
              <a:buNone/>
            </a:pPr>
            <a:r>
              <a:rPr lang="en-US" dirty="0"/>
              <a:t>The simplest 0-D ocean models are so-called box models, used to study the stability of the oceans' </a:t>
            </a:r>
            <a:r>
              <a:rPr lang="en-US" dirty="0" err="1"/>
              <a:t>thermohaline</a:t>
            </a:r>
            <a:r>
              <a:rPr lang="en-US" dirty="0"/>
              <a:t> circulation (</a:t>
            </a:r>
            <a:r>
              <a:rPr lang="en-US" dirty="0" err="1"/>
              <a:t>Stommel</a:t>
            </a:r>
            <a:r>
              <a:rPr lang="en-US" dirty="0"/>
              <a:t>, 1961; see Sec. IV below) or biogeochemical cycles (Sarmiento and </a:t>
            </a:r>
            <a:r>
              <a:rPr lang="en-US" dirty="0" err="1"/>
              <a:t>Toggweiler</a:t>
            </a:r>
            <a:r>
              <a:rPr lang="en-US" dirty="0"/>
              <a:t>, 1984; </a:t>
            </a:r>
            <a:r>
              <a:rPr lang="en-US" dirty="0" err="1"/>
              <a:t>Keir</a:t>
            </a:r>
            <a:r>
              <a:rPr lang="en-US" dirty="0"/>
              <a:t>, 1988; </a:t>
            </a:r>
            <a:r>
              <a:rPr lang="en-US" dirty="0" err="1"/>
              <a:t>Paillard</a:t>
            </a:r>
            <a:r>
              <a:rPr lang="en-US" dirty="0"/>
              <a:t> et al., 1993). There are 1-D models that consider the vertical structure of the upper ocean, whether the oceanic mixed layer only (Kraus and Turner, 1967; </a:t>
            </a:r>
            <a:r>
              <a:rPr lang="en-US" dirty="0" err="1"/>
              <a:t>Karaça</a:t>
            </a:r>
            <a:r>
              <a:rPr lang="en-US" dirty="0"/>
              <a:t> and Müller, 1989) or the entire thermocline structure</a:t>
            </a:r>
            <a:r>
              <a:rPr lang="en-US" dirty="0" smtClean="0"/>
              <a:t>.</a:t>
            </a:r>
          </a:p>
          <a:p>
            <a:pPr marL="0" indent="0">
              <a:buNone/>
            </a:pPr>
            <a:r>
              <a:rPr lang="en-US" dirty="0"/>
              <a:t>For the oceans, 2-D models also fall into the two broad categories of "horizontal" and "vertical." </a:t>
            </a:r>
            <a:endParaRPr lang="en-US" dirty="0" smtClean="0"/>
          </a:p>
          <a:p>
            <a:pPr marL="0" indent="0">
              <a:buNone/>
            </a:pPr>
            <a:endParaRPr lang="en-US" dirty="0"/>
          </a:p>
        </p:txBody>
      </p:sp>
    </p:spTree>
    <p:extLst>
      <p:ext uri="{BB962C8B-B14F-4D97-AF65-F5344CB8AC3E}">
        <p14:creationId xmlns:p14="http://schemas.microsoft.com/office/powerpoint/2010/main" val="112342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Dynamical systems theory</a:t>
            </a:r>
          </a:p>
        </p:txBody>
      </p:sp>
      <p:sp>
        <p:nvSpPr>
          <p:cNvPr id="3" name="Content Placeholder 2"/>
          <p:cNvSpPr>
            <a:spLocks noGrp="1"/>
          </p:cNvSpPr>
          <p:nvPr>
            <p:ph idx="1"/>
          </p:nvPr>
        </p:nvSpPr>
        <p:spPr/>
        <p:txBody>
          <a:bodyPr/>
          <a:lstStyle/>
          <a:p>
            <a:pPr marL="0" indent="0">
              <a:buNone/>
            </a:pPr>
            <a:r>
              <a:rPr lang="en-US" dirty="0"/>
              <a:t>Dynamical systems theory studies the common features of nonlinear systems of differential equations, ordinary (</a:t>
            </a:r>
            <a:r>
              <a:rPr lang="en-US" dirty="0" err="1"/>
              <a:t>Smale</a:t>
            </a:r>
            <a:r>
              <a:rPr lang="en-US" dirty="0"/>
              <a:t>, 1967) and partial (Constantin et al., 1989</a:t>
            </a:r>
            <a:r>
              <a:rPr lang="en-US" dirty="0" smtClean="0"/>
              <a:t>);</a:t>
            </a:r>
          </a:p>
          <a:p>
            <a:pPr marL="0" indent="0">
              <a:buNone/>
            </a:pPr>
            <a:r>
              <a:rPr lang="en-US" dirty="0"/>
              <a:t>Dynamical systems theory studies the common features of nonlinear systems of differential equations, ordinary (</a:t>
            </a:r>
            <a:r>
              <a:rPr lang="en-US" dirty="0" err="1"/>
              <a:t>Smale</a:t>
            </a:r>
            <a:r>
              <a:rPr lang="en-US" dirty="0"/>
              <a:t>, 1967) and partial (Constantin et al., 1989)</a:t>
            </a:r>
          </a:p>
        </p:txBody>
      </p:sp>
    </p:spTree>
    <p:extLst>
      <p:ext uri="{BB962C8B-B14F-4D97-AF65-F5344CB8AC3E}">
        <p14:creationId xmlns:p14="http://schemas.microsoft.com/office/powerpoint/2010/main" val="264183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126163"/>
          </a:xfrm>
        </p:spPr>
        <p:txBody>
          <a:bodyPr>
            <a:normAutofit fontScale="85000" lnSpcReduction="10000"/>
          </a:bodyPr>
          <a:lstStyle/>
          <a:p>
            <a:pPr marL="0" indent="0">
              <a:buNone/>
            </a:pPr>
            <a:r>
              <a:rPr lang="en-US" b="1" i="1" dirty="0">
                <a:solidFill>
                  <a:srgbClr val="FF0000"/>
                </a:solidFill>
              </a:rPr>
              <a:t>Bifurcation theory </a:t>
            </a:r>
            <a:r>
              <a:rPr lang="en-US" dirty="0"/>
              <a:t>permits one to follow—through successive bifurcations, computed analytically or numerically—climatic behavior from the simplest kind of model solutions to the most complex, from single equilibria through multiple ones and on to periodic, chaotic and fully turbulent solutions. Bifurcations can be computed analytically only for steady states (fixed points in the language of the theory) and periodic solutions (limit cycles in the same language), and for relatively simple models (</a:t>
            </a:r>
            <a:r>
              <a:rPr lang="en-US" dirty="0" err="1"/>
              <a:t>Charney</a:t>
            </a:r>
            <a:r>
              <a:rPr lang="en-US" dirty="0"/>
              <a:t> and </a:t>
            </a:r>
            <a:r>
              <a:rPr lang="en-US" dirty="0" err="1"/>
              <a:t>DeVore</a:t>
            </a:r>
            <a:r>
              <a:rPr lang="en-US" dirty="0"/>
              <a:t>, 1979; North et al., 1981; </a:t>
            </a:r>
            <a:r>
              <a:rPr lang="en-US" dirty="0" err="1"/>
              <a:t>Jin</a:t>
            </a:r>
            <a:r>
              <a:rPr lang="en-US" dirty="0"/>
              <a:t> and </a:t>
            </a:r>
            <a:r>
              <a:rPr lang="en-US" dirty="0" err="1"/>
              <a:t>Ghil</a:t>
            </a:r>
            <a:r>
              <a:rPr lang="en-US" dirty="0"/>
              <a:t>, 1990). Transitions to more complicated behavior, quasi-periodic, chaotic, or fully turbulent, need to be investigated numerically. Furthermore, even transitions to multiple equilibria or to periodic solutions need to be computed numerically in more detailed, realistic models (</a:t>
            </a:r>
            <a:r>
              <a:rPr lang="en-US" dirty="0" err="1"/>
              <a:t>Ghil</a:t>
            </a:r>
            <a:r>
              <a:rPr lang="en-US" dirty="0"/>
              <a:t>, 1976; </a:t>
            </a:r>
            <a:r>
              <a:rPr lang="en-US" dirty="0" err="1"/>
              <a:t>Legras</a:t>
            </a:r>
            <a:r>
              <a:rPr lang="en-US" dirty="0"/>
              <a:t> and </a:t>
            </a:r>
            <a:r>
              <a:rPr lang="en-US" dirty="0" err="1"/>
              <a:t>Ghil</a:t>
            </a:r>
            <a:r>
              <a:rPr lang="en-US" dirty="0"/>
              <a:t>, 1985; Strong et al., 1995).</a:t>
            </a:r>
          </a:p>
        </p:txBody>
      </p:sp>
    </p:spTree>
    <p:extLst>
      <p:ext uri="{BB962C8B-B14F-4D97-AF65-F5344CB8AC3E}">
        <p14:creationId xmlns:p14="http://schemas.microsoft.com/office/powerpoint/2010/main" val="167877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763000" cy="6629400"/>
          </a:xfrm>
        </p:spPr>
        <p:txBody>
          <a:bodyPr>
            <a:normAutofit fontScale="77500" lnSpcReduction="20000"/>
          </a:bodyPr>
          <a:lstStyle/>
          <a:p>
            <a:pPr marL="0" indent="0">
              <a:buNone/>
            </a:pPr>
            <a:r>
              <a:rPr lang="en-US" b="1" dirty="0">
                <a:solidFill>
                  <a:srgbClr val="FF0000"/>
                </a:solidFill>
              </a:rPr>
              <a:t>The </a:t>
            </a:r>
            <a:r>
              <a:rPr lang="en-US" b="1" dirty="0" err="1">
                <a:solidFill>
                  <a:srgbClr val="FF0000"/>
                </a:solidFill>
              </a:rPr>
              <a:t>ergodic</a:t>
            </a:r>
            <a:r>
              <a:rPr lang="en-US" b="1" dirty="0">
                <a:solidFill>
                  <a:srgbClr val="FF0000"/>
                </a:solidFill>
              </a:rPr>
              <a:t> theory </a:t>
            </a:r>
            <a:r>
              <a:rPr lang="en-US" dirty="0"/>
              <a:t>of dynamical systems provides statistical models for deterministically chaotic, as well as stochastically perturbed, climate evolution in space and time. This kind of nonlinear statistics permits one to evaluate systematically to which extent the behavior of fairly complex climate-model solutions matches that obtained with simpler, more easily understandable models, on the one hand, and that reflected by the existing observations, on the other (see, again, </a:t>
            </a:r>
            <a:r>
              <a:rPr lang="en-US" dirty="0" err="1"/>
              <a:t>Ghil</a:t>
            </a:r>
            <a:r>
              <a:rPr lang="en-US" dirty="0"/>
              <a:t> et al., 1991a; </a:t>
            </a:r>
            <a:r>
              <a:rPr lang="en-US" dirty="0" err="1"/>
              <a:t>Ghil</a:t>
            </a:r>
            <a:r>
              <a:rPr lang="en-US" dirty="0"/>
              <a:t>, 1995; and further references therein). A number of scalar quantities are obtained by applying the theory to </a:t>
            </a:r>
            <a:r>
              <a:rPr lang="en-US" dirty="0" err="1"/>
              <a:t>univariate</a:t>
            </a:r>
            <a:r>
              <a:rPr lang="en-US" dirty="0"/>
              <a:t> time series, such as the leading </a:t>
            </a:r>
            <a:r>
              <a:rPr lang="en-US" dirty="0" err="1"/>
              <a:t>Lyapunov</a:t>
            </a:r>
            <a:r>
              <a:rPr lang="en-US" dirty="0"/>
              <a:t> exponents or the various dimensions associated with the dynamical system that presumably produced the time series in question (</a:t>
            </a:r>
            <a:r>
              <a:rPr lang="en-US" dirty="0" err="1"/>
              <a:t>Guckenheimer</a:t>
            </a:r>
            <a:r>
              <a:rPr lang="en-US" dirty="0"/>
              <a:t> and Holmes, 1983; </a:t>
            </a:r>
            <a:r>
              <a:rPr lang="en-US" dirty="0" err="1"/>
              <a:t>Drazin</a:t>
            </a:r>
            <a:r>
              <a:rPr lang="en-US" dirty="0"/>
              <a:t> and King, 1992). The leading </a:t>
            </a:r>
            <a:r>
              <a:rPr lang="en-US" dirty="0" err="1"/>
              <a:t>Lyapunov</a:t>
            </a:r>
            <a:r>
              <a:rPr lang="en-US" dirty="0"/>
              <a:t> exponent provides a nonlinear generalization of the linear stability of a steady state; its being positive indicates that the system it characterizes is chaotic. Of the various phase-space dimensions (</a:t>
            </a:r>
            <a:r>
              <a:rPr lang="en-US" dirty="0" err="1"/>
              <a:t>Eckmann</a:t>
            </a:r>
            <a:r>
              <a:rPr lang="en-US" dirty="0"/>
              <a:t> and </a:t>
            </a:r>
            <a:r>
              <a:rPr lang="en-US" dirty="0" err="1"/>
              <a:t>Ruelle</a:t>
            </a:r>
            <a:r>
              <a:rPr lang="en-US" dirty="0"/>
              <a:t>, 1985) used to quantify a dynamical system’s number of independent degrees of freedom, the correlation dimension (</a:t>
            </a:r>
            <a:r>
              <a:rPr lang="en-US" dirty="0" err="1"/>
              <a:t>Grassberger</a:t>
            </a:r>
            <a:r>
              <a:rPr lang="en-US" dirty="0"/>
              <a:t> and </a:t>
            </a:r>
            <a:r>
              <a:rPr lang="en-US" dirty="0" err="1"/>
              <a:t>Procaccia</a:t>
            </a:r>
            <a:r>
              <a:rPr lang="en-US" dirty="0"/>
              <a:t>, 1983) became best known for its ease of computation.</a:t>
            </a:r>
          </a:p>
        </p:txBody>
      </p:sp>
    </p:spTree>
    <p:extLst>
      <p:ext uri="{BB962C8B-B14F-4D97-AF65-F5344CB8AC3E}">
        <p14:creationId xmlns:p14="http://schemas.microsoft.com/office/powerpoint/2010/main" val="208166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rmAutofit fontScale="85000" lnSpcReduction="20000"/>
          </a:bodyPr>
          <a:lstStyle/>
          <a:p>
            <a:pPr marL="0" indent="0">
              <a:buNone/>
            </a:pPr>
            <a:r>
              <a:rPr lang="en-US" dirty="0"/>
              <a:t>Scenarios of potential future anthropogenic climate change, underlying driving forces, and response options have always been an important component of the work of the Intergovernmental Panel on Climate Change (IPCC). </a:t>
            </a:r>
            <a:br>
              <a:rPr lang="en-US" dirty="0"/>
            </a:br>
            <a:r>
              <a:rPr lang="en-US" dirty="0"/>
              <a:t/>
            </a:r>
            <a:br>
              <a:rPr lang="en-US" dirty="0"/>
            </a:br>
            <a:r>
              <a:rPr lang="en-US" dirty="0"/>
              <a:t>In the past, the IPCC coordinated the process of developing scenarios for its assessments. During its 25th session (Mauritius, 26–28 April 2006), the IPCC decided that rather than directly coordinating and approving new scenarios itself, the process of scenario development should now be coordinated by the research community. </a:t>
            </a:r>
            <a:endParaRPr lang="en-US" dirty="0" smtClean="0"/>
          </a:p>
          <a:p>
            <a:pPr marL="0" indent="0">
              <a:buNone/>
            </a:pPr>
            <a:r>
              <a:rPr lang="en-US" dirty="0" smtClean="0"/>
              <a:t>In the IPCC </a:t>
            </a:r>
            <a:r>
              <a:rPr lang="en-US" dirty="0"/>
              <a:t>(I-IV</a:t>
            </a:r>
            <a:r>
              <a:rPr lang="en-US" dirty="0" smtClean="0"/>
              <a:t>) reports Scenarios are presented as SRES social economic development scenarios and in the fifth report -</a:t>
            </a:r>
            <a:r>
              <a:rPr lang="en-US" dirty="0"/>
              <a:t> “Representative Concentration Pathways—RCPs”</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590493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Intraseasonal</a:t>
            </a:r>
            <a:r>
              <a:rPr lang="en-US" dirty="0"/>
              <a:t> oscillations, their theory and simulation</a:t>
            </a:r>
          </a:p>
        </p:txBody>
      </p:sp>
      <p:sp>
        <p:nvSpPr>
          <p:cNvPr id="3" name="Content Placeholder 2"/>
          <p:cNvSpPr>
            <a:spLocks noGrp="1"/>
          </p:cNvSpPr>
          <p:nvPr>
            <p:ph idx="1"/>
          </p:nvPr>
        </p:nvSpPr>
        <p:spPr>
          <a:xfrm>
            <a:off x="457200" y="2133600"/>
            <a:ext cx="8229600" cy="3992563"/>
          </a:xfrm>
        </p:spPr>
        <p:txBody>
          <a:bodyPr>
            <a:normAutofit/>
          </a:bodyPr>
          <a:lstStyle/>
          <a:p>
            <a:r>
              <a:rPr lang="en-US" sz="2800" dirty="0" err="1"/>
              <a:t>Extratropical</a:t>
            </a:r>
            <a:r>
              <a:rPr lang="en-US" sz="2800" dirty="0"/>
              <a:t> oscillations: observations and </a:t>
            </a:r>
            <a:r>
              <a:rPr lang="en-US" sz="2800" dirty="0" smtClean="0"/>
              <a:t>theory;</a:t>
            </a:r>
          </a:p>
          <a:p>
            <a:r>
              <a:rPr lang="en-US" sz="2800" dirty="0"/>
              <a:t>El Niño-Southern Oscillation, from the Devil’s Staircase to </a:t>
            </a:r>
            <a:r>
              <a:rPr lang="en-US" sz="2800" dirty="0" smtClean="0"/>
              <a:t>prediction;</a:t>
            </a:r>
          </a:p>
          <a:p>
            <a:r>
              <a:rPr lang="en-US" sz="2800" dirty="0"/>
              <a:t>ENSO's regularity and </a:t>
            </a:r>
            <a:r>
              <a:rPr lang="en-US" sz="2800" dirty="0" smtClean="0"/>
              <a:t>irregularity;</a:t>
            </a:r>
          </a:p>
          <a:p>
            <a:r>
              <a:rPr lang="en-US" sz="2800" dirty="0"/>
              <a:t>The Devil's Staircase across the modeling </a:t>
            </a:r>
            <a:r>
              <a:rPr lang="en-US" sz="2800" dirty="0" smtClean="0"/>
              <a:t>hierarchy;</a:t>
            </a:r>
          </a:p>
          <a:p>
            <a:r>
              <a:rPr lang="en-US" sz="2800" dirty="0"/>
              <a:t>Regularity and prediction</a:t>
            </a:r>
          </a:p>
        </p:txBody>
      </p:sp>
    </p:spTree>
    <p:extLst>
      <p:ext uri="{BB962C8B-B14F-4D97-AF65-F5344CB8AC3E}">
        <p14:creationId xmlns:p14="http://schemas.microsoft.com/office/powerpoint/2010/main" val="2580920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Scenarios, Ensembles and Uncertainties </a:t>
            </a:r>
          </a:p>
        </p:txBody>
      </p:sp>
      <p:sp>
        <p:nvSpPr>
          <p:cNvPr id="3" name="Content Placeholder 2"/>
          <p:cNvSpPr>
            <a:spLocks noGrp="1"/>
          </p:cNvSpPr>
          <p:nvPr>
            <p:ph idx="1"/>
          </p:nvPr>
        </p:nvSpPr>
        <p:spPr/>
        <p:txBody>
          <a:bodyPr>
            <a:normAutofit fontScale="85000" lnSpcReduction="20000"/>
          </a:bodyPr>
          <a:lstStyle/>
          <a:p>
            <a:r>
              <a:rPr lang="en-US" dirty="0"/>
              <a:t>Changes in Atmospheric Circulation </a:t>
            </a:r>
            <a:endParaRPr lang="en-US" dirty="0" smtClean="0"/>
          </a:p>
          <a:p>
            <a:r>
              <a:rPr lang="en-US" dirty="0"/>
              <a:t>Changes in the Water Cycle </a:t>
            </a:r>
            <a:endParaRPr lang="en-US" dirty="0" smtClean="0"/>
          </a:p>
          <a:p>
            <a:r>
              <a:rPr lang="en-US" dirty="0"/>
              <a:t>Changes in the </a:t>
            </a:r>
            <a:r>
              <a:rPr lang="en-US" dirty="0" err="1" smtClean="0"/>
              <a:t>Cryosphere</a:t>
            </a:r>
            <a:endParaRPr lang="en-US" dirty="0" smtClean="0"/>
          </a:p>
          <a:p>
            <a:r>
              <a:rPr lang="en-US" dirty="0"/>
              <a:t>Changes in the Ocean </a:t>
            </a:r>
            <a:endParaRPr lang="en-US" dirty="0" smtClean="0"/>
          </a:p>
          <a:p>
            <a:r>
              <a:rPr lang="en-US" dirty="0"/>
              <a:t>Carbon Cycle </a:t>
            </a:r>
            <a:endParaRPr lang="en-US" dirty="0" smtClean="0"/>
          </a:p>
          <a:p>
            <a:r>
              <a:rPr lang="en-US" dirty="0"/>
              <a:t>Long-Term Climate Change, Commitment and Irreversibility </a:t>
            </a:r>
            <a:endParaRPr lang="en-US" dirty="0" smtClean="0"/>
          </a:p>
          <a:p>
            <a:r>
              <a:rPr lang="en-US" dirty="0"/>
              <a:t>A large fraction of climate change is largely irreversible on human time scales, unless net anthropogenic carbon dioxide emissions were strongly negative over a sustained period.</a:t>
            </a:r>
          </a:p>
        </p:txBody>
      </p:sp>
    </p:spTree>
    <p:extLst>
      <p:ext uri="{BB962C8B-B14F-4D97-AF65-F5344CB8AC3E}">
        <p14:creationId xmlns:p14="http://schemas.microsoft.com/office/powerpoint/2010/main" val="2769479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Equilibrium Climate Sensitivity and Transient Climate Response </a:t>
            </a:r>
            <a:endParaRPr lang="en-US" dirty="0" smtClean="0"/>
          </a:p>
          <a:p>
            <a:r>
              <a:rPr lang="en-US" dirty="0"/>
              <a:t>Equilibrium Climate Sensitivity and Transient Climate Response </a:t>
            </a:r>
            <a:endParaRPr lang="en-US" dirty="0" smtClean="0"/>
          </a:p>
          <a:p>
            <a:r>
              <a:rPr lang="en-US" dirty="0"/>
              <a:t>Some aspects of climate will continue to change even if temperatures are </a:t>
            </a:r>
            <a:r>
              <a:rPr lang="en-US" dirty="0" err="1" smtClean="0"/>
              <a:t>stabilised</a:t>
            </a:r>
            <a:r>
              <a:rPr lang="en-US" dirty="0" smtClean="0"/>
              <a:t> </a:t>
            </a:r>
          </a:p>
          <a:p>
            <a:r>
              <a:rPr lang="en-US" dirty="0"/>
              <a:t>Abrupt </a:t>
            </a:r>
            <a:r>
              <a:rPr lang="en-US" dirty="0" smtClean="0"/>
              <a:t>Change;</a:t>
            </a:r>
          </a:p>
          <a:p>
            <a:r>
              <a:rPr lang="en-US" dirty="0"/>
              <a:t>Methods to Quantify Model Agreement in Maps;</a:t>
            </a:r>
          </a:p>
          <a:p>
            <a:r>
              <a:rPr lang="en-US" dirty="0"/>
              <a:t>Joint Projections of Multiple Variables </a:t>
            </a:r>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Scenarios, Ensembles and Uncertainties </a:t>
            </a:r>
            <a:endParaRPr lang="en-US" dirty="0"/>
          </a:p>
        </p:txBody>
      </p:sp>
    </p:spTree>
    <p:extLst>
      <p:ext uri="{BB962C8B-B14F-4D97-AF65-F5344CB8AC3E}">
        <p14:creationId xmlns:p14="http://schemas.microsoft.com/office/powerpoint/2010/main" val="377360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4572000" cy="6858000"/>
          </a:xfrm>
          <a:prstGeom prst="rect">
            <a:avLst/>
          </a:prstGeom>
        </p:spPr>
      </p:pic>
      <p:pic>
        <p:nvPicPr>
          <p:cNvPr id="6" name="Picture 5"/>
          <p:cNvPicPr>
            <a:picLocks noChangeAspect="1"/>
          </p:cNvPicPr>
          <p:nvPr/>
        </p:nvPicPr>
        <p:blipFill>
          <a:blip r:embed="rId3"/>
          <a:stretch>
            <a:fillRect/>
          </a:stretch>
        </p:blipFill>
        <p:spPr>
          <a:xfrm>
            <a:off x="4876800" y="0"/>
            <a:ext cx="4267200" cy="6858000"/>
          </a:xfrm>
          <a:prstGeom prst="rect">
            <a:avLst/>
          </a:prstGeom>
        </p:spPr>
      </p:pic>
    </p:spTree>
    <p:extLst>
      <p:ext uri="{BB962C8B-B14F-4D97-AF65-F5344CB8AC3E}">
        <p14:creationId xmlns:p14="http://schemas.microsoft.com/office/powerpoint/2010/main" val="1984438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CMIP - Coupled Model </a:t>
            </a:r>
            <a:r>
              <a:rPr lang="en-US" b="1" i="1" dirty="0" err="1"/>
              <a:t>Intercomparison</a:t>
            </a:r>
            <a:r>
              <a:rPr lang="en-US" b="1" i="1" dirty="0"/>
              <a:t> Project </a:t>
            </a:r>
            <a:endParaRPr lang="en-US" dirty="0"/>
          </a:p>
        </p:txBody>
      </p:sp>
      <p:sp>
        <p:nvSpPr>
          <p:cNvPr id="3" name="Content Placeholder 2"/>
          <p:cNvSpPr>
            <a:spLocks noGrp="1"/>
          </p:cNvSpPr>
          <p:nvPr>
            <p:ph idx="1"/>
          </p:nvPr>
        </p:nvSpPr>
        <p:spPr/>
        <p:txBody>
          <a:bodyPr>
            <a:normAutofit fontScale="47500" lnSpcReduction="20000"/>
          </a:bodyPr>
          <a:lstStyle/>
          <a:p>
            <a:r>
              <a:rPr lang="en-US" dirty="0"/>
              <a:t>Under the </a:t>
            </a:r>
            <a:r>
              <a:rPr lang="en-US" dirty="0">
                <a:hlinkClick r:id="rId2"/>
              </a:rPr>
              <a:t>World Climate Research </a:t>
            </a:r>
            <a:r>
              <a:rPr lang="en-US" dirty="0" err="1">
                <a:hlinkClick r:id="rId2"/>
              </a:rPr>
              <a:t>Programme</a:t>
            </a:r>
            <a:r>
              <a:rPr lang="en-US" dirty="0">
                <a:hlinkClick r:id="rId2"/>
              </a:rPr>
              <a:t> (WCRP)</a:t>
            </a:r>
            <a:r>
              <a:rPr lang="en-US" dirty="0"/>
              <a:t> the </a:t>
            </a:r>
            <a:r>
              <a:rPr lang="en-US" dirty="0">
                <a:hlinkClick r:id="rId3"/>
              </a:rPr>
              <a:t>Working Group on Coupled Modelling (WGCM)</a:t>
            </a:r>
            <a:r>
              <a:rPr lang="en-US" dirty="0"/>
              <a:t> established the Coupled Model </a:t>
            </a:r>
            <a:r>
              <a:rPr lang="en-US" dirty="0" err="1"/>
              <a:t>Intercomparison</a:t>
            </a:r>
            <a:r>
              <a:rPr lang="en-US" dirty="0"/>
              <a:t> Project (CMIP) as a standard experimental protocol for studying the output of coupled atmosphere-ocean general circulation models (AOGCMs). CMIP provides a community-based infrastructure in support of climate model diagnosis, validation, </a:t>
            </a:r>
            <a:r>
              <a:rPr lang="en-US" dirty="0" err="1"/>
              <a:t>intercomparison</a:t>
            </a:r>
            <a:r>
              <a:rPr lang="en-US" dirty="0"/>
              <a:t>, documentation and data access. This framework enables a diverse community of scientists to analyze GCMs in a systematic fashion, a process which serves to facilitate model improvement. Virtually the entire international climate modeling community has participated in this project since its inception in 1995. The </a:t>
            </a:r>
            <a:r>
              <a:rPr lang="en-US" dirty="0">
                <a:hlinkClick r:id="rId4"/>
              </a:rPr>
              <a:t>Program for Climate Model Diagnosis and </a:t>
            </a:r>
            <a:r>
              <a:rPr lang="en-US" dirty="0" err="1">
                <a:hlinkClick r:id="rId4"/>
              </a:rPr>
              <a:t>Intercomparison</a:t>
            </a:r>
            <a:r>
              <a:rPr lang="en-US" dirty="0">
                <a:hlinkClick r:id="rId4"/>
              </a:rPr>
              <a:t> (PCMDI)</a:t>
            </a:r>
            <a:r>
              <a:rPr lang="en-US" dirty="0"/>
              <a:t> archives much of the CMIP data and provides other support for CMIP. PCMDI's CMIP effort is funded by the </a:t>
            </a:r>
            <a:r>
              <a:rPr lang="en-US" dirty="0">
                <a:hlinkClick r:id="rId5"/>
              </a:rPr>
              <a:t>Regional and Global Climate Modeling (RGCM)</a:t>
            </a:r>
            <a:r>
              <a:rPr lang="en-US" dirty="0"/>
              <a:t> Program of the </a:t>
            </a:r>
            <a:r>
              <a:rPr lang="en-US" dirty="0">
                <a:hlinkClick r:id="rId6"/>
              </a:rPr>
              <a:t>Climate and Environmental Sciences Division</a:t>
            </a:r>
            <a:r>
              <a:rPr lang="en-US" dirty="0"/>
              <a:t> of the U.S. Department of Energy's Office of Science, </a:t>
            </a:r>
            <a:r>
              <a:rPr lang="en-US" dirty="0">
                <a:hlinkClick r:id="rId7"/>
              </a:rPr>
              <a:t>Biological and Environmental Research (BER)</a:t>
            </a:r>
            <a:r>
              <a:rPr lang="en-US" dirty="0"/>
              <a:t> program.</a:t>
            </a:r>
          </a:p>
          <a:p>
            <a:r>
              <a:rPr lang="en-US" dirty="0"/>
              <a:t/>
            </a:r>
            <a:br>
              <a:rPr lang="en-US" dirty="0"/>
            </a:br>
            <a:r>
              <a:rPr lang="en-US" dirty="0"/>
              <a:t>Coupled atmosphere-ocean general circulation models allow the simulated climate to adjust to changes in climate forcing, such as increasing atmospheric carbon dioxide. CMIP began in 1995 by collecting output from model "control runs" in which climate forcing is held constant. Later versions of CMIP have collected output from an idealized scenario of global warming, with atmospheric CO2 increasing at the rate of 1% per year until it doubles at about Year 70. CMIP output is available for study by approved diagnostic sub-projects.</a:t>
            </a:r>
          </a:p>
          <a:p>
            <a:pPr marL="0" indent="0">
              <a:buNone/>
            </a:pPr>
            <a:endParaRPr lang="en-US" dirty="0"/>
          </a:p>
        </p:txBody>
      </p:sp>
    </p:spTree>
    <p:extLst>
      <p:ext uri="{BB962C8B-B14F-4D97-AF65-F5344CB8AC3E}">
        <p14:creationId xmlns:p14="http://schemas.microsoft.com/office/powerpoint/2010/main" val="187922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CMIP5 - Coupled Model </a:t>
            </a:r>
            <a:r>
              <a:rPr lang="en-US" b="1" i="1" dirty="0" err="1"/>
              <a:t>Intercomparison</a:t>
            </a:r>
            <a:r>
              <a:rPr lang="en-US" b="1" i="1" dirty="0"/>
              <a:t> Project Phase 5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At a September 2008 meeting involving 20 climate modeling groups from around the world, the WCRP's Working Group on Coupled Modelling (</a:t>
            </a:r>
            <a:r>
              <a:rPr lang="en-US" dirty="0">
                <a:hlinkClick r:id="rId2"/>
              </a:rPr>
              <a:t>WGCM</a:t>
            </a:r>
            <a:r>
              <a:rPr lang="en-US" dirty="0"/>
              <a:t>), with input from the </a:t>
            </a:r>
            <a:r>
              <a:rPr lang="en-US" dirty="0">
                <a:hlinkClick r:id="rId3"/>
              </a:rPr>
              <a:t>IGBP</a:t>
            </a:r>
            <a:r>
              <a:rPr lang="en-US" dirty="0"/>
              <a:t> </a:t>
            </a:r>
            <a:r>
              <a:rPr lang="en-US" dirty="0">
                <a:hlinkClick r:id="rId4"/>
              </a:rPr>
              <a:t>AIMES</a:t>
            </a:r>
            <a:r>
              <a:rPr lang="en-US" dirty="0"/>
              <a:t> project, agreed to promote a new set of coordinated climate model experiments. These experiments comprise the fifth phase of the Coupled Model </a:t>
            </a:r>
            <a:r>
              <a:rPr lang="en-US" dirty="0" err="1"/>
              <a:t>Intercomparison</a:t>
            </a:r>
            <a:r>
              <a:rPr lang="en-US" dirty="0"/>
              <a:t> Project (CMIP5). CMIP5 will notably provide a multi-model context for 1) assessing the mechanisms responsible for model differences in poorly understood feedbacks associated with the carbon cycle and with clouds, 2) examining climate “predictability” and exploring the ability of models to predict climate on decadal time scales, and, more generally, 3) determining why similarly forced models produce a range of responses.</a:t>
            </a:r>
          </a:p>
          <a:p>
            <a:pPr marL="0" indent="0">
              <a:buNone/>
            </a:pPr>
            <a:r>
              <a:rPr lang="en-US" dirty="0"/>
              <a:t/>
            </a:r>
            <a:br>
              <a:rPr lang="en-US" dirty="0"/>
            </a:br>
            <a:endParaRPr lang="en-US" dirty="0"/>
          </a:p>
        </p:txBody>
      </p:sp>
    </p:spTree>
    <p:extLst>
      <p:ext uri="{BB962C8B-B14F-4D97-AF65-F5344CB8AC3E}">
        <p14:creationId xmlns:p14="http://schemas.microsoft.com/office/powerpoint/2010/main" val="1597912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and local scenarios: downscaling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IPCC scenario downscaling - </a:t>
            </a:r>
            <a:r>
              <a:rPr lang="en-US" dirty="0" err="1"/>
              <a:t>ApproachDownscaling</a:t>
            </a:r>
            <a:r>
              <a:rPr lang="en-US" dirty="0"/>
              <a:t> of IPCC scenarios refers to a process of taking global information on climate response to changing atmospheric composition, and translating it to a finer spatial scale that is more meaningful in the context of local and regional impacts. Two general approaches are used in downscaling:</a:t>
            </a:r>
          </a:p>
          <a:p>
            <a:r>
              <a:rPr lang="en-US" b="1" dirty="0"/>
              <a:t>Dynamical</a:t>
            </a:r>
            <a:r>
              <a:rPr lang="en-US" dirty="0"/>
              <a:t>, where a high resolution regional climate model with a better representation of local terrain simulates climate processes over the region of interest.</a:t>
            </a:r>
          </a:p>
          <a:p>
            <a:r>
              <a:rPr lang="en-US" b="1" dirty="0"/>
              <a:t>Statistical</a:t>
            </a:r>
            <a:r>
              <a:rPr lang="en-US" dirty="0"/>
              <a:t> downscaling, where large scale climate features are statistically related to fine scale climate for the region.</a:t>
            </a:r>
          </a:p>
          <a:p>
            <a:r>
              <a:rPr lang="en-US" dirty="0"/>
              <a:t>The advantage of using dynamical downscaling is that a regional model can simulate local fine-scale feedback processes not anticipated with statistical methods. The disadvantage, however, is that the regional models are far more computationally requiring and that the end performance is highly dependent on the quality of the input data.</a:t>
            </a:r>
          </a:p>
          <a:p>
            <a:endParaRPr lang="en-US" dirty="0"/>
          </a:p>
        </p:txBody>
      </p:sp>
    </p:spTree>
    <p:extLst>
      <p:ext uri="{BB962C8B-B14F-4D97-AF65-F5344CB8AC3E}">
        <p14:creationId xmlns:p14="http://schemas.microsoft.com/office/powerpoint/2010/main" val="84849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CORDEX: </a:t>
            </a:r>
            <a:r>
              <a:rPr lang="en-US" sz="3600" dirty="0" err="1"/>
              <a:t>COordinated</a:t>
            </a:r>
            <a:r>
              <a:rPr lang="en-US" sz="3600" dirty="0"/>
              <a:t> Regional climate Downscaling </a:t>
            </a:r>
            <a:r>
              <a:rPr lang="en-US" sz="3600" dirty="0" smtClean="0"/>
              <a:t>Experiment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a:t>CORDEX is a </a:t>
            </a:r>
            <a:r>
              <a:rPr lang="en-US" dirty="0">
                <a:hlinkClick r:id="rId2"/>
              </a:rPr>
              <a:t>WCRP</a:t>
            </a:r>
            <a:r>
              <a:rPr lang="en-US" dirty="0"/>
              <a:t>-sponsored program to organize an international coordinated framework to produce an improved generation of regional climate change projections world-wide for input into impact and adaptation studies within the AR5 timeline and beyond (visit the web of the kick-off </a:t>
            </a:r>
            <a:r>
              <a:rPr lang="en-US" dirty="0">
                <a:hlinkClick r:id="rId3"/>
              </a:rPr>
              <a:t>workshop on evaluating and improving regional climate projections</a:t>
            </a:r>
            <a:r>
              <a:rPr lang="en-US" dirty="0"/>
              <a:t> held in Toulouse).</a:t>
            </a:r>
          </a:p>
          <a:p>
            <a:r>
              <a:rPr lang="en-US" dirty="0"/>
              <a:t>CORDEX will produce an ensemble of multiple dynamical and statistical downscaling models considering multiple forcing GCMs from the CMIP5 archive. Initially a 50 km grid spacing has been selected, favoring engagement of wider community. Multiple common domains covering all (or most) land areas in the World have been selected (with initial focus on AFRICA). </a:t>
            </a:r>
            <a:endParaRPr lang="en-US" dirty="0"/>
          </a:p>
        </p:txBody>
      </p:sp>
    </p:spTree>
    <p:extLst>
      <p:ext uri="{BB962C8B-B14F-4D97-AF65-F5344CB8AC3E}">
        <p14:creationId xmlns:p14="http://schemas.microsoft.com/office/powerpoint/2010/main" val="2788516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CORDEX Domains</a:t>
            </a:r>
            <a:endParaRPr lang="en-US" dirty="0"/>
          </a:p>
        </p:txBody>
      </p:sp>
      <p:pic>
        <p:nvPicPr>
          <p:cNvPr id="4" name="Content Placeholder 3"/>
          <p:cNvPicPr>
            <a:picLocks noGrp="1" noChangeAspect="1"/>
          </p:cNvPicPr>
          <p:nvPr>
            <p:ph idx="1"/>
          </p:nvPr>
        </p:nvPicPr>
        <p:blipFill>
          <a:blip r:embed="rId2"/>
          <a:stretch>
            <a:fillRect/>
          </a:stretch>
        </p:blipFill>
        <p:spPr>
          <a:xfrm>
            <a:off x="898236" y="1600200"/>
            <a:ext cx="6493163" cy="3999687"/>
          </a:xfrm>
          <a:prstGeom prst="rect">
            <a:avLst/>
          </a:prstGeom>
        </p:spPr>
      </p:pic>
    </p:spTree>
    <p:extLst>
      <p:ext uri="{BB962C8B-B14F-4D97-AF65-F5344CB8AC3E}">
        <p14:creationId xmlns:p14="http://schemas.microsoft.com/office/powerpoint/2010/main" val="84002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457200" y="1798449"/>
            <a:ext cx="8229600" cy="4129464"/>
          </a:xfrm>
          <a:prstGeom prst="rect">
            <a:avLst/>
          </a:prstGeom>
        </p:spPr>
      </p:pic>
    </p:spTree>
    <p:extLst>
      <p:ext uri="{BB962C8B-B14F-4D97-AF65-F5344CB8AC3E}">
        <p14:creationId xmlns:p14="http://schemas.microsoft.com/office/powerpoint/2010/main" val="294067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3505200" cy="4724399"/>
          </a:xfrm>
        </p:spPr>
        <p:txBody>
          <a:bodyPr>
            <a:normAutofit/>
          </a:bodyPr>
          <a:lstStyle/>
          <a:p>
            <a:pPr algn="l"/>
            <a:r>
              <a:rPr lang="en-US" sz="2400" dirty="0"/>
              <a:t>major closely interlinked driving forces:</a:t>
            </a:r>
            <a:br>
              <a:rPr lang="en-US" sz="2400" dirty="0"/>
            </a:br>
            <a:r>
              <a:rPr lang="en-US" sz="2400" dirty="0" smtClean="0"/>
              <a:t>1.Population </a:t>
            </a:r>
            <a:r>
              <a:rPr lang="en-US" sz="2400" dirty="0"/>
              <a:t>development</a:t>
            </a:r>
            <a:br>
              <a:rPr lang="en-US" sz="2400" dirty="0"/>
            </a:br>
            <a:r>
              <a:rPr lang="en-US" sz="2400" dirty="0" smtClean="0"/>
              <a:t>2. World </a:t>
            </a:r>
            <a:r>
              <a:rPr lang="en-US" sz="2400" dirty="0"/>
              <a:t>Economy</a:t>
            </a:r>
            <a:br>
              <a:rPr lang="en-US" sz="2400" dirty="0"/>
            </a:br>
            <a:r>
              <a:rPr lang="en-US" sz="2400" dirty="0" smtClean="0"/>
              <a:t>3. The </a:t>
            </a:r>
            <a:r>
              <a:rPr lang="en-US" sz="2400" dirty="0"/>
              <a:t>energy system</a:t>
            </a:r>
            <a:br>
              <a:rPr lang="en-US" sz="2400" dirty="0"/>
            </a:br>
            <a:r>
              <a:rPr lang="en-US" sz="2400" dirty="0" smtClean="0"/>
              <a:t>4.Land </a:t>
            </a:r>
            <a:r>
              <a:rPr lang="en-US" sz="2400" dirty="0"/>
              <a:t>use (change)</a:t>
            </a:r>
            <a:br>
              <a:rPr lang="en-US" sz="2400" dirty="0"/>
            </a:br>
            <a:endParaRPr lang="en-US" sz="2400" dirty="0"/>
          </a:p>
        </p:txBody>
      </p:sp>
      <p:pic>
        <p:nvPicPr>
          <p:cNvPr id="1026" name="Picture 2" descr="http://www.ess.co.at/METEO/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990600"/>
            <a:ext cx="5881255" cy="51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8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447800"/>
          </a:xfrm>
        </p:spPr>
        <p:txBody>
          <a:bodyPr>
            <a:normAutofit fontScale="90000"/>
          </a:bodyPr>
          <a:lstStyle/>
          <a:p>
            <a:r>
              <a:rPr lang="en-US" sz="3600" dirty="0"/>
              <a:t>World Economy: growth, distribution, technology</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Economic </a:t>
            </a:r>
            <a:r>
              <a:rPr lang="en-US" dirty="0"/>
              <a:t>development is expressed in GNP (Gross National Product). The SRES scenarios span a wide range of future levels of economic activity. The highest overall prediction is for the A1 scenario; an estimated GNP of US$529 trillion (1990 US dollars) in 2100. The lowest overall prediction is for the B2 scenario; an estimated GNP of US$235 trillion in 2100. This means that globalization combined with an emphasis on wealth would generate the highest economic growth. This is mainly because population growth is lower in a global scenario, causing a narrower division of the GNP. The emphasis on wealth rather than on sustainability also increases the GNP.</a:t>
            </a:r>
          </a:p>
          <a:p>
            <a:endParaRPr lang="en-US" dirty="0"/>
          </a:p>
        </p:txBody>
      </p:sp>
    </p:spTree>
    <p:extLst>
      <p:ext uri="{BB962C8B-B14F-4D97-AF65-F5344CB8AC3E}">
        <p14:creationId xmlns:p14="http://schemas.microsoft.com/office/powerpoint/2010/main" val="24224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development</a:t>
            </a:r>
            <a:endParaRPr lang="en-US" dirty="0"/>
          </a:p>
        </p:txBody>
      </p:sp>
      <p:pic>
        <p:nvPicPr>
          <p:cNvPr id="3074" name="Picture 2" descr="http://www.ess.co.at/METEO/image00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417638"/>
            <a:ext cx="5572125" cy="464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7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system </a:t>
            </a:r>
            <a:endParaRPr lang="en-US" dirty="0"/>
          </a:p>
        </p:txBody>
      </p:sp>
      <p:pic>
        <p:nvPicPr>
          <p:cNvPr id="5122" name="Picture 2" descr="http://www.ess.co.at/METEO/image00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286250" cy="3324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1536293"/>
            <a:ext cx="3581400" cy="3970318"/>
          </a:xfrm>
          <a:prstGeom prst="rect">
            <a:avLst/>
          </a:prstGeom>
        </p:spPr>
        <p:txBody>
          <a:bodyPr wrap="square">
            <a:spAutoFit/>
          </a:bodyPr>
          <a:lstStyle/>
          <a:p>
            <a:r>
              <a:rPr lang="en-US" dirty="0">
                <a:solidFill>
                  <a:srgbClr val="000000"/>
                </a:solidFill>
                <a:latin typeface="Arial" panose="020B0604020202020204" pitchFamily="34" charset="0"/>
              </a:rPr>
              <a:t>The impact of future energy use will largely depend on the fuel type. Both global scenarios depict a transition towards more non-fossil fuel sources. In the regional sustainable scenario the transition towards non-fossil fuel sources is much more gradual. The regional wealth scenario marks a stark transition back to fossil fuels. In all scenarios the share of oil and gas declines and more coal will be used for energy generation in the future.</a:t>
            </a:r>
            <a:endParaRPr lang="en-US" dirty="0"/>
          </a:p>
        </p:txBody>
      </p:sp>
    </p:spTree>
    <p:extLst>
      <p:ext uri="{BB962C8B-B14F-4D97-AF65-F5344CB8AC3E}">
        <p14:creationId xmlns:p14="http://schemas.microsoft.com/office/powerpoint/2010/main" val="156008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use change</a:t>
            </a:r>
            <a:endParaRPr lang="en-US" dirty="0"/>
          </a:p>
        </p:txBody>
      </p:sp>
      <p:pic>
        <p:nvPicPr>
          <p:cNvPr id="6146" name="Picture 2" descr="http://www.ess.co.at/METEO/image005.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523999"/>
            <a:ext cx="4495800" cy="4236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417638"/>
            <a:ext cx="3581400" cy="4247317"/>
          </a:xfrm>
          <a:prstGeom prst="rect">
            <a:avLst/>
          </a:prstGeom>
        </p:spPr>
        <p:txBody>
          <a:bodyPr wrap="square">
            <a:spAutoFit/>
          </a:bodyPr>
          <a:lstStyle/>
          <a:p>
            <a:r>
              <a:rPr lang="en-US" dirty="0">
                <a:solidFill>
                  <a:srgbClr val="000000"/>
                </a:solidFill>
                <a:latin typeface="Arial" panose="020B0604020202020204" pitchFamily="34" charset="0"/>
              </a:rPr>
              <a:t>Currently there is a lot of deforestation. In most SRES scenarios, the current trend of deforestation is eventually reversed because of slower population growth and increased agricultural productivity. Reversals of deforestation trends are strongest in the globalized scenarios. In the globalized sustainable scenario pasture lands decrease significantly because of increased productivity in livestock management and dietary shifts away from meat.</a:t>
            </a:r>
            <a:endParaRPr lang="en-US" dirty="0"/>
          </a:p>
        </p:txBody>
      </p:sp>
    </p:spTree>
    <p:extLst>
      <p:ext uri="{BB962C8B-B14F-4D97-AF65-F5344CB8AC3E}">
        <p14:creationId xmlns:p14="http://schemas.microsoft.com/office/powerpoint/2010/main" val="2857118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2303</Words>
  <Application>Microsoft Office PowerPoint</Application>
  <PresentationFormat>On-screen Show (4:3)</PresentationFormat>
  <Paragraphs>95</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Main drivers for long-range climate prediction</vt:lpstr>
      <vt:lpstr>PowerPoint Presentation</vt:lpstr>
      <vt:lpstr>PowerPoint Presentation</vt:lpstr>
      <vt:lpstr>PowerPoint Presentation</vt:lpstr>
      <vt:lpstr>major closely interlinked driving forces: 1.Population development 2. World Economy 3. The energy system 4.Land use (change) </vt:lpstr>
      <vt:lpstr>World Economy: growth, distribution, technology </vt:lpstr>
      <vt:lpstr>Population development</vt:lpstr>
      <vt:lpstr>Energy system </vt:lpstr>
      <vt:lpstr>Land use change</vt:lpstr>
      <vt:lpstr>PowerPoint Presentation</vt:lpstr>
      <vt:lpstr>SRES scenarios</vt:lpstr>
      <vt:lpstr>PowerPoint Presentation</vt:lpstr>
      <vt:lpstr> </vt:lpstr>
      <vt:lpstr>Representative Concentration Pathways</vt:lpstr>
      <vt:lpstr>The CO2 pathways associated with scenarios providing comprehensive radiative forcing pathways effectively represent more than the 10th to 90th percentile range of CO2 emissions pathways across the post-SRES literature. </vt:lpstr>
      <vt:lpstr>Types of representative concentration pathways</vt:lpstr>
      <vt:lpstr>Modelling Climate Change</vt:lpstr>
      <vt:lpstr>GCMs can be split into three main types:</vt:lpstr>
      <vt:lpstr>A conceptual structure of a coupled ocean-atmosphere GCM</vt:lpstr>
      <vt:lpstr>Climate Change Experiments</vt:lpstr>
      <vt:lpstr>PowerPoint Presentation</vt:lpstr>
      <vt:lpstr>Results and Application of the results from GCM Climate Change Experiments</vt:lpstr>
      <vt:lpstr>General Circulation Models and Their Role in the Climate Modeling Hierarchy</vt:lpstr>
      <vt:lpstr>Atmospheric modeling</vt:lpstr>
      <vt:lpstr>Atmospheric modeling</vt:lpstr>
      <vt:lpstr>Ocean and coupled modeling</vt:lpstr>
      <vt:lpstr>Dynamical systems theory</vt:lpstr>
      <vt:lpstr>PowerPoint Presentation</vt:lpstr>
      <vt:lpstr>PowerPoint Presentation</vt:lpstr>
      <vt:lpstr>Intraseasonal oscillations, their theory and simulation</vt:lpstr>
      <vt:lpstr>Scenarios, Ensembles and Uncertainties </vt:lpstr>
      <vt:lpstr>PowerPoint Presentation</vt:lpstr>
      <vt:lpstr>PowerPoint Presentation</vt:lpstr>
      <vt:lpstr>CMIP - Coupled Model Intercomparison Project </vt:lpstr>
      <vt:lpstr>CMIP5 - Coupled Model Intercomparison Project Phase 5 </vt:lpstr>
      <vt:lpstr>Regional and local scenarios: downscaling</vt:lpstr>
      <vt:lpstr>CORDEX: COordinated Regional climate Downscaling Experiment</vt:lpstr>
      <vt:lpstr>CORDEX Domains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drivers for long-range climate prediction</dc:title>
  <dc:creator>Gia</dc:creator>
  <cp:lastModifiedBy>Nato</cp:lastModifiedBy>
  <cp:revision>23</cp:revision>
  <dcterms:created xsi:type="dcterms:W3CDTF">2016-10-18T06:07:56Z</dcterms:created>
  <dcterms:modified xsi:type="dcterms:W3CDTF">2016-10-18T15:51:50Z</dcterms:modified>
</cp:coreProperties>
</file>