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6" r:id="rId4"/>
    <p:sldId id="265" r:id="rId5"/>
    <p:sldId id="268" r:id="rId6"/>
    <p:sldId id="269" r:id="rId7"/>
    <p:sldId id="267" r:id="rId8"/>
    <p:sldId id="258" r:id="rId9"/>
    <p:sldId id="259" r:id="rId10"/>
    <p:sldId id="260" r:id="rId11"/>
    <p:sldId id="261" r:id="rId12"/>
    <p:sldId id="262" r:id="rId13"/>
    <p:sldId id="263"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 id="286" r:id="rId30"/>
    <p:sldId id="288"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2" d="100"/>
          <a:sy n="52" d="100"/>
        </p:scale>
        <p:origin x="84" y="1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D5E32-7F95-467F-B0BC-525BC7F726BA}" type="datetimeFigureOut">
              <a:rPr lang="en-US" smtClean="0"/>
              <a:t>2016-10-18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B3FEE-42D6-42D5-87A6-832EEAE99933}" type="slidenum">
              <a:rPr lang="en-US" smtClean="0"/>
              <a:t>‹#›</a:t>
            </a:fld>
            <a:endParaRPr lang="en-US"/>
          </a:p>
        </p:txBody>
      </p:sp>
    </p:spTree>
    <p:extLst>
      <p:ext uri="{BB962C8B-B14F-4D97-AF65-F5344CB8AC3E}">
        <p14:creationId xmlns:p14="http://schemas.microsoft.com/office/powerpoint/2010/main" val="179811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3E44352-8671-4147-87B1-F4BAD31E5790}" type="slidenum">
              <a:rPr lang="en-GB" altLang="en-US"/>
              <a:pPr/>
              <a:t>11</a:t>
            </a:fld>
            <a:endParaRPr lang="en-GB" altLang="en-US"/>
          </a:p>
        </p:txBody>
      </p:sp>
      <p:sp>
        <p:nvSpPr>
          <p:cNvPr id="39938" name="Rectangle 2"/>
          <p:cNvSpPr>
            <a:spLocks noGrp="1" noRot="1" noChangeAspect="1" noChangeArrowheads="1" noTextEdit="1"/>
          </p:cNvSpPr>
          <p:nvPr>
            <p:ph type="sldImg"/>
          </p:nvPr>
        </p:nvSpPr>
        <p:spPr>
          <a:ln/>
        </p:spPr>
      </p:sp>
      <p:sp>
        <p:nvSpPr>
          <p:cNvPr id="3993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1196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7DA68F-4FD8-4724-9368-5D13D8D9A06C}" type="datetimeFigureOut">
              <a:rPr lang="en-US" smtClean="0"/>
              <a:t>2016-10-18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00E-C22E-4D85-AC88-CC7A954FD9E6}" type="slidenum">
              <a:rPr lang="en-US" smtClean="0"/>
              <a:t>‹#›</a:t>
            </a:fld>
            <a:endParaRPr lang="en-US"/>
          </a:p>
        </p:txBody>
      </p:sp>
    </p:spTree>
    <p:extLst>
      <p:ext uri="{BB962C8B-B14F-4D97-AF65-F5344CB8AC3E}">
        <p14:creationId xmlns:p14="http://schemas.microsoft.com/office/powerpoint/2010/main" val="356188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DA68F-4FD8-4724-9368-5D13D8D9A06C}" type="datetimeFigureOut">
              <a:rPr lang="en-US" smtClean="0"/>
              <a:t>2016-10-18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00E-C22E-4D85-AC88-CC7A954FD9E6}" type="slidenum">
              <a:rPr lang="en-US" smtClean="0"/>
              <a:t>‹#›</a:t>
            </a:fld>
            <a:endParaRPr lang="en-US"/>
          </a:p>
        </p:txBody>
      </p:sp>
    </p:spTree>
    <p:extLst>
      <p:ext uri="{BB962C8B-B14F-4D97-AF65-F5344CB8AC3E}">
        <p14:creationId xmlns:p14="http://schemas.microsoft.com/office/powerpoint/2010/main" val="264573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DA68F-4FD8-4724-9368-5D13D8D9A06C}" type="datetimeFigureOut">
              <a:rPr lang="en-US" smtClean="0"/>
              <a:t>2016-10-18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00E-C22E-4D85-AC88-CC7A954FD9E6}" type="slidenum">
              <a:rPr lang="en-US" smtClean="0"/>
              <a:t>‹#›</a:t>
            </a:fld>
            <a:endParaRPr lang="en-US"/>
          </a:p>
        </p:txBody>
      </p:sp>
    </p:spTree>
    <p:extLst>
      <p:ext uri="{BB962C8B-B14F-4D97-AF65-F5344CB8AC3E}">
        <p14:creationId xmlns:p14="http://schemas.microsoft.com/office/powerpoint/2010/main" val="60320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DA68F-4FD8-4724-9368-5D13D8D9A06C}" type="datetimeFigureOut">
              <a:rPr lang="en-US" smtClean="0"/>
              <a:t>2016-10-18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00E-C22E-4D85-AC88-CC7A954FD9E6}" type="slidenum">
              <a:rPr lang="en-US" smtClean="0"/>
              <a:t>‹#›</a:t>
            </a:fld>
            <a:endParaRPr lang="en-US"/>
          </a:p>
        </p:txBody>
      </p:sp>
    </p:spTree>
    <p:extLst>
      <p:ext uri="{BB962C8B-B14F-4D97-AF65-F5344CB8AC3E}">
        <p14:creationId xmlns:p14="http://schemas.microsoft.com/office/powerpoint/2010/main" val="178959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DA68F-4FD8-4724-9368-5D13D8D9A06C}" type="datetimeFigureOut">
              <a:rPr lang="en-US" smtClean="0"/>
              <a:t>2016-10-18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00E-C22E-4D85-AC88-CC7A954FD9E6}" type="slidenum">
              <a:rPr lang="en-US" smtClean="0"/>
              <a:t>‹#›</a:t>
            </a:fld>
            <a:endParaRPr lang="en-US"/>
          </a:p>
        </p:txBody>
      </p:sp>
    </p:spTree>
    <p:extLst>
      <p:ext uri="{BB962C8B-B14F-4D97-AF65-F5344CB8AC3E}">
        <p14:creationId xmlns:p14="http://schemas.microsoft.com/office/powerpoint/2010/main" val="111837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7DA68F-4FD8-4724-9368-5D13D8D9A06C}" type="datetimeFigureOut">
              <a:rPr lang="en-US" smtClean="0"/>
              <a:t>2016-10-18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7500E-C22E-4D85-AC88-CC7A954FD9E6}" type="slidenum">
              <a:rPr lang="en-US" smtClean="0"/>
              <a:t>‹#›</a:t>
            </a:fld>
            <a:endParaRPr lang="en-US"/>
          </a:p>
        </p:txBody>
      </p:sp>
    </p:spTree>
    <p:extLst>
      <p:ext uri="{BB962C8B-B14F-4D97-AF65-F5344CB8AC3E}">
        <p14:creationId xmlns:p14="http://schemas.microsoft.com/office/powerpoint/2010/main" val="317900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7DA68F-4FD8-4724-9368-5D13D8D9A06C}" type="datetimeFigureOut">
              <a:rPr lang="en-US" smtClean="0"/>
              <a:t>2016-10-18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7500E-C22E-4D85-AC88-CC7A954FD9E6}" type="slidenum">
              <a:rPr lang="en-US" smtClean="0"/>
              <a:t>‹#›</a:t>
            </a:fld>
            <a:endParaRPr lang="en-US"/>
          </a:p>
        </p:txBody>
      </p:sp>
    </p:spTree>
    <p:extLst>
      <p:ext uri="{BB962C8B-B14F-4D97-AF65-F5344CB8AC3E}">
        <p14:creationId xmlns:p14="http://schemas.microsoft.com/office/powerpoint/2010/main" val="57965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7DA68F-4FD8-4724-9368-5D13D8D9A06C}" type="datetimeFigureOut">
              <a:rPr lang="en-US" smtClean="0"/>
              <a:t>2016-10-18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7500E-C22E-4D85-AC88-CC7A954FD9E6}" type="slidenum">
              <a:rPr lang="en-US" smtClean="0"/>
              <a:t>‹#›</a:t>
            </a:fld>
            <a:endParaRPr lang="en-US"/>
          </a:p>
        </p:txBody>
      </p:sp>
    </p:spTree>
    <p:extLst>
      <p:ext uri="{BB962C8B-B14F-4D97-AF65-F5344CB8AC3E}">
        <p14:creationId xmlns:p14="http://schemas.microsoft.com/office/powerpoint/2010/main" val="413617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DA68F-4FD8-4724-9368-5D13D8D9A06C}" type="datetimeFigureOut">
              <a:rPr lang="en-US" smtClean="0"/>
              <a:t>2016-10-18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7500E-C22E-4D85-AC88-CC7A954FD9E6}" type="slidenum">
              <a:rPr lang="en-US" smtClean="0"/>
              <a:t>‹#›</a:t>
            </a:fld>
            <a:endParaRPr lang="en-US"/>
          </a:p>
        </p:txBody>
      </p:sp>
    </p:spTree>
    <p:extLst>
      <p:ext uri="{BB962C8B-B14F-4D97-AF65-F5344CB8AC3E}">
        <p14:creationId xmlns:p14="http://schemas.microsoft.com/office/powerpoint/2010/main" val="94217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DA68F-4FD8-4724-9368-5D13D8D9A06C}" type="datetimeFigureOut">
              <a:rPr lang="en-US" smtClean="0"/>
              <a:t>2016-10-18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7500E-C22E-4D85-AC88-CC7A954FD9E6}" type="slidenum">
              <a:rPr lang="en-US" smtClean="0"/>
              <a:t>‹#›</a:t>
            </a:fld>
            <a:endParaRPr lang="en-US"/>
          </a:p>
        </p:txBody>
      </p:sp>
    </p:spTree>
    <p:extLst>
      <p:ext uri="{BB962C8B-B14F-4D97-AF65-F5344CB8AC3E}">
        <p14:creationId xmlns:p14="http://schemas.microsoft.com/office/powerpoint/2010/main" val="227471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DA68F-4FD8-4724-9368-5D13D8D9A06C}" type="datetimeFigureOut">
              <a:rPr lang="en-US" smtClean="0"/>
              <a:t>2016-10-18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7500E-C22E-4D85-AC88-CC7A954FD9E6}" type="slidenum">
              <a:rPr lang="en-US" smtClean="0"/>
              <a:t>‹#›</a:t>
            </a:fld>
            <a:endParaRPr lang="en-US"/>
          </a:p>
        </p:txBody>
      </p:sp>
    </p:spTree>
    <p:extLst>
      <p:ext uri="{BB962C8B-B14F-4D97-AF65-F5344CB8AC3E}">
        <p14:creationId xmlns:p14="http://schemas.microsoft.com/office/powerpoint/2010/main" val="1319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DA68F-4FD8-4724-9368-5D13D8D9A06C}" type="datetimeFigureOut">
              <a:rPr lang="en-US" smtClean="0"/>
              <a:t>2016-10-18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7500E-C22E-4D85-AC88-CC7A954FD9E6}" type="slidenum">
              <a:rPr lang="en-US" smtClean="0"/>
              <a:t>‹#›</a:t>
            </a:fld>
            <a:endParaRPr lang="en-US"/>
          </a:p>
        </p:txBody>
      </p:sp>
    </p:spTree>
    <p:extLst>
      <p:ext uri="{BB962C8B-B14F-4D97-AF65-F5344CB8AC3E}">
        <p14:creationId xmlns:p14="http://schemas.microsoft.com/office/powerpoint/2010/main" val="4103896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solidFill>
                  <a:srgbClr val="FF0000"/>
                </a:solidFill>
              </a:rPr>
              <a:t>RegCM</a:t>
            </a:r>
            <a:r>
              <a:rPr lang="en-US" dirty="0" smtClean="0">
                <a:solidFill>
                  <a:srgbClr val="FF0000"/>
                </a:solidFill>
              </a:rPr>
              <a:t> model</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Nato </a:t>
            </a:r>
            <a:r>
              <a:rPr lang="en-US" dirty="0" err="1" smtClean="0"/>
              <a:t>Kutaladze</a:t>
            </a:r>
            <a:endParaRPr lang="en-US" dirty="0" smtClean="0"/>
          </a:p>
          <a:p>
            <a:r>
              <a:rPr lang="en-US" dirty="0" smtClean="0"/>
              <a:t>VI-SEEM </a:t>
            </a:r>
            <a:r>
              <a:rPr lang="en-US" b="1" dirty="0" smtClean="0"/>
              <a:t>national training event</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86435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sldNum" sz="quarter" idx="11"/>
          </p:nvPr>
        </p:nvSpPr>
        <p:spPr>
          <a:ln/>
        </p:spPr>
        <p:txBody>
          <a:bodyPr/>
          <a:lstStyle/>
          <a:p>
            <a:fld id="{FFF064B2-F354-4D32-BC70-53C2629AAD40}" type="slidenum">
              <a:rPr lang="en-GB" altLang="en-US"/>
              <a:pPr/>
              <a:t>10</a:t>
            </a:fld>
            <a:endParaRPr lang="en-GB" altLang="en-US"/>
          </a:p>
        </p:txBody>
      </p:sp>
      <p:sp>
        <p:nvSpPr>
          <p:cNvPr id="19459" name="Slide Number Placeholder 3"/>
          <p:cNvSpPr txBox="1">
            <a:spLocks noGrp="1"/>
          </p:cNvSpPr>
          <p:nvPr/>
        </p:nvSpPr>
        <p:spPr bwMode="auto">
          <a:xfrm>
            <a:off x="10045700" y="6562725"/>
            <a:ext cx="469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1pPr>
            <a:lvl2pPr marL="742950" indent="-28575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2pPr>
            <a:lvl3pPr marL="11430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3pPr>
            <a:lvl4pPr marL="16002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4pPr>
            <a:lvl5pPr marL="20574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5pPr>
            <a:lvl6pPr marL="25146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6pPr>
            <a:lvl7pPr marL="29718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7pPr>
            <a:lvl8pPr marL="34290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8pPr>
            <a:lvl9pPr marL="38862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9pPr>
          </a:lstStyle>
          <a:p>
            <a:pPr algn="r" eaLnBrk="1" hangingPunct="1">
              <a:lnSpc>
                <a:spcPct val="100000"/>
              </a:lnSpc>
              <a:spcBef>
                <a:spcPct val="0"/>
              </a:spcBef>
              <a:buClrTx/>
              <a:buFontTx/>
              <a:buNone/>
            </a:pPr>
            <a:fld id="{3F5E3EE9-C4C5-4427-AFC9-CE81185C715F}" type="slidenum">
              <a:rPr lang="en-GB" altLang="en-US" sz="1200" b="1">
                <a:solidFill>
                  <a:schemeClr val="bg1"/>
                </a:solidFill>
              </a:rPr>
              <a:pPr algn="r" eaLnBrk="1" hangingPunct="1">
                <a:lnSpc>
                  <a:spcPct val="100000"/>
                </a:lnSpc>
                <a:spcBef>
                  <a:spcPct val="0"/>
                </a:spcBef>
                <a:buClrTx/>
                <a:buFontTx/>
                <a:buNone/>
              </a:pPr>
              <a:t>10</a:t>
            </a:fld>
            <a:endParaRPr lang="en-GB" altLang="en-US" sz="1200" b="1">
              <a:solidFill>
                <a:schemeClr val="bg1"/>
              </a:solidFill>
            </a:endParaRPr>
          </a:p>
        </p:txBody>
      </p:sp>
      <p:sp>
        <p:nvSpPr>
          <p:cNvPr id="1946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1pPr>
            <a:lvl2pPr marL="742950" indent="-28575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2pPr>
            <a:lvl3pPr marL="11430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3pPr>
            <a:lvl4pPr marL="16002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4pPr>
            <a:lvl5pPr marL="20574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5pPr>
            <a:lvl6pPr marL="25146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6pPr>
            <a:lvl7pPr marL="29718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7pPr>
            <a:lvl8pPr marL="34290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8pPr>
            <a:lvl9pPr marL="38862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9pPr>
          </a:lstStyle>
          <a:p>
            <a:pPr algn="r" eaLnBrk="1" hangingPunct="1">
              <a:lnSpc>
                <a:spcPct val="100000"/>
              </a:lnSpc>
              <a:spcBef>
                <a:spcPct val="0"/>
              </a:spcBef>
              <a:buClrTx/>
              <a:buFontTx/>
              <a:buNone/>
            </a:pPr>
            <a:r>
              <a:rPr lang="en-GB" altLang="en-US" sz="1200">
                <a:solidFill>
                  <a:schemeClr val="bg1"/>
                </a:solidFill>
              </a:rPr>
              <a:t>Kolkata, EPIKH Workshop, 18.02.2011</a:t>
            </a:r>
          </a:p>
        </p:txBody>
      </p:sp>
      <p:sp>
        <p:nvSpPr>
          <p:cNvPr id="19462" name="Rectangle 6"/>
          <p:cNvSpPr>
            <a:spLocks noChangeArrowheads="1"/>
          </p:cNvSpPr>
          <p:nvPr/>
        </p:nvSpPr>
        <p:spPr bwMode="auto">
          <a:xfrm>
            <a:off x="2133600" y="1089025"/>
            <a:ext cx="8077200" cy="543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1pPr>
            <a:lvl2pPr marL="8001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2pPr>
            <a:lvl3pPr marL="12573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3pPr>
            <a:lvl4pPr marL="17145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4pPr>
            <a:lvl5pPr marL="21717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5pPr>
            <a:lvl6pPr marL="26289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6pPr>
            <a:lvl7pPr marL="30861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7pPr>
            <a:lvl8pPr marL="35433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8pPr>
            <a:lvl9pPr marL="40005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9pPr>
          </a:lstStyle>
          <a:p>
            <a:pPr algn="just">
              <a:lnSpc>
                <a:spcPct val="100000"/>
              </a:lnSpc>
              <a:spcBef>
                <a:spcPct val="0"/>
              </a:spcBef>
              <a:buClrTx/>
              <a:buFontTx/>
              <a:buNone/>
            </a:pPr>
            <a:r>
              <a:rPr lang="en-US" altLang="en-US" sz="2400" b="1">
                <a:solidFill>
                  <a:srgbClr val="0000CC"/>
                </a:solidFill>
                <a:latin typeface="Times New Roman" panose="02020603050405020304" pitchFamily="18" charset="0"/>
              </a:rPr>
              <a:t>	2. pgi compiler(pgf90/pgcc)</a:t>
            </a:r>
          </a:p>
          <a:p>
            <a:pPr algn="just">
              <a:lnSpc>
                <a:spcPct val="100000"/>
              </a:lnSpc>
              <a:spcBef>
                <a:spcPct val="0"/>
              </a:spcBef>
              <a:buClrTx/>
              <a:buFontTx/>
              <a:buNone/>
            </a:pPr>
            <a:endParaRPr lang="en-US" altLang="en-US" sz="900" b="1">
              <a:solidFill>
                <a:srgbClr val="0000CC"/>
              </a:solidFill>
              <a:latin typeface="Times New Roman" panose="02020603050405020304" pitchFamily="18" charset="0"/>
            </a:endParaRPr>
          </a:p>
          <a:p>
            <a:pPr lvl="2" algn="just">
              <a:lnSpc>
                <a:spcPct val="100000"/>
              </a:lnSpc>
              <a:spcBef>
                <a:spcPct val="0"/>
              </a:spcBef>
              <a:buClrTx/>
              <a:buFontTx/>
              <a:buChar char="•"/>
            </a:pPr>
            <a:r>
              <a:rPr lang="en-US" altLang="en-US" sz="2400" b="1">
                <a:solidFill>
                  <a:srgbClr val="CC0099"/>
                </a:solidFill>
                <a:latin typeface="Times New Roman" panose="02020603050405020304" pitchFamily="18" charset="0"/>
              </a:rPr>
              <a:t>Portland Group Fortran compiler</a:t>
            </a:r>
          </a:p>
          <a:p>
            <a:pPr lvl="2" algn="just">
              <a:lnSpc>
                <a:spcPct val="100000"/>
              </a:lnSpc>
              <a:spcBef>
                <a:spcPct val="0"/>
              </a:spcBef>
              <a:buClrTx/>
              <a:buFontTx/>
              <a:buChar char="•"/>
            </a:pPr>
            <a:endParaRPr lang="en-US" altLang="en-US" sz="100" b="1">
              <a:solidFill>
                <a:srgbClr val="CC0099"/>
              </a:solidFill>
              <a:latin typeface="Times New Roman" panose="02020603050405020304" pitchFamily="18" charset="0"/>
            </a:endParaRPr>
          </a:p>
          <a:p>
            <a:pPr lvl="2" algn="just">
              <a:lnSpc>
                <a:spcPct val="100000"/>
              </a:lnSpc>
              <a:spcBef>
                <a:spcPct val="0"/>
              </a:spcBef>
              <a:buClrTx/>
              <a:buFontTx/>
              <a:buChar char="•"/>
            </a:pPr>
            <a:r>
              <a:rPr lang="en-US" altLang="en-US" sz="2400" b="1">
                <a:solidFill>
                  <a:srgbClr val="008000"/>
                </a:solidFill>
                <a:latin typeface="Times New Roman" panose="02020603050405020304" pitchFamily="18" charset="0"/>
              </a:rPr>
              <a:t>It is not freely available</a:t>
            </a:r>
          </a:p>
          <a:p>
            <a:pPr lvl="2" algn="just">
              <a:lnSpc>
                <a:spcPct val="100000"/>
              </a:lnSpc>
              <a:spcBef>
                <a:spcPct val="0"/>
              </a:spcBef>
              <a:buClrTx/>
              <a:buFontTx/>
              <a:buChar char="•"/>
            </a:pPr>
            <a:r>
              <a:rPr lang="en-US" altLang="en-US" sz="2400" b="1">
                <a:solidFill>
                  <a:srgbClr val="008000"/>
                </a:solidFill>
                <a:latin typeface="Times New Roman" panose="02020603050405020304" pitchFamily="18" charset="0"/>
              </a:rPr>
              <a:t>The version should be &gt;= 10</a:t>
            </a:r>
          </a:p>
          <a:p>
            <a:pPr algn="just">
              <a:lnSpc>
                <a:spcPct val="100000"/>
              </a:lnSpc>
              <a:spcBef>
                <a:spcPct val="0"/>
              </a:spcBef>
              <a:buClrTx/>
              <a:buFontTx/>
              <a:buNone/>
            </a:pPr>
            <a:endParaRPr lang="en-US" altLang="en-US" sz="1200" b="1">
              <a:solidFill>
                <a:srgbClr val="008000"/>
              </a:solidFill>
              <a:latin typeface="Times New Roman" panose="02020603050405020304" pitchFamily="18" charset="0"/>
            </a:endParaRPr>
          </a:p>
          <a:p>
            <a:pPr algn="just">
              <a:lnSpc>
                <a:spcPct val="100000"/>
              </a:lnSpc>
              <a:spcBef>
                <a:spcPct val="0"/>
              </a:spcBef>
              <a:buClrTx/>
              <a:buFontTx/>
              <a:buNone/>
            </a:pPr>
            <a:r>
              <a:rPr lang="en-US" altLang="en-US" sz="2400" b="1">
                <a:solidFill>
                  <a:schemeClr val="tx1"/>
                </a:solidFill>
                <a:latin typeface="Times New Roman" panose="02020603050405020304" pitchFamily="18" charset="0"/>
              </a:rPr>
              <a:t>	</a:t>
            </a:r>
            <a:r>
              <a:rPr lang="en-US" altLang="en-US" sz="2400" b="1">
                <a:solidFill>
                  <a:srgbClr val="0000CC"/>
                </a:solidFill>
                <a:latin typeface="Times New Roman" panose="02020603050405020304" pitchFamily="18" charset="0"/>
              </a:rPr>
              <a:t>3. Intel Fortran Compiler (ifort/icc)</a:t>
            </a:r>
          </a:p>
          <a:p>
            <a:pPr algn="just">
              <a:lnSpc>
                <a:spcPct val="100000"/>
              </a:lnSpc>
              <a:spcBef>
                <a:spcPct val="0"/>
              </a:spcBef>
              <a:buClrTx/>
              <a:buFontTx/>
              <a:buNone/>
            </a:pPr>
            <a:endParaRPr lang="en-US" altLang="en-US" sz="800" b="1">
              <a:solidFill>
                <a:srgbClr val="0000CC"/>
              </a:solidFill>
              <a:latin typeface="Times New Roman" panose="02020603050405020304" pitchFamily="18" charset="0"/>
            </a:endParaRPr>
          </a:p>
          <a:p>
            <a:pPr lvl="2" algn="just">
              <a:lnSpc>
                <a:spcPct val="100000"/>
              </a:lnSpc>
              <a:spcBef>
                <a:spcPct val="0"/>
              </a:spcBef>
              <a:buClrTx/>
              <a:buFontTx/>
              <a:buChar char="•"/>
            </a:pPr>
            <a:r>
              <a:rPr lang="en-US" altLang="en-US" sz="2400" b="1">
                <a:solidFill>
                  <a:srgbClr val="FF0066"/>
                </a:solidFill>
                <a:latin typeface="Times New Roman" panose="02020603050405020304" pitchFamily="18" charset="0"/>
              </a:rPr>
              <a:t>This is a very popular fortran compiler</a:t>
            </a:r>
          </a:p>
          <a:p>
            <a:pPr lvl="2" algn="just">
              <a:lnSpc>
                <a:spcPct val="100000"/>
              </a:lnSpc>
              <a:spcBef>
                <a:spcPct val="0"/>
              </a:spcBef>
              <a:buClrTx/>
              <a:buFontTx/>
              <a:buChar char="•"/>
            </a:pPr>
            <a:endParaRPr lang="en-US" altLang="en-US" sz="400" b="1">
              <a:solidFill>
                <a:srgbClr val="FF0066"/>
              </a:solidFill>
              <a:latin typeface="Times New Roman" panose="02020603050405020304" pitchFamily="18" charset="0"/>
            </a:endParaRPr>
          </a:p>
          <a:p>
            <a:pPr lvl="2" algn="just">
              <a:lnSpc>
                <a:spcPct val="100000"/>
              </a:lnSpc>
              <a:spcBef>
                <a:spcPct val="0"/>
              </a:spcBef>
              <a:buClrTx/>
              <a:buFontTx/>
              <a:buChar char="•"/>
            </a:pPr>
            <a:r>
              <a:rPr lang="en-US" altLang="en-US" sz="2400" b="1">
                <a:solidFill>
                  <a:srgbClr val="008000"/>
                </a:solidFill>
                <a:latin typeface="Times New Roman" panose="02020603050405020304" pitchFamily="18" charset="0"/>
              </a:rPr>
              <a:t>It is freely available</a:t>
            </a:r>
          </a:p>
          <a:p>
            <a:pPr lvl="2" algn="just">
              <a:lnSpc>
                <a:spcPct val="100000"/>
              </a:lnSpc>
              <a:spcBef>
                <a:spcPct val="0"/>
              </a:spcBef>
              <a:buClrTx/>
              <a:buFontTx/>
              <a:buChar char="•"/>
            </a:pPr>
            <a:endParaRPr lang="en-US" altLang="en-US" sz="200" b="1">
              <a:solidFill>
                <a:srgbClr val="008000"/>
              </a:solidFill>
              <a:latin typeface="Times New Roman" panose="02020603050405020304" pitchFamily="18" charset="0"/>
            </a:endParaRPr>
          </a:p>
          <a:p>
            <a:pPr lvl="2" algn="just">
              <a:lnSpc>
                <a:spcPct val="100000"/>
              </a:lnSpc>
              <a:spcBef>
                <a:spcPct val="0"/>
              </a:spcBef>
              <a:buClrTx/>
              <a:buFontTx/>
              <a:buChar char="•"/>
            </a:pPr>
            <a:r>
              <a:rPr lang="en-US" altLang="en-US" sz="2400" b="1">
                <a:solidFill>
                  <a:srgbClr val="996633"/>
                </a:solidFill>
                <a:latin typeface="Times New Roman" panose="02020603050405020304" pitchFamily="18" charset="0"/>
              </a:rPr>
              <a:t>For our case this is the most efficient one</a:t>
            </a:r>
          </a:p>
          <a:p>
            <a:pPr lvl="2" algn="just">
              <a:lnSpc>
                <a:spcPct val="100000"/>
              </a:lnSpc>
              <a:spcBef>
                <a:spcPct val="0"/>
              </a:spcBef>
              <a:buClrTx/>
              <a:buFontTx/>
              <a:buChar char="•"/>
            </a:pPr>
            <a:endParaRPr lang="en-US" altLang="en-US" sz="1200" b="1">
              <a:solidFill>
                <a:srgbClr val="996633"/>
              </a:solidFill>
              <a:latin typeface="Times New Roman" panose="02020603050405020304" pitchFamily="18" charset="0"/>
            </a:endParaRPr>
          </a:p>
          <a:p>
            <a:pPr algn="just">
              <a:lnSpc>
                <a:spcPct val="100000"/>
              </a:lnSpc>
              <a:spcBef>
                <a:spcPct val="0"/>
              </a:spcBef>
              <a:buClrTx/>
              <a:buFontTx/>
              <a:buNone/>
            </a:pPr>
            <a:r>
              <a:rPr lang="en-US" altLang="en-US" sz="2400" b="1">
                <a:solidFill>
                  <a:srgbClr val="CC0066"/>
                </a:solidFill>
                <a:latin typeface="Times New Roman" panose="02020603050405020304" pitchFamily="18" charset="0"/>
              </a:rPr>
              <a:t>	Python</a:t>
            </a:r>
          </a:p>
          <a:p>
            <a:pPr algn="just">
              <a:lnSpc>
                <a:spcPct val="100000"/>
              </a:lnSpc>
              <a:spcBef>
                <a:spcPct val="0"/>
              </a:spcBef>
              <a:buClrTx/>
              <a:buFontTx/>
              <a:buNone/>
            </a:pPr>
            <a:endParaRPr lang="en-US" altLang="en-US" sz="500" b="1">
              <a:solidFill>
                <a:schemeClr val="tx1"/>
              </a:solidFill>
              <a:latin typeface="Times New Roman" panose="02020603050405020304" pitchFamily="18" charset="0"/>
            </a:endParaRPr>
          </a:p>
          <a:p>
            <a:pPr lvl="1" algn="just">
              <a:lnSpc>
                <a:spcPct val="100000"/>
              </a:lnSpc>
              <a:spcBef>
                <a:spcPct val="0"/>
              </a:spcBef>
              <a:buClrTx/>
              <a:buFontTx/>
              <a:buChar char="•"/>
            </a:pPr>
            <a:r>
              <a:rPr lang="en-US" altLang="en-US" sz="2400" b="1">
                <a:solidFill>
                  <a:srgbClr val="006600"/>
                </a:solidFill>
                <a:latin typeface="Times New Roman" panose="02020603050405020304" pitchFamily="18" charset="0"/>
              </a:rPr>
              <a:t>This is required for some utility tools of the model</a:t>
            </a:r>
          </a:p>
          <a:p>
            <a:pPr lvl="1" algn="just">
              <a:lnSpc>
                <a:spcPct val="100000"/>
              </a:lnSpc>
              <a:spcBef>
                <a:spcPct val="0"/>
              </a:spcBef>
              <a:buClrTx/>
              <a:buFontTx/>
              <a:buChar char="•"/>
            </a:pPr>
            <a:endParaRPr lang="en-US" altLang="en-US" sz="600" b="1">
              <a:solidFill>
                <a:srgbClr val="006600"/>
              </a:solidFill>
              <a:latin typeface="Times New Roman" panose="02020603050405020304" pitchFamily="18" charset="0"/>
            </a:endParaRPr>
          </a:p>
          <a:p>
            <a:pPr lvl="1" algn="just">
              <a:lnSpc>
                <a:spcPct val="100000"/>
              </a:lnSpc>
              <a:spcBef>
                <a:spcPct val="0"/>
              </a:spcBef>
              <a:buClrTx/>
              <a:buFontTx/>
              <a:buChar char="•"/>
            </a:pPr>
            <a:r>
              <a:rPr lang="en-US" altLang="en-US" sz="2400" b="1">
                <a:solidFill>
                  <a:srgbClr val="FF0066"/>
                </a:solidFill>
                <a:latin typeface="Times New Roman" panose="02020603050405020304" pitchFamily="18" charset="0"/>
              </a:rPr>
              <a:t>The version should be &gt;= 2.5</a:t>
            </a:r>
          </a:p>
          <a:p>
            <a:pPr lvl="1" algn="just">
              <a:lnSpc>
                <a:spcPct val="100000"/>
              </a:lnSpc>
              <a:spcBef>
                <a:spcPct val="0"/>
              </a:spcBef>
              <a:buClrTx/>
              <a:buFontTx/>
              <a:buChar char="•"/>
            </a:pPr>
            <a:endParaRPr lang="en-US" altLang="en-US" sz="2400" b="1">
              <a:solidFill>
                <a:srgbClr val="FF0066"/>
              </a:solidFill>
              <a:latin typeface="Times New Roman" panose="02020603050405020304" pitchFamily="18" charset="0"/>
            </a:endParaRPr>
          </a:p>
        </p:txBody>
      </p:sp>
      <p:sp>
        <p:nvSpPr>
          <p:cNvPr id="19463" name="Title 1"/>
          <p:cNvSpPr>
            <a:spLocks/>
          </p:cNvSpPr>
          <p:nvPr/>
        </p:nvSpPr>
        <p:spPr bwMode="auto">
          <a:xfrm>
            <a:off x="2459038" y="-219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3200" b="1">
                <a:solidFill>
                  <a:schemeClr val="bg1"/>
                </a:solidFill>
                <a:latin typeface="Arial" panose="020B0604020202020204" pitchFamily="34" charset="0"/>
                <a:ea typeface="MS PGothic" panose="020B0600070205080204" pitchFamily="34" charset="-128"/>
              </a:defRPr>
            </a:lvl1pPr>
            <a:lvl2pPr algn="r" eaLnBrk="0" hangingPunct="0">
              <a:defRPr sz="3200" b="1">
                <a:solidFill>
                  <a:schemeClr val="bg1"/>
                </a:solidFill>
                <a:latin typeface="Arial" panose="020B0604020202020204" pitchFamily="34" charset="0"/>
                <a:ea typeface="MS PGothic" panose="020B0600070205080204" pitchFamily="34" charset="-128"/>
              </a:defRPr>
            </a:lvl2pPr>
            <a:lvl3pPr algn="r" eaLnBrk="0" hangingPunct="0">
              <a:defRPr sz="3200" b="1">
                <a:solidFill>
                  <a:schemeClr val="bg1"/>
                </a:solidFill>
                <a:latin typeface="Arial" panose="020B0604020202020204" pitchFamily="34" charset="0"/>
                <a:ea typeface="MS PGothic" panose="020B0600070205080204" pitchFamily="34" charset="-128"/>
              </a:defRPr>
            </a:lvl3pPr>
            <a:lvl4pPr algn="r" eaLnBrk="0" hangingPunct="0">
              <a:defRPr sz="3200" b="1">
                <a:solidFill>
                  <a:schemeClr val="bg1"/>
                </a:solidFill>
                <a:latin typeface="Arial" panose="020B0604020202020204" pitchFamily="34" charset="0"/>
                <a:ea typeface="MS PGothic" panose="020B0600070205080204" pitchFamily="34" charset="-128"/>
              </a:defRPr>
            </a:lvl4pPr>
            <a:lvl5pPr algn="r" eaLnBrk="0" hangingPunct="0">
              <a:defRPr sz="3200" b="1">
                <a:solidFill>
                  <a:schemeClr val="bg1"/>
                </a:solidFill>
                <a:latin typeface="Arial" panose="020B0604020202020204" pitchFamily="34" charset="0"/>
                <a:ea typeface="MS PGothic" panose="020B0600070205080204" pitchFamily="34" charset="-128"/>
              </a:defRPr>
            </a:lvl5pPr>
            <a:lvl6pPr marL="457200" algn="r" eaLnBrk="0" fontAlgn="base" hangingPunct="0">
              <a:spcBef>
                <a:spcPct val="0"/>
              </a:spcBef>
              <a:spcAft>
                <a:spcPct val="0"/>
              </a:spcAft>
              <a:defRPr sz="3200" b="1">
                <a:solidFill>
                  <a:schemeClr val="bg1"/>
                </a:solidFill>
                <a:latin typeface="Arial" panose="020B0604020202020204" pitchFamily="34" charset="0"/>
                <a:ea typeface="MS PGothic" panose="020B0600070205080204" pitchFamily="34" charset="-128"/>
              </a:defRPr>
            </a:lvl6pPr>
            <a:lvl7pPr marL="914400" algn="r" eaLnBrk="0" fontAlgn="base" hangingPunct="0">
              <a:spcBef>
                <a:spcPct val="0"/>
              </a:spcBef>
              <a:spcAft>
                <a:spcPct val="0"/>
              </a:spcAft>
              <a:defRPr sz="3200" b="1">
                <a:solidFill>
                  <a:schemeClr val="bg1"/>
                </a:solidFill>
                <a:latin typeface="Arial" panose="020B0604020202020204" pitchFamily="34" charset="0"/>
                <a:ea typeface="MS PGothic" panose="020B0600070205080204" pitchFamily="34" charset="-128"/>
              </a:defRPr>
            </a:lvl7pPr>
            <a:lvl8pPr marL="1371600" algn="r" eaLnBrk="0" fontAlgn="base" hangingPunct="0">
              <a:spcBef>
                <a:spcPct val="0"/>
              </a:spcBef>
              <a:spcAft>
                <a:spcPct val="0"/>
              </a:spcAft>
              <a:defRPr sz="3200" b="1">
                <a:solidFill>
                  <a:schemeClr val="bg1"/>
                </a:solidFill>
                <a:latin typeface="Arial" panose="020B0604020202020204" pitchFamily="34" charset="0"/>
                <a:ea typeface="MS PGothic" panose="020B0600070205080204" pitchFamily="34" charset="-128"/>
              </a:defRPr>
            </a:lvl8pPr>
            <a:lvl9pPr marL="1828800" algn="r" eaLnBrk="0" fontAlgn="base" hangingPunct="0">
              <a:spcBef>
                <a:spcPct val="0"/>
              </a:spcBef>
              <a:spcAft>
                <a:spcPct val="0"/>
              </a:spcAft>
              <a:defRPr sz="3200" b="1">
                <a:solidFill>
                  <a:schemeClr val="bg1"/>
                </a:solidFill>
                <a:latin typeface="Arial" panose="020B0604020202020204" pitchFamily="34" charset="0"/>
                <a:ea typeface="MS PGothic" panose="020B0600070205080204" pitchFamily="34" charset="-128"/>
              </a:defRPr>
            </a:lvl9pPr>
          </a:lstStyle>
          <a:p>
            <a:r>
              <a:rPr lang="en-US" altLang="en-US" sz="2800"/>
              <a:t>Technical details before Grid</a:t>
            </a:r>
          </a:p>
        </p:txBody>
      </p:sp>
    </p:spTree>
    <p:extLst>
      <p:ext uri="{BB962C8B-B14F-4D97-AF65-F5344CB8AC3E}">
        <p14:creationId xmlns:p14="http://schemas.microsoft.com/office/powerpoint/2010/main" val="2209637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sldNum" sz="quarter" idx="11"/>
          </p:nvPr>
        </p:nvSpPr>
        <p:spPr>
          <a:ln/>
        </p:spPr>
        <p:txBody>
          <a:bodyPr/>
          <a:lstStyle/>
          <a:p>
            <a:fld id="{4077D5D5-8F29-4E9A-8CE2-FE9B20D5034E}" type="slidenum">
              <a:rPr lang="en-GB" altLang="en-US"/>
              <a:pPr/>
              <a:t>11</a:t>
            </a:fld>
            <a:endParaRPr lang="en-GB" altLang="en-US"/>
          </a:p>
        </p:txBody>
      </p:sp>
      <p:sp>
        <p:nvSpPr>
          <p:cNvPr id="22532" name="Title 1"/>
          <p:cNvSpPr>
            <a:spLocks/>
          </p:cNvSpPr>
          <p:nvPr/>
        </p:nvSpPr>
        <p:spPr bwMode="auto">
          <a:xfrm>
            <a:off x="2459038" y="-219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3200" b="1">
                <a:solidFill>
                  <a:schemeClr val="bg1"/>
                </a:solidFill>
                <a:latin typeface="Arial" panose="020B0604020202020204" pitchFamily="34" charset="0"/>
                <a:ea typeface="MS PGothic" panose="020B0600070205080204" pitchFamily="34" charset="-128"/>
              </a:defRPr>
            </a:lvl1pPr>
            <a:lvl2pPr algn="r" eaLnBrk="0" hangingPunct="0">
              <a:defRPr sz="3200" b="1">
                <a:solidFill>
                  <a:schemeClr val="bg1"/>
                </a:solidFill>
                <a:latin typeface="Arial" panose="020B0604020202020204" pitchFamily="34" charset="0"/>
                <a:ea typeface="MS PGothic" panose="020B0600070205080204" pitchFamily="34" charset="-128"/>
              </a:defRPr>
            </a:lvl2pPr>
            <a:lvl3pPr algn="r" eaLnBrk="0" hangingPunct="0">
              <a:defRPr sz="3200" b="1">
                <a:solidFill>
                  <a:schemeClr val="bg1"/>
                </a:solidFill>
                <a:latin typeface="Arial" panose="020B0604020202020204" pitchFamily="34" charset="0"/>
                <a:ea typeface="MS PGothic" panose="020B0600070205080204" pitchFamily="34" charset="-128"/>
              </a:defRPr>
            </a:lvl3pPr>
            <a:lvl4pPr algn="r" eaLnBrk="0" hangingPunct="0">
              <a:defRPr sz="3200" b="1">
                <a:solidFill>
                  <a:schemeClr val="bg1"/>
                </a:solidFill>
                <a:latin typeface="Arial" panose="020B0604020202020204" pitchFamily="34" charset="0"/>
                <a:ea typeface="MS PGothic" panose="020B0600070205080204" pitchFamily="34" charset="-128"/>
              </a:defRPr>
            </a:lvl4pPr>
            <a:lvl5pPr algn="r" eaLnBrk="0" hangingPunct="0">
              <a:defRPr sz="3200" b="1">
                <a:solidFill>
                  <a:schemeClr val="bg1"/>
                </a:solidFill>
                <a:latin typeface="Arial" panose="020B0604020202020204" pitchFamily="34" charset="0"/>
                <a:ea typeface="MS PGothic" panose="020B0600070205080204" pitchFamily="34" charset="-128"/>
              </a:defRPr>
            </a:lvl5pPr>
            <a:lvl6pPr marL="457200" algn="r" eaLnBrk="0" fontAlgn="base" hangingPunct="0">
              <a:spcBef>
                <a:spcPct val="0"/>
              </a:spcBef>
              <a:spcAft>
                <a:spcPct val="0"/>
              </a:spcAft>
              <a:defRPr sz="3200" b="1">
                <a:solidFill>
                  <a:schemeClr val="bg1"/>
                </a:solidFill>
                <a:latin typeface="Arial" panose="020B0604020202020204" pitchFamily="34" charset="0"/>
                <a:ea typeface="MS PGothic" panose="020B0600070205080204" pitchFamily="34" charset="-128"/>
              </a:defRPr>
            </a:lvl6pPr>
            <a:lvl7pPr marL="914400" algn="r" eaLnBrk="0" fontAlgn="base" hangingPunct="0">
              <a:spcBef>
                <a:spcPct val="0"/>
              </a:spcBef>
              <a:spcAft>
                <a:spcPct val="0"/>
              </a:spcAft>
              <a:defRPr sz="3200" b="1">
                <a:solidFill>
                  <a:schemeClr val="bg1"/>
                </a:solidFill>
                <a:latin typeface="Arial" panose="020B0604020202020204" pitchFamily="34" charset="0"/>
                <a:ea typeface="MS PGothic" panose="020B0600070205080204" pitchFamily="34" charset="-128"/>
              </a:defRPr>
            </a:lvl7pPr>
            <a:lvl8pPr marL="1371600" algn="r" eaLnBrk="0" fontAlgn="base" hangingPunct="0">
              <a:spcBef>
                <a:spcPct val="0"/>
              </a:spcBef>
              <a:spcAft>
                <a:spcPct val="0"/>
              </a:spcAft>
              <a:defRPr sz="3200" b="1">
                <a:solidFill>
                  <a:schemeClr val="bg1"/>
                </a:solidFill>
                <a:latin typeface="Arial" panose="020B0604020202020204" pitchFamily="34" charset="0"/>
                <a:ea typeface="MS PGothic" panose="020B0600070205080204" pitchFamily="34" charset="-128"/>
              </a:defRPr>
            </a:lvl8pPr>
            <a:lvl9pPr marL="1828800" algn="r" eaLnBrk="0" fontAlgn="base" hangingPunct="0">
              <a:spcBef>
                <a:spcPct val="0"/>
              </a:spcBef>
              <a:spcAft>
                <a:spcPct val="0"/>
              </a:spcAft>
              <a:defRPr sz="3200" b="1">
                <a:solidFill>
                  <a:schemeClr val="bg1"/>
                </a:solidFill>
                <a:latin typeface="Arial" panose="020B0604020202020204" pitchFamily="34" charset="0"/>
                <a:ea typeface="MS PGothic" panose="020B0600070205080204" pitchFamily="34" charset="-128"/>
              </a:defRPr>
            </a:lvl9pPr>
          </a:lstStyle>
          <a:p>
            <a:r>
              <a:rPr lang="en-US" altLang="en-US" sz="2800"/>
              <a:t>Technical details before Grid</a:t>
            </a:r>
          </a:p>
        </p:txBody>
      </p:sp>
      <p:sp>
        <p:nvSpPr>
          <p:cNvPr id="22533" name="Text Box 5"/>
          <p:cNvSpPr txBox="1">
            <a:spLocks noChangeArrowheads="1"/>
          </p:cNvSpPr>
          <p:nvPr/>
        </p:nvSpPr>
        <p:spPr bwMode="auto">
          <a:xfrm>
            <a:off x="1724025" y="817563"/>
            <a:ext cx="86868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1pPr>
            <a:lvl2pPr marL="8001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2pPr>
            <a:lvl3pPr marL="12573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3pPr>
            <a:lvl4pPr marL="17145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4pPr>
            <a:lvl5pPr marL="21717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5pPr>
            <a:lvl6pPr marL="26289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6pPr>
            <a:lvl7pPr marL="30861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7pPr>
            <a:lvl8pPr marL="35433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8pPr>
            <a:lvl9pPr marL="40005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9pPr>
          </a:lstStyle>
          <a:p>
            <a:pPr algn="just">
              <a:lnSpc>
                <a:spcPct val="100000"/>
              </a:lnSpc>
              <a:spcBef>
                <a:spcPct val="0"/>
              </a:spcBef>
              <a:buClrTx/>
              <a:buFontTx/>
              <a:buNone/>
            </a:pPr>
            <a:r>
              <a:rPr lang="en-US" altLang="en-US" sz="2400" b="1">
                <a:solidFill>
                  <a:srgbClr val="006600"/>
                </a:solidFill>
                <a:latin typeface="Times New Roman" panose="02020603050405020304" pitchFamily="18" charset="0"/>
              </a:rPr>
              <a:t>Libraries</a:t>
            </a:r>
          </a:p>
          <a:p>
            <a:pPr algn="just">
              <a:lnSpc>
                <a:spcPct val="100000"/>
              </a:lnSpc>
              <a:spcBef>
                <a:spcPct val="0"/>
              </a:spcBef>
              <a:buClrTx/>
              <a:buFontTx/>
              <a:buNone/>
            </a:pPr>
            <a:endParaRPr lang="en-US" altLang="en-US" sz="900" b="1">
              <a:solidFill>
                <a:srgbClr val="006600"/>
              </a:solidFill>
              <a:latin typeface="Times New Roman" panose="02020603050405020304" pitchFamily="18" charset="0"/>
            </a:endParaRPr>
          </a:p>
          <a:p>
            <a:pPr algn="just">
              <a:lnSpc>
                <a:spcPct val="100000"/>
              </a:lnSpc>
              <a:spcBef>
                <a:spcPct val="0"/>
              </a:spcBef>
              <a:buClrTx/>
              <a:buFontTx/>
              <a:buNone/>
            </a:pPr>
            <a:r>
              <a:rPr lang="en-US" altLang="en-US" sz="2400" b="1">
                <a:solidFill>
                  <a:schemeClr val="tx1"/>
                </a:solidFill>
                <a:latin typeface="Times New Roman" panose="02020603050405020304" pitchFamily="18" charset="0"/>
              </a:rPr>
              <a:t>	1. </a:t>
            </a:r>
            <a:r>
              <a:rPr lang="en-US" altLang="en-US" sz="2400" b="1">
                <a:solidFill>
                  <a:srgbClr val="CC3300"/>
                </a:solidFill>
                <a:latin typeface="Times New Roman" panose="02020603050405020304" pitchFamily="18" charset="0"/>
              </a:rPr>
              <a:t>NetCDF</a:t>
            </a:r>
            <a:r>
              <a:rPr lang="en-US" altLang="en-US" sz="2400" b="1">
                <a:solidFill>
                  <a:schemeClr val="tx1"/>
                </a:solidFill>
                <a:latin typeface="Times New Roman" panose="02020603050405020304" pitchFamily="18" charset="0"/>
              </a:rPr>
              <a:t> libraries with </a:t>
            </a:r>
            <a:r>
              <a:rPr lang="en-US" altLang="en-US" sz="2400" b="1">
                <a:solidFill>
                  <a:srgbClr val="CC3300"/>
                </a:solidFill>
                <a:latin typeface="Times New Roman" panose="02020603050405020304" pitchFamily="18" charset="0"/>
              </a:rPr>
              <a:t>HDF5</a:t>
            </a:r>
            <a:r>
              <a:rPr lang="en-US" altLang="en-US" sz="2400" b="1">
                <a:solidFill>
                  <a:schemeClr val="tx1"/>
                </a:solidFill>
                <a:latin typeface="Times New Roman" panose="02020603050405020304" pitchFamily="18" charset="0"/>
              </a:rPr>
              <a:t> and </a:t>
            </a:r>
            <a:r>
              <a:rPr lang="en-US" altLang="en-US" sz="2400" b="1">
                <a:solidFill>
                  <a:srgbClr val="CC3300"/>
                </a:solidFill>
                <a:latin typeface="Times New Roman" panose="02020603050405020304" pitchFamily="18" charset="0"/>
              </a:rPr>
              <a:t>zlib</a:t>
            </a:r>
            <a:r>
              <a:rPr lang="en-US" altLang="en-US" sz="2400" b="1">
                <a:solidFill>
                  <a:schemeClr val="tx1"/>
                </a:solidFill>
                <a:latin typeface="Times New Roman" panose="02020603050405020304" pitchFamily="18" charset="0"/>
              </a:rPr>
              <a:t> or </a:t>
            </a:r>
            <a:r>
              <a:rPr lang="en-US" altLang="en-US" sz="2400" b="1">
                <a:solidFill>
                  <a:srgbClr val="CC3300"/>
                </a:solidFill>
                <a:latin typeface="Times New Roman" panose="02020603050405020304" pitchFamily="18" charset="0"/>
              </a:rPr>
              <a:t>szlib</a:t>
            </a:r>
          </a:p>
          <a:p>
            <a:pPr algn="just">
              <a:lnSpc>
                <a:spcPct val="100000"/>
              </a:lnSpc>
              <a:spcBef>
                <a:spcPct val="0"/>
              </a:spcBef>
              <a:buClrTx/>
              <a:buFontTx/>
              <a:buNone/>
            </a:pPr>
            <a:endParaRPr lang="en-US" altLang="en-US" sz="1600" b="1">
              <a:solidFill>
                <a:schemeClr val="tx1"/>
              </a:solidFill>
              <a:latin typeface="Times New Roman" panose="02020603050405020304" pitchFamily="18" charset="0"/>
            </a:endParaRPr>
          </a:p>
          <a:p>
            <a:pPr lvl="2" algn="just">
              <a:lnSpc>
                <a:spcPct val="100000"/>
              </a:lnSpc>
              <a:spcBef>
                <a:spcPct val="0"/>
              </a:spcBef>
              <a:buClrTx/>
              <a:buFontTx/>
              <a:buChar char="•"/>
            </a:pPr>
            <a:r>
              <a:rPr lang="en-US" altLang="en-US" sz="2400" b="1">
                <a:solidFill>
                  <a:srgbClr val="FF3300"/>
                </a:solidFill>
                <a:latin typeface="Times New Roman" panose="02020603050405020304" pitchFamily="18" charset="0"/>
              </a:rPr>
              <a:t>Input/Output of RegCM4.0 stored in NetCDF format</a:t>
            </a:r>
          </a:p>
          <a:p>
            <a:pPr lvl="2" algn="just">
              <a:lnSpc>
                <a:spcPct val="100000"/>
              </a:lnSpc>
              <a:spcBef>
                <a:spcPct val="0"/>
              </a:spcBef>
              <a:buClrTx/>
              <a:buFontTx/>
              <a:buChar char="•"/>
            </a:pPr>
            <a:endParaRPr lang="en-US" altLang="en-US" sz="900" b="1">
              <a:solidFill>
                <a:schemeClr val="tx1"/>
              </a:solidFill>
              <a:latin typeface="Times New Roman" panose="02020603050405020304" pitchFamily="18" charset="0"/>
            </a:endParaRPr>
          </a:p>
          <a:p>
            <a:pPr lvl="2" algn="just">
              <a:lnSpc>
                <a:spcPct val="100000"/>
              </a:lnSpc>
              <a:spcBef>
                <a:spcPct val="0"/>
              </a:spcBef>
              <a:buClrTx/>
              <a:buFontTx/>
              <a:buChar char="•"/>
            </a:pPr>
            <a:endParaRPr lang="en-US" altLang="en-US" sz="400" b="1">
              <a:solidFill>
                <a:srgbClr val="660033"/>
              </a:solidFill>
              <a:latin typeface="Times New Roman" panose="02020603050405020304" pitchFamily="18" charset="0"/>
            </a:endParaRPr>
          </a:p>
          <a:p>
            <a:pPr lvl="2" algn="just">
              <a:lnSpc>
                <a:spcPct val="100000"/>
              </a:lnSpc>
              <a:spcBef>
                <a:spcPct val="0"/>
              </a:spcBef>
              <a:buClrTx/>
              <a:buFontTx/>
              <a:buChar char="•"/>
            </a:pPr>
            <a:r>
              <a:rPr lang="en-US" altLang="en-US" sz="2400" b="1">
                <a:solidFill>
                  <a:srgbClr val="006600"/>
                </a:solidFill>
                <a:latin typeface="Times New Roman" panose="02020603050405020304" pitchFamily="18" charset="0"/>
              </a:rPr>
              <a:t>Includes data compression through HDF file format &amp; compression library (zlib or szlib)</a:t>
            </a:r>
            <a:endParaRPr lang="en-US" altLang="en-US" sz="2400" b="1">
              <a:solidFill>
                <a:schemeClr val="tx1"/>
              </a:solidFill>
              <a:latin typeface="Times New Roman" panose="02020603050405020304" pitchFamily="18" charset="0"/>
            </a:endParaRPr>
          </a:p>
        </p:txBody>
      </p:sp>
      <p:sp>
        <p:nvSpPr>
          <p:cNvPr id="22534" name="Footer Placeholder 4"/>
          <p:cNvSpPr txBox="1">
            <a:spLocks noGrp="1"/>
          </p:cNvSpPr>
          <p:nvPr/>
        </p:nvSpPr>
        <p:spPr bwMode="auto">
          <a:xfrm>
            <a:off x="1965326" y="6543675"/>
            <a:ext cx="812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1pPr>
            <a:lvl2pPr marL="742950" indent="-28575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2pPr>
            <a:lvl3pPr marL="11430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3pPr>
            <a:lvl4pPr marL="16002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4pPr>
            <a:lvl5pPr marL="20574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5pPr>
            <a:lvl6pPr marL="25146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6pPr>
            <a:lvl7pPr marL="29718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7pPr>
            <a:lvl8pPr marL="34290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8pPr>
            <a:lvl9pPr marL="38862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9pPr>
          </a:lstStyle>
          <a:p>
            <a:pPr algn="r" eaLnBrk="1" hangingPunct="1">
              <a:lnSpc>
                <a:spcPct val="100000"/>
              </a:lnSpc>
              <a:spcBef>
                <a:spcPct val="0"/>
              </a:spcBef>
              <a:buClrTx/>
              <a:buFontTx/>
              <a:buNone/>
            </a:pPr>
            <a:r>
              <a:rPr lang="en-GB" altLang="en-US" sz="1200" b="1">
                <a:solidFill>
                  <a:schemeClr val="bg1"/>
                </a:solidFill>
              </a:rPr>
              <a:t>Kolkata, EPIKH Workshop, 18.02.2011</a:t>
            </a:r>
          </a:p>
        </p:txBody>
      </p:sp>
      <p:sp>
        <p:nvSpPr>
          <p:cNvPr id="22536" name="Text Box 8"/>
          <p:cNvSpPr txBox="1">
            <a:spLocks noChangeArrowheads="1"/>
          </p:cNvSpPr>
          <p:nvPr/>
        </p:nvSpPr>
        <p:spPr bwMode="auto">
          <a:xfrm>
            <a:off x="2027238" y="3422650"/>
            <a:ext cx="829786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1pPr>
            <a:lvl2pPr marL="8001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2pPr>
            <a:lvl3pPr marL="12573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3pPr>
            <a:lvl4pPr marL="17145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4pPr>
            <a:lvl5pPr marL="21717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5pPr>
            <a:lvl6pPr marL="26289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6pPr>
            <a:lvl7pPr marL="30861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7pPr>
            <a:lvl8pPr marL="35433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8pPr>
            <a:lvl9pPr marL="40005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9pPr>
          </a:lstStyle>
          <a:p>
            <a:pPr algn="l">
              <a:lnSpc>
                <a:spcPct val="100000"/>
              </a:lnSpc>
              <a:spcBef>
                <a:spcPct val="0"/>
              </a:spcBef>
              <a:buClrTx/>
              <a:buFontTx/>
              <a:buNone/>
            </a:pPr>
            <a:r>
              <a:rPr lang="en-US" altLang="en-US" sz="2400" b="1">
                <a:solidFill>
                  <a:schemeClr val="tx1"/>
                </a:solidFill>
                <a:latin typeface="Times New Roman" panose="02020603050405020304" pitchFamily="18" charset="0"/>
              </a:rPr>
              <a:t>2. Message Passing Interface (MPI)</a:t>
            </a:r>
          </a:p>
          <a:p>
            <a:pPr algn="l">
              <a:lnSpc>
                <a:spcPct val="100000"/>
              </a:lnSpc>
              <a:spcBef>
                <a:spcPct val="0"/>
              </a:spcBef>
              <a:buClrTx/>
              <a:buFontTx/>
              <a:buNone/>
            </a:pPr>
            <a:endParaRPr lang="en-US" altLang="en-US" sz="1000" b="1">
              <a:solidFill>
                <a:schemeClr val="tx1"/>
              </a:solidFill>
              <a:latin typeface="Times New Roman" panose="02020603050405020304" pitchFamily="18" charset="0"/>
            </a:endParaRPr>
          </a:p>
          <a:p>
            <a:pPr lvl="1" algn="l">
              <a:lnSpc>
                <a:spcPct val="100000"/>
              </a:lnSpc>
              <a:spcBef>
                <a:spcPct val="0"/>
              </a:spcBef>
              <a:buClrTx/>
              <a:buFontTx/>
              <a:buChar char="•"/>
            </a:pPr>
            <a:r>
              <a:rPr lang="en-US" altLang="en-US" sz="2400" b="1">
                <a:solidFill>
                  <a:srgbClr val="CC0099"/>
                </a:solidFill>
                <a:latin typeface="Times New Roman" panose="02020603050405020304" pitchFamily="18" charset="0"/>
              </a:rPr>
              <a:t>RegCM4.0 supports Parallel execution through MPI interface </a:t>
            </a:r>
          </a:p>
          <a:p>
            <a:pPr lvl="1" algn="l">
              <a:lnSpc>
                <a:spcPct val="100000"/>
              </a:lnSpc>
              <a:spcBef>
                <a:spcPct val="0"/>
              </a:spcBef>
              <a:buClrTx/>
              <a:buFontTx/>
              <a:buChar char="•"/>
            </a:pPr>
            <a:endParaRPr lang="en-US" altLang="en-US" sz="200" b="1">
              <a:solidFill>
                <a:srgbClr val="CC0099"/>
              </a:solidFill>
              <a:latin typeface="Times New Roman" panose="02020603050405020304" pitchFamily="18" charset="0"/>
            </a:endParaRPr>
          </a:p>
          <a:p>
            <a:pPr lvl="1" algn="l">
              <a:lnSpc>
                <a:spcPct val="100000"/>
              </a:lnSpc>
              <a:spcBef>
                <a:spcPct val="0"/>
              </a:spcBef>
              <a:buClrTx/>
              <a:buFontTx/>
              <a:buChar char="•"/>
            </a:pPr>
            <a:endParaRPr lang="en-US" altLang="en-US" sz="700" b="1">
              <a:solidFill>
                <a:srgbClr val="FF3300"/>
              </a:solidFill>
              <a:latin typeface="Times New Roman" panose="02020603050405020304" pitchFamily="18" charset="0"/>
            </a:endParaRPr>
          </a:p>
          <a:p>
            <a:pPr lvl="1" algn="l">
              <a:lnSpc>
                <a:spcPct val="100000"/>
              </a:lnSpc>
              <a:spcBef>
                <a:spcPct val="0"/>
              </a:spcBef>
              <a:buClrTx/>
              <a:buFontTx/>
              <a:buChar char="•"/>
            </a:pPr>
            <a:r>
              <a:rPr lang="en-US" altLang="en-US" sz="2400" b="1">
                <a:solidFill>
                  <a:srgbClr val="996633"/>
                </a:solidFill>
                <a:latin typeface="Times New Roman" panose="02020603050405020304" pitchFamily="18" charset="0"/>
              </a:rPr>
              <a:t>Offers libraries, compiler wrappers and program that execute parallel code</a:t>
            </a:r>
          </a:p>
          <a:p>
            <a:pPr lvl="1" algn="l">
              <a:lnSpc>
                <a:spcPct val="100000"/>
              </a:lnSpc>
              <a:spcBef>
                <a:spcPct val="0"/>
              </a:spcBef>
              <a:buClrTx/>
              <a:buFontTx/>
              <a:buChar char="•"/>
            </a:pPr>
            <a:endParaRPr lang="en-US" altLang="en-US" sz="500" b="1">
              <a:solidFill>
                <a:srgbClr val="996633"/>
              </a:solidFill>
              <a:latin typeface="Times New Roman" panose="02020603050405020304" pitchFamily="18" charset="0"/>
            </a:endParaRPr>
          </a:p>
          <a:p>
            <a:pPr lvl="1" algn="l">
              <a:lnSpc>
                <a:spcPct val="100000"/>
              </a:lnSpc>
              <a:spcBef>
                <a:spcPct val="0"/>
              </a:spcBef>
              <a:buClrTx/>
              <a:buFontTx/>
              <a:buChar char="•"/>
            </a:pPr>
            <a:r>
              <a:rPr lang="en-US" altLang="en-US" sz="2400" b="1">
                <a:solidFill>
                  <a:srgbClr val="660033"/>
                </a:solidFill>
                <a:latin typeface="Times New Roman" panose="02020603050405020304" pitchFamily="18" charset="0"/>
              </a:rPr>
              <a:t>Generally, openmpi-1.4.3 is used</a:t>
            </a:r>
            <a:endParaRPr lang="en-US" altLang="en-US" sz="2400" b="1">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5452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Environment</a:t>
            </a:r>
            <a:endParaRPr lang="en-US" dirty="0"/>
          </a:p>
        </p:txBody>
      </p:sp>
      <p:sp>
        <p:nvSpPr>
          <p:cNvPr id="4" name="Rectangle 3"/>
          <p:cNvSpPr/>
          <p:nvPr/>
        </p:nvSpPr>
        <p:spPr>
          <a:xfrm>
            <a:off x="838200" y="1690689"/>
            <a:ext cx="10358535" cy="3108543"/>
          </a:xfrm>
          <a:prstGeom prst="rect">
            <a:avLst/>
          </a:prstGeom>
        </p:spPr>
        <p:txBody>
          <a:bodyPr wrap="square">
            <a:spAutoFit/>
          </a:bodyPr>
          <a:lstStyle/>
          <a:p>
            <a:r>
              <a:rPr lang="en-US" sz="2800" dirty="0" smtClean="0"/>
              <a:t>Run Environment We setup a run environment and start the setup </a:t>
            </a:r>
          </a:p>
          <a:p>
            <a:r>
              <a:rPr lang="en-US" sz="2800" dirty="0" smtClean="0"/>
              <a:t>cd /scratch/$USER </a:t>
            </a:r>
          </a:p>
          <a:p>
            <a:r>
              <a:rPr lang="en-US" sz="2800" dirty="0" err="1" smtClean="0"/>
              <a:t>mkdir</a:t>
            </a:r>
            <a:r>
              <a:rPr lang="en-US" sz="2800" dirty="0" smtClean="0"/>
              <a:t> -p run/{</a:t>
            </a:r>
            <a:r>
              <a:rPr lang="en-US" sz="2800" dirty="0" err="1" smtClean="0"/>
              <a:t>input,output</a:t>
            </a:r>
            <a:r>
              <a:rPr lang="en-US" sz="2800" dirty="0" smtClean="0"/>
              <a:t>} </a:t>
            </a:r>
          </a:p>
          <a:p>
            <a:r>
              <a:rPr lang="en-US" sz="2800" dirty="0" smtClean="0"/>
              <a:t>cd run </a:t>
            </a:r>
          </a:p>
          <a:p>
            <a:r>
              <a:rPr lang="en-US" sz="2800" dirty="0" smtClean="0"/>
              <a:t>ln -sf /scratch/$USER/RegCM-4.3-rc1/Bin . </a:t>
            </a:r>
          </a:p>
          <a:p>
            <a:r>
              <a:rPr lang="en-US" sz="2800" dirty="0" err="1" smtClean="0"/>
              <a:t>cp</a:t>
            </a:r>
            <a:r>
              <a:rPr lang="en-US" sz="2800" dirty="0" smtClean="0"/>
              <a:t> /scratch/$USER/RegCM-4.3-rc1/Testing/test_001.in . </a:t>
            </a:r>
          </a:p>
          <a:p>
            <a:r>
              <a:rPr lang="en-US" sz="2800" dirty="0" err="1" smtClean="0"/>
              <a:t>gedit</a:t>
            </a:r>
            <a:r>
              <a:rPr lang="en-US" sz="2800" dirty="0" smtClean="0"/>
              <a:t> test_001.in</a:t>
            </a:r>
            <a:endParaRPr lang="en-US" sz="2800" dirty="0"/>
          </a:p>
        </p:txBody>
      </p:sp>
    </p:spTree>
    <p:extLst>
      <p:ext uri="{BB962C8B-B14F-4D97-AF65-F5344CB8AC3E}">
        <p14:creationId xmlns:p14="http://schemas.microsoft.com/office/powerpoint/2010/main" val="51722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model</a:t>
            </a:r>
            <a:endParaRPr lang="en-US" dirty="0"/>
          </a:p>
        </p:txBody>
      </p:sp>
      <p:sp>
        <p:nvSpPr>
          <p:cNvPr id="4" name="Rectangle 3"/>
          <p:cNvSpPr/>
          <p:nvPr/>
        </p:nvSpPr>
        <p:spPr>
          <a:xfrm>
            <a:off x="653143" y="2690336"/>
            <a:ext cx="8490857" cy="2554545"/>
          </a:xfrm>
          <a:prstGeom prst="rect">
            <a:avLst/>
          </a:prstGeom>
        </p:spPr>
        <p:txBody>
          <a:bodyPr wrap="square">
            <a:spAutoFit/>
          </a:bodyPr>
          <a:lstStyle/>
          <a:p>
            <a:r>
              <a:rPr lang="en-US" sz="3200" dirty="0" smtClean="0"/>
              <a:t>./Bin/terrain test_001.in</a:t>
            </a:r>
          </a:p>
          <a:p>
            <a:r>
              <a:rPr lang="en-US" sz="3200" dirty="0" smtClean="0"/>
              <a:t>./Bin/</a:t>
            </a:r>
            <a:r>
              <a:rPr lang="en-US" sz="3200" dirty="0" err="1" smtClean="0"/>
              <a:t>sst</a:t>
            </a:r>
            <a:r>
              <a:rPr lang="en-US" sz="3200" dirty="0" smtClean="0"/>
              <a:t> test_001.in</a:t>
            </a:r>
          </a:p>
          <a:p>
            <a:r>
              <a:rPr lang="en-US" sz="3200" dirty="0" smtClean="0"/>
              <a:t>./Bin/</a:t>
            </a:r>
            <a:r>
              <a:rPr lang="en-US" sz="3200" dirty="0" err="1" smtClean="0"/>
              <a:t>icbc</a:t>
            </a:r>
            <a:r>
              <a:rPr lang="en-US" sz="3200" dirty="0" smtClean="0"/>
              <a:t> test_001.in</a:t>
            </a:r>
          </a:p>
          <a:p>
            <a:r>
              <a:rPr lang="en-US" sz="3200" dirty="0" err="1" smtClean="0"/>
              <a:t>mpirun</a:t>
            </a:r>
            <a:r>
              <a:rPr lang="en-US" sz="3200" dirty="0" smtClean="0"/>
              <a:t> -np 2 ./Bin/</a:t>
            </a:r>
            <a:r>
              <a:rPr lang="en-US" sz="3200" dirty="0" err="1" smtClean="0"/>
              <a:t>regcmMPI</a:t>
            </a:r>
            <a:r>
              <a:rPr lang="en-US" sz="3200" dirty="0" smtClean="0"/>
              <a:t> test_001.in</a:t>
            </a:r>
          </a:p>
          <a:p>
            <a:r>
              <a:rPr lang="en-US" sz="3200" dirty="0" smtClean="0"/>
              <a:t>We can now go to step 2, </a:t>
            </a:r>
            <a:r>
              <a:rPr lang="en-US" sz="3200" dirty="0" err="1" smtClean="0"/>
              <a:t>analize</a:t>
            </a:r>
            <a:r>
              <a:rPr lang="en-US" sz="3200" dirty="0" smtClean="0"/>
              <a:t> the output.</a:t>
            </a:r>
            <a:endParaRPr lang="en-US" sz="3200" dirty="0"/>
          </a:p>
        </p:txBody>
      </p:sp>
    </p:spTree>
    <p:extLst>
      <p:ext uri="{BB962C8B-B14F-4D97-AF65-F5344CB8AC3E}">
        <p14:creationId xmlns:p14="http://schemas.microsoft.com/office/powerpoint/2010/main" val="2120183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Fortran </a:t>
            </a:r>
            <a:r>
              <a:rPr lang="en-US" dirty="0" err="1"/>
              <a:t>Namelist</a:t>
            </a:r>
            <a:r>
              <a:rPr lang="en-US" dirty="0"/>
              <a:t> file</a:t>
            </a:r>
            <a:br>
              <a:rPr lang="en-US" dirty="0"/>
            </a:br>
            <a:r>
              <a:rPr lang="en-US" dirty="0"/>
              <a:t/>
            </a:r>
            <a:br>
              <a:rPr lang="en-US" dirty="0"/>
            </a:br>
            <a:endParaRPr lang="en-US" dirty="0"/>
          </a:p>
        </p:txBody>
      </p:sp>
      <p:sp>
        <p:nvSpPr>
          <p:cNvPr id="3" name="Content Placeholder 2"/>
          <p:cNvSpPr>
            <a:spLocks noGrp="1"/>
          </p:cNvSpPr>
          <p:nvPr>
            <p:ph idx="1"/>
          </p:nvPr>
        </p:nvSpPr>
        <p:spPr>
          <a:xfrm>
            <a:off x="838200" y="895739"/>
            <a:ext cx="10515600" cy="5281224"/>
          </a:xfrm>
        </p:spPr>
        <p:txBody>
          <a:bodyPr>
            <a:normAutofit fontScale="85000" lnSpcReduction="20000"/>
          </a:bodyPr>
          <a:lstStyle/>
          <a:p>
            <a:r>
              <a:rPr lang="en-US" dirty="0"/>
              <a:t>&amp;</a:t>
            </a:r>
            <a:r>
              <a:rPr lang="en-US" dirty="0" err="1"/>
              <a:t>nl_name</a:t>
            </a:r>
            <a:r>
              <a:rPr lang="en-US" dirty="0"/>
              <a:t/>
            </a:r>
            <a:br>
              <a:rPr lang="en-US" dirty="0"/>
            </a:br>
            <a:r>
              <a:rPr lang="en-US" dirty="0"/>
              <a:t>key1 = 0,</a:t>
            </a:r>
            <a:br>
              <a:rPr lang="en-US" dirty="0"/>
            </a:br>
            <a:r>
              <a:rPr lang="en-US" dirty="0"/>
              <a:t>key2 = 0.0,</a:t>
            </a:r>
            <a:br>
              <a:rPr lang="en-US" dirty="0"/>
            </a:br>
            <a:r>
              <a:rPr lang="en-US" dirty="0"/>
              <a:t>key3 = ’a string’,</a:t>
            </a:r>
            <a:br>
              <a:rPr lang="en-US" dirty="0"/>
            </a:br>
            <a:r>
              <a:rPr lang="en-US" dirty="0"/>
              <a:t>key4 = 1.0,2.0,</a:t>
            </a:r>
            <a:br>
              <a:rPr lang="en-US" dirty="0"/>
            </a:br>
            <a:r>
              <a:rPr lang="en-US" dirty="0"/>
              <a:t>/</a:t>
            </a:r>
            <a:br>
              <a:rPr lang="en-US" dirty="0"/>
            </a:br>
            <a:r>
              <a:rPr lang="en-US" dirty="0"/>
              <a:t>program test</a:t>
            </a:r>
            <a:br>
              <a:rPr lang="en-US" dirty="0"/>
            </a:br>
            <a:r>
              <a:rPr lang="en-US" dirty="0"/>
              <a:t>implicit none</a:t>
            </a:r>
            <a:br>
              <a:rPr lang="en-US" dirty="0"/>
            </a:br>
            <a:r>
              <a:rPr lang="en-US" dirty="0"/>
              <a:t>integer :: key1</a:t>
            </a:r>
            <a:br>
              <a:rPr lang="en-US" dirty="0"/>
            </a:br>
            <a:r>
              <a:rPr lang="en-US" dirty="0"/>
              <a:t>real :: key2</a:t>
            </a:r>
            <a:br>
              <a:rPr lang="en-US" dirty="0"/>
            </a:br>
            <a:r>
              <a:rPr lang="en-US" dirty="0"/>
              <a:t>character(</a:t>
            </a:r>
            <a:r>
              <a:rPr lang="en-US" dirty="0" err="1"/>
              <a:t>len</a:t>
            </a:r>
            <a:r>
              <a:rPr lang="en-US" dirty="0"/>
              <a:t>=16) :: key3</a:t>
            </a:r>
            <a:br>
              <a:rPr lang="en-US" dirty="0"/>
            </a:br>
            <a:r>
              <a:rPr lang="en-US" dirty="0"/>
              <a:t>real , dimension(8) :: key4</a:t>
            </a:r>
            <a:br>
              <a:rPr lang="en-US" dirty="0"/>
            </a:br>
            <a:r>
              <a:rPr lang="en-US" dirty="0" err="1"/>
              <a:t>namelist</a:t>
            </a:r>
            <a:r>
              <a:rPr lang="en-US" dirty="0"/>
              <a:t> /</a:t>
            </a:r>
            <a:r>
              <a:rPr lang="en-US" dirty="0" err="1"/>
              <a:t>nl_name</a:t>
            </a:r>
            <a:r>
              <a:rPr lang="en-US" dirty="0"/>
              <a:t>/ key1,key2,key3,key4</a:t>
            </a:r>
            <a:br>
              <a:rPr lang="en-US" dirty="0"/>
            </a:br>
            <a:r>
              <a:rPr lang="en-US" dirty="0"/>
              <a:t>open(unit=200,file=’</a:t>
            </a:r>
            <a:r>
              <a:rPr lang="en-US" dirty="0" err="1"/>
              <a:t>test.namelist</a:t>
            </a:r>
            <a:r>
              <a:rPr lang="en-US" dirty="0"/>
              <a:t>’, &amp;</a:t>
            </a:r>
            <a:br>
              <a:rPr lang="en-US" dirty="0"/>
            </a:br>
            <a:r>
              <a:rPr lang="en-US" dirty="0"/>
              <a:t>status=’</a:t>
            </a:r>
            <a:r>
              <a:rPr lang="en-US" dirty="0" err="1"/>
              <a:t>old’,action</a:t>
            </a:r>
            <a:r>
              <a:rPr lang="en-US" dirty="0"/>
              <a:t>=’read’)</a:t>
            </a:r>
            <a:br>
              <a:rPr lang="en-US" dirty="0"/>
            </a:br>
            <a:r>
              <a:rPr lang="en-US" dirty="0"/>
              <a:t>read(unit=200,nml=</a:t>
            </a:r>
            <a:r>
              <a:rPr lang="en-US" dirty="0" err="1"/>
              <a:t>nl_name</a:t>
            </a:r>
            <a:r>
              <a:rPr lang="en-US" dirty="0"/>
              <a:t>)</a:t>
            </a:r>
            <a:br>
              <a:rPr lang="en-US" dirty="0"/>
            </a:br>
            <a:r>
              <a:rPr lang="en-US" dirty="0"/>
              <a:t>end program test</a:t>
            </a:r>
            <a:br>
              <a:rPr lang="en-US" dirty="0"/>
            </a:br>
            <a:r>
              <a:rPr lang="en-US" dirty="0"/>
              <a:t/>
            </a:r>
            <a:br>
              <a:rPr lang="en-US" dirty="0"/>
            </a:br>
            <a:endParaRPr lang="en-US" dirty="0"/>
          </a:p>
        </p:txBody>
      </p:sp>
    </p:spTree>
    <p:extLst>
      <p:ext uri="{BB962C8B-B14F-4D97-AF65-F5344CB8AC3E}">
        <p14:creationId xmlns:p14="http://schemas.microsoft.com/office/powerpoint/2010/main" val="378622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Coreparam</a:t>
            </a:r>
            <a:r>
              <a:rPr lang="en-US" dirty="0"/>
              <a:t> </a:t>
            </a:r>
            <a:r>
              <a:rPr lang="en-US" dirty="0" err="1" smtClean="0"/>
              <a:t>namelist</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Choice </a:t>
            </a:r>
            <a:r>
              <a:rPr lang="en-US" dirty="0"/>
              <a:t>of the dynamical core</a:t>
            </a:r>
            <a:br>
              <a:rPr lang="en-US" dirty="0"/>
            </a:br>
            <a:r>
              <a:rPr lang="en-US" dirty="0"/>
              <a:t>!</a:t>
            </a:r>
            <a:br>
              <a:rPr lang="en-US" dirty="0"/>
            </a:br>
            <a:r>
              <a:rPr lang="en-US" dirty="0"/>
              <a:t>&amp;</a:t>
            </a:r>
            <a:r>
              <a:rPr lang="en-US" dirty="0" err="1"/>
              <a:t>coreparam</a:t>
            </a:r>
            <a:r>
              <a:rPr lang="en-US" dirty="0"/>
              <a:t/>
            </a:r>
            <a:br>
              <a:rPr lang="en-US" dirty="0"/>
            </a:br>
            <a:r>
              <a:rPr lang="en-US" dirty="0" err="1"/>
              <a:t>idynamic</a:t>
            </a:r>
            <a:r>
              <a:rPr lang="en-US" dirty="0"/>
              <a:t> = 1, ! Choice of dynamical core</a:t>
            </a:r>
            <a:br>
              <a:rPr lang="en-US" dirty="0"/>
            </a:br>
            <a:r>
              <a:rPr lang="en-US" dirty="0"/>
              <a:t>! 1 = MM4 hydrostatical core</a:t>
            </a:r>
            <a:br>
              <a:rPr lang="en-US" dirty="0"/>
            </a:br>
            <a:r>
              <a:rPr lang="en-US" dirty="0"/>
              <a:t>! 2 = MM5 NON hydrostatical core</a:t>
            </a:r>
            <a:br>
              <a:rPr lang="en-US" dirty="0"/>
            </a:b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667993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Dimparam</a:t>
            </a:r>
            <a:r>
              <a:rPr lang="en-US" dirty="0"/>
              <a:t> </a:t>
            </a:r>
            <a:r>
              <a:rPr lang="en-US" dirty="0" err="1" smtClean="0"/>
              <a:t>namelist</a:t>
            </a:r>
            <a:endParaRPr lang="en-US" dirty="0"/>
          </a:p>
        </p:txBody>
      </p:sp>
      <p:sp>
        <p:nvSpPr>
          <p:cNvPr id="3" name="Content Placeholder 2"/>
          <p:cNvSpPr>
            <a:spLocks noGrp="1"/>
          </p:cNvSpPr>
          <p:nvPr>
            <p:ph idx="1"/>
          </p:nvPr>
        </p:nvSpPr>
        <p:spPr/>
        <p:txBody>
          <a:bodyPr>
            <a:normAutofit fontScale="77500" lnSpcReduction="20000"/>
          </a:bodyPr>
          <a:lstStyle/>
          <a:p>
            <a:r>
              <a:rPr lang="en-US" dirty="0"/>
              <a:t>&amp;</a:t>
            </a:r>
            <a:r>
              <a:rPr lang="en-US" dirty="0" err="1"/>
              <a:t>dimparam</a:t>
            </a:r>
            <a:r>
              <a:rPr lang="en-US" dirty="0"/>
              <a:t/>
            </a:r>
            <a:br>
              <a:rPr lang="en-US" dirty="0"/>
            </a:br>
            <a:r>
              <a:rPr lang="en-US" dirty="0" err="1"/>
              <a:t>iy</a:t>
            </a:r>
            <a:r>
              <a:rPr lang="en-US" dirty="0"/>
              <a:t> = 34, ! This is number of points in the N/S direction</a:t>
            </a:r>
            <a:br>
              <a:rPr lang="en-US" dirty="0"/>
            </a:br>
            <a:r>
              <a:rPr lang="en-US" dirty="0" err="1"/>
              <a:t>jx</a:t>
            </a:r>
            <a:r>
              <a:rPr lang="en-US" dirty="0"/>
              <a:t> = 48, ! This is number of points in the E/W direction</a:t>
            </a:r>
            <a:br>
              <a:rPr lang="en-US" dirty="0"/>
            </a:br>
            <a:r>
              <a:rPr lang="en-US" dirty="0" err="1"/>
              <a:t>kz</a:t>
            </a:r>
            <a:r>
              <a:rPr lang="en-US" dirty="0"/>
              <a:t> = 18, ! Number of vertical levels</a:t>
            </a:r>
            <a:br>
              <a:rPr lang="en-US" dirty="0"/>
            </a:br>
            <a:r>
              <a:rPr lang="en-US" dirty="0" err="1"/>
              <a:t>dsmin</a:t>
            </a:r>
            <a:r>
              <a:rPr lang="en-US" dirty="0"/>
              <a:t> = 0.01, ! Minimum sigma spacing (only used if </a:t>
            </a:r>
            <a:r>
              <a:rPr lang="en-US" dirty="0" err="1"/>
              <a:t>kz</a:t>
            </a:r>
            <a:r>
              <a:rPr lang="en-US" dirty="0"/>
              <a:t> is not 14, 18, or 23)</a:t>
            </a:r>
            <a:br>
              <a:rPr lang="en-US" dirty="0"/>
            </a:br>
            <a:r>
              <a:rPr lang="en-US" dirty="0" err="1"/>
              <a:t>dsmax</a:t>
            </a:r>
            <a:r>
              <a:rPr lang="en-US" dirty="0"/>
              <a:t> = 0.05, ! Maximum sigma spacing (only used if </a:t>
            </a:r>
            <a:r>
              <a:rPr lang="en-US" dirty="0" err="1"/>
              <a:t>kz</a:t>
            </a:r>
            <a:r>
              <a:rPr lang="en-US" dirty="0"/>
              <a:t> is not 14, 18, or 23)</a:t>
            </a:r>
            <a:br>
              <a:rPr lang="en-US" dirty="0"/>
            </a:br>
            <a:r>
              <a:rPr lang="en-US" dirty="0" err="1"/>
              <a:t>nsg</a:t>
            </a:r>
            <a:r>
              <a:rPr lang="en-US" dirty="0"/>
              <a:t> = 1, ! For </a:t>
            </a:r>
            <a:r>
              <a:rPr lang="en-US" dirty="0" err="1"/>
              <a:t>subgridding</a:t>
            </a:r>
            <a:r>
              <a:rPr lang="en-US" dirty="0"/>
              <a:t>, number of points to decompose. If </a:t>
            </a:r>
            <a:r>
              <a:rPr lang="en-US" dirty="0" err="1"/>
              <a:t>nsg</a:t>
            </a:r>
            <a:r>
              <a:rPr lang="en-US" dirty="0"/>
              <a:t>=1,</a:t>
            </a:r>
            <a:br>
              <a:rPr lang="en-US" dirty="0"/>
            </a:br>
            <a:r>
              <a:rPr lang="en-US" dirty="0"/>
              <a:t>! no </a:t>
            </a:r>
            <a:r>
              <a:rPr lang="en-US" dirty="0" err="1"/>
              <a:t>subgridding</a:t>
            </a:r>
            <a:r>
              <a:rPr lang="en-US" dirty="0"/>
              <a:t> is performed. CLM does NOT work as of now with</a:t>
            </a:r>
            <a:br>
              <a:rPr lang="en-US" dirty="0"/>
            </a:br>
            <a:r>
              <a:rPr lang="en-US" dirty="0"/>
              <a:t>! </a:t>
            </a:r>
            <a:r>
              <a:rPr lang="en-US" dirty="0" err="1"/>
              <a:t>subgridding</a:t>
            </a:r>
            <a:r>
              <a:rPr lang="en-US" dirty="0"/>
              <a:t> enabled.</a:t>
            </a:r>
            <a:br>
              <a:rPr lang="en-US" dirty="0"/>
            </a:br>
            <a:r>
              <a:rPr lang="en-US" dirty="0" err="1"/>
              <a:t>njxcpus</a:t>
            </a:r>
            <a:r>
              <a:rPr lang="en-US" dirty="0"/>
              <a:t> = -1, ! Number of CPUS to be used in the </a:t>
            </a:r>
            <a:r>
              <a:rPr lang="en-US" dirty="0" err="1"/>
              <a:t>jx</a:t>
            </a:r>
            <a:r>
              <a:rPr lang="en-US" dirty="0"/>
              <a:t> (</a:t>
            </a:r>
            <a:r>
              <a:rPr lang="en-US" dirty="0" err="1"/>
              <a:t>lon</a:t>
            </a:r>
            <a:r>
              <a:rPr lang="en-US" dirty="0"/>
              <a:t>) dimension.</a:t>
            </a:r>
            <a:br>
              <a:rPr lang="en-US" dirty="0"/>
            </a:br>
            <a:r>
              <a:rPr lang="en-US" dirty="0"/>
              <a:t>! If &lt;=0 , the executable will try to figure out a suitable</a:t>
            </a:r>
            <a:br>
              <a:rPr lang="en-US" dirty="0"/>
            </a:br>
            <a:r>
              <a:rPr lang="en-US" dirty="0"/>
              <a:t>! decomposition.</a:t>
            </a:r>
            <a:br>
              <a:rPr lang="en-US" dirty="0"/>
            </a:br>
            <a:r>
              <a:rPr lang="en-US" dirty="0" err="1"/>
              <a:t>niycpus</a:t>
            </a:r>
            <a:r>
              <a:rPr lang="en-US" dirty="0"/>
              <a:t> = -1, ! Number of CPUS to be used in the </a:t>
            </a:r>
            <a:r>
              <a:rPr lang="en-US" dirty="0" err="1"/>
              <a:t>iy</a:t>
            </a:r>
            <a:r>
              <a:rPr lang="en-US" dirty="0"/>
              <a:t> (</a:t>
            </a:r>
            <a:r>
              <a:rPr lang="en-US" dirty="0" err="1"/>
              <a:t>lat</a:t>
            </a:r>
            <a:r>
              <a:rPr lang="en-US" dirty="0"/>
              <a:t>) dimension.</a:t>
            </a:r>
            <a:br>
              <a:rPr lang="en-US" dirty="0"/>
            </a:br>
            <a:r>
              <a:rPr lang="en-US" dirty="0"/>
              <a:t>! If &lt;=0 , the executable will try to figure out a suitable</a:t>
            </a:r>
            <a:br>
              <a:rPr lang="en-US" dirty="0"/>
            </a:br>
            <a:r>
              <a:rPr lang="en-US" dirty="0"/>
              <a:t>! decomposition.</a:t>
            </a:r>
            <a:br>
              <a:rPr lang="en-US" dirty="0"/>
            </a:b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557449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Geomparam</a:t>
            </a:r>
            <a:r>
              <a:rPr lang="en-US" dirty="0"/>
              <a:t> </a:t>
            </a:r>
            <a:r>
              <a:rPr lang="en-US" dirty="0" err="1" smtClean="0"/>
              <a:t>namelist</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a:t>&amp;</a:t>
            </a:r>
            <a:r>
              <a:rPr lang="en-US" dirty="0" err="1"/>
              <a:t>geoparam</a:t>
            </a:r>
            <a:r>
              <a:rPr lang="en-US" dirty="0"/>
              <a:t/>
            </a:r>
            <a:br>
              <a:rPr lang="en-US" dirty="0"/>
            </a:br>
            <a:r>
              <a:rPr lang="en-US" dirty="0" err="1"/>
              <a:t>iproj</a:t>
            </a:r>
            <a:r>
              <a:rPr lang="en-US" dirty="0"/>
              <a:t> = ’LAMCON’, ! Domain cartographic projection. Supported values are:</a:t>
            </a:r>
            <a:br>
              <a:rPr lang="en-US" dirty="0"/>
            </a:br>
            <a:r>
              <a:rPr lang="en-US" dirty="0"/>
              <a:t>! ’LAMCON’, Lambert conformal.</a:t>
            </a:r>
            <a:br>
              <a:rPr lang="en-US" dirty="0"/>
            </a:br>
            <a:r>
              <a:rPr lang="en-US" dirty="0"/>
              <a:t>! ’POLSTR’, Polar stereographic.</a:t>
            </a:r>
            <a:br>
              <a:rPr lang="en-US" dirty="0"/>
            </a:br>
            <a:r>
              <a:rPr lang="en-US" dirty="0"/>
              <a:t>! ’NORMER’, Normal Mercator.</a:t>
            </a:r>
            <a:br>
              <a:rPr lang="en-US" dirty="0"/>
            </a:br>
            <a:r>
              <a:rPr lang="en-US" dirty="0"/>
              <a:t>! ’ROTMER’, Rotated Mercator.</a:t>
            </a:r>
            <a:br>
              <a:rPr lang="en-US" dirty="0"/>
            </a:br>
            <a:r>
              <a:rPr lang="en-US" dirty="0"/>
              <a:t>ds = 60.0, ! Grid point horizontal resolution in km</a:t>
            </a:r>
            <a:br>
              <a:rPr lang="en-US" dirty="0"/>
            </a:br>
            <a:r>
              <a:rPr lang="en-US" dirty="0" err="1"/>
              <a:t>ptop</a:t>
            </a:r>
            <a:r>
              <a:rPr lang="en-US" dirty="0"/>
              <a:t> = 5.0, ! Pressure of model top in </a:t>
            </a:r>
            <a:r>
              <a:rPr lang="en-US" dirty="0" err="1"/>
              <a:t>cbar</a:t>
            </a:r>
            <a:r>
              <a:rPr lang="en-US" dirty="0"/>
              <a:t/>
            </a:r>
            <a:br>
              <a:rPr lang="en-US" dirty="0"/>
            </a:br>
            <a:r>
              <a:rPr lang="en-US" dirty="0" err="1"/>
              <a:t>clat</a:t>
            </a:r>
            <a:r>
              <a:rPr lang="en-US" dirty="0"/>
              <a:t> = 45.39, ! Central latitude of model domain in degrees</a:t>
            </a:r>
            <a:br>
              <a:rPr lang="en-US" dirty="0"/>
            </a:br>
            <a:r>
              <a:rPr lang="en-US" dirty="0"/>
              <a:t>! North hemisphere is positive</a:t>
            </a:r>
            <a:br>
              <a:rPr lang="en-US" dirty="0"/>
            </a:br>
            <a:r>
              <a:rPr lang="en-US" dirty="0" err="1"/>
              <a:t>clon</a:t>
            </a:r>
            <a:r>
              <a:rPr lang="en-US" dirty="0"/>
              <a:t> = 13.48, ! Central longitude of model domain in degrees</a:t>
            </a:r>
            <a:br>
              <a:rPr lang="en-US" dirty="0"/>
            </a:br>
            <a:r>
              <a:rPr lang="en-US" dirty="0"/>
              <a:t>! West is negative.</a:t>
            </a:r>
            <a:br>
              <a:rPr lang="en-US" dirty="0"/>
            </a:br>
            <a:r>
              <a:rPr lang="en-US" dirty="0"/>
              <a:t>plat = 45.39, ! Pole latitude (only for rotated Mercator </a:t>
            </a:r>
            <a:r>
              <a:rPr lang="en-US" dirty="0" err="1"/>
              <a:t>Proj</a:t>
            </a:r>
            <a:r>
              <a:rPr lang="en-US" dirty="0"/>
              <a:t>)</a:t>
            </a:r>
            <a:br>
              <a:rPr lang="en-US" dirty="0"/>
            </a:br>
            <a:r>
              <a:rPr lang="en-US" dirty="0" err="1"/>
              <a:t>plon</a:t>
            </a:r>
            <a:r>
              <a:rPr lang="en-US" dirty="0"/>
              <a:t> = 13.48, ! Pole longitude (only for rotated Mercator </a:t>
            </a:r>
            <a:r>
              <a:rPr lang="en-US" dirty="0" err="1"/>
              <a:t>Proj</a:t>
            </a:r>
            <a:r>
              <a:rPr lang="en-US" dirty="0"/>
              <a:t>)</a:t>
            </a:r>
            <a:br>
              <a:rPr lang="en-US" dirty="0"/>
            </a:br>
            <a:r>
              <a:rPr lang="en-US" dirty="0" err="1"/>
              <a:t>truelatl</a:t>
            </a:r>
            <a:r>
              <a:rPr lang="en-US" dirty="0"/>
              <a:t> = 30.0, ! Lambert true latitude (low latitude side)</a:t>
            </a:r>
            <a:br>
              <a:rPr lang="en-US" dirty="0"/>
            </a:br>
            <a:r>
              <a:rPr lang="en-US" dirty="0" err="1"/>
              <a:t>truelath</a:t>
            </a:r>
            <a:r>
              <a:rPr lang="en-US" dirty="0"/>
              <a:t> = 60, ! Lambert true latitude (high latitude side)</a:t>
            </a:r>
            <a:br>
              <a:rPr lang="en-US" dirty="0"/>
            </a:br>
            <a:r>
              <a:rPr lang="en-US" dirty="0" err="1"/>
              <a:t>i_band</a:t>
            </a:r>
            <a:r>
              <a:rPr lang="en-US" dirty="0"/>
              <a:t> = 0, ! Use this to enable a tropical band. In this case the ds,</a:t>
            </a:r>
            <a:br>
              <a:rPr lang="en-US" dirty="0"/>
            </a:br>
            <a:r>
              <a:rPr lang="en-US" dirty="0"/>
              <a:t>! </a:t>
            </a:r>
            <a:r>
              <a:rPr lang="en-US" dirty="0" err="1"/>
              <a:t>iproj</a:t>
            </a:r>
            <a:r>
              <a:rPr lang="en-US" dirty="0"/>
              <a:t>, </a:t>
            </a:r>
            <a:r>
              <a:rPr lang="en-US" dirty="0" err="1"/>
              <a:t>clat</a:t>
            </a:r>
            <a:r>
              <a:rPr lang="en-US" dirty="0"/>
              <a:t>, </a:t>
            </a:r>
            <a:r>
              <a:rPr lang="en-US" dirty="0" err="1"/>
              <a:t>clon</a:t>
            </a:r>
            <a:r>
              <a:rPr lang="en-US" dirty="0"/>
              <a:t> parameters are not considered.</a:t>
            </a:r>
            <a:br>
              <a:rPr lang="en-US" dirty="0"/>
            </a:br>
            <a:r>
              <a:rPr lang="en-US" dirty="0" smtClean="0"/>
              <a:t>/</a:t>
            </a:r>
            <a:r>
              <a:rPr lang="en-US" dirty="0"/>
              <a:t/>
            </a:r>
            <a:br>
              <a:rPr lang="en-US" dirty="0"/>
            </a:br>
            <a:endParaRPr lang="en-US" dirty="0"/>
          </a:p>
        </p:txBody>
      </p:sp>
    </p:spTree>
    <p:extLst>
      <p:ext uri="{BB962C8B-B14F-4D97-AF65-F5344CB8AC3E}">
        <p14:creationId xmlns:p14="http://schemas.microsoft.com/office/powerpoint/2010/main" val="268533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Terrainparam</a:t>
            </a:r>
            <a:r>
              <a:rPr lang="en-US" dirty="0"/>
              <a:t> </a:t>
            </a:r>
            <a:r>
              <a:rPr lang="en-US" dirty="0" err="1" smtClean="0"/>
              <a:t>namelist</a:t>
            </a:r>
            <a:r>
              <a:rPr lang="en-US" dirty="0"/>
              <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r>
              <a:rPr lang="en-US" dirty="0"/>
              <a:t>&amp;</a:t>
            </a:r>
            <a:r>
              <a:rPr lang="en-US" dirty="0" err="1"/>
              <a:t>terrainparam</a:t>
            </a:r>
            <a:r>
              <a:rPr lang="en-US" dirty="0"/>
              <a:t/>
            </a:r>
            <a:br>
              <a:rPr lang="en-US" dirty="0"/>
            </a:br>
            <a:r>
              <a:rPr lang="en-US" dirty="0" err="1"/>
              <a:t>domname</a:t>
            </a:r>
            <a:r>
              <a:rPr lang="en-US" dirty="0"/>
              <a:t> = ’AQWA’, ! Name of the domain/experiment.</a:t>
            </a:r>
            <a:br>
              <a:rPr lang="en-US" dirty="0"/>
            </a:br>
            <a:r>
              <a:rPr lang="en-US" dirty="0"/>
              <a:t>! Controls naming of input files</a:t>
            </a:r>
            <a:br>
              <a:rPr lang="en-US" dirty="0"/>
            </a:br>
            <a:r>
              <a:rPr lang="en-US" dirty="0" err="1"/>
              <a:t>smthbdy</a:t>
            </a:r>
            <a:r>
              <a:rPr lang="en-US" dirty="0"/>
              <a:t> = .false., ! Smoothing Control flag</a:t>
            </a:r>
            <a:br>
              <a:rPr lang="en-US" dirty="0"/>
            </a:br>
            <a:r>
              <a:rPr lang="en-US" dirty="0"/>
              <a:t>! true -&gt; Perform extra smoothing in boundaries</a:t>
            </a:r>
            <a:br>
              <a:rPr lang="en-US" dirty="0"/>
            </a:br>
            <a:r>
              <a:rPr lang="en-US" dirty="0" err="1"/>
              <a:t>lakedpth</a:t>
            </a:r>
            <a:r>
              <a:rPr lang="en-US" dirty="0"/>
              <a:t> = .false., ! If using </a:t>
            </a:r>
            <a:r>
              <a:rPr lang="en-US" dirty="0" err="1"/>
              <a:t>lakemod</a:t>
            </a:r>
            <a:r>
              <a:rPr lang="en-US" dirty="0"/>
              <a:t> (see below), produce from</a:t>
            </a:r>
            <a:br>
              <a:rPr lang="en-US" dirty="0"/>
            </a:br>
            <a:r>
              <a:rPr lang="en-US" dirty="0"/>
              <a:t>! terrain program the domain bathymetry</a:t>
            </a:r>
            <a:br>
              <a:rPr lang="en-US" dirty="0"/>
            </a:br>
            <a:r>
              <a:rPr lang="en-US" dirty="0" err="1"/>
              <a:t>ltexture</a:t>
            </a:r>
            <a:r>
              <a:rPr lang="en-US" dirty="0"/>
              <a:t> = .false., ! If using DUST tracers (see below), produce</a:t>
            </a:r>
            <a:br>
              <a:rPr lang="en-US" dirty="0"/>
            </a:br>
            <a:r>
              <a:rPr lang="en-US" dirty="0"/>
              <a:t>! the domain soil texture dataset</a:t>
            </a:r>
            <a:br>
              <a:rPr lang="en-US" dirty="0"/>
            </a:br>
            <a:r>
              <a:rPr lang="en-US" dirty="0" err="1"/>
              <a:t>lsmoist</a:t>
            </a:r>
            <a:r>
              <a:rPr lang="en-US" dirty="0"/>
              <a:t> = .false., ! Use Satellite Soil Moisture Dataset for</a:t>
            </a:r>
            <a:br>
              <a:rPr lang="en-US" dirty="0"/>
            </a:br>
            <a:r>
              <a:rPr lang="en-US" dirty="0"/>
              <a:t>! initialization of soil moisture.</a:t>
            </a:r>
            <a:br>
              <a:rPr lang="en-US" dirty="0"/>
            </a:br>
            <a:r>
              <a:rPr lang="en-US" dirty="0" err="1"/>
              <a:t>fudge_lnd</a:t>
            </a:r>
            <a:r>
              <a:rPr lang="en-US" dirty="0"/>
              <a:t> = .false., ! Fudging Control flag, for </a:t>
            </a:r>
            <a:r>
              <a:rPr lang="en-US" dirty="0" err="1"/>
              <a:t>landuse</a:t>
            </a:r>
            <a:r>
              <a:rPr lang="en-US" dirty="0"/>
              <a:t> of grid</a:t>
            </a:r>
            <a:br>
              <a:rPr lang="en-US" dirty="0"/>
            </a:br>
            <a:r>
              <a:rPr lang="en-US" dirty="0" err="1"/>
              <a:t>fudge_lnd_s</a:t>
            </a:r>
            <a:r>
              <a:rPr lang="en-US" dirty="0"/>
              <a:t> = .false., ! Fudging Control flag, for </a:t>
            </a:r>
            <a:r>
              <a:rPr lang="en-US" dirty="0" err="1"/>
              <a:t>landuse</a:t>
            </a:r>
            <a:r>
              <a:rPr lang="en-US" dirty="0"/>
              <a:t> of </a:t>
            </a:r>
            <a:r>
              <a:rPr lang="en-US" dirty="0" err="1"/>
              <a:t>subgrid</a:t>
            </a:r>
            <a:r>
              <a:rPr lang="en-US" dirty="0"/>
              <a:t/>
            </a:r>
            <a:br>
              <a:rPr lang="en-US" dirty="0"/>
            </a:br>
            <a:r>
              <a:rPr lang="en-US" dirty="0" err="1"/>
              <a:t>fudge_tex</a:t>
            </a:r>
            <a:r>
              <a:rPr lang="en-US" dirty="0"/>
              <a:t> = .false., ! Fudging Control flag, for texture of grid</a:t>
            </a:r>
            <a:br>
              <a:rPr lang="en-US" dirty="0"/>
            </a:br>
            <a:r>
              <a:rPr lang="en-US" dirty="0" err="1"/>
              <a:t>fudge_tex_s</a:t>
            </a:r>
            <a:r>
              <a:rPr lang="en-US" dirty="0"/>
              <a:t> = .false., ! Fudging Control flag, for texture of </a:t>
            </a:r>
            <a:r>
              <a:rPr lang="en-US" dirty="0" err="1"/>
              <a:t>subgrid</a:t>
            </a:r>
            <a:r>
              <a:rPr lang="en-US" dirty="0"/>
              <a:t/>
            </a:r>
            <a:br>
              <a:rPr lang="en-US" dirty="0"/>
            </a:br>
            <a:r>
              <a:rPr lang="en-US" dirty="0" err="1"/>
              <a:t>fudge_lak</a:t>
            </a:r>
            <a:r>
              <a:rPr lang="en-US" dirty="0"/>
              <a:t> = .false., ! Fudging Control flag, for lake of </a:t>
            </a:r>
            <a:r>
              <a:rPr lang="en-US" dirty="0" smtClean="0"/>
              <a:t>grid</a:t>
            </a:r>
            <a:r>
              <a:rPr lang="en-US" dirty="0"/>
              <a:t/>
            </a:r>
            <a:br>
              <a:rPr lang="en-US" dirty="0"/>
            </a:br>
            <a:r>
              <a:rPr lang="en-US" dirty="0" err="1"/>
              <a:t>fudge_lak_s</a:t>
            </a:r>
            <a:r>
              <a:rPr lang="en-US" dirty="0"/>
              <a:t> = .false., ! Fudging Control flag, for lake of </a:t>
            </a:r>
            <a:r>
              <a:rPr lang="en-US" dirty="0" err="1"/>
              <a:t>subgrid</a:t>
            </a:r>
            <a:r>
              <a:rPr lang="en-US" dirty="0"/>
              <a:t/>
            </a:r>
            <a:br>
              <a:rPr lang="en-US" dirty="0"/>
            </a:br>
            <a:r>
              <a:rPr lang="en-US" dirty="0"/>
              <a:t>h2opct = 50., ! Surface min H2O percent to be considered water</a:t>
            </a:r>
            <a:br>
              <a:rPr lang="en-US" dirty="0"/>
            </a:br>
            <a:r>
              <a:rPr lang="en-US" dirty="0"/>
              <a:t>h2ohgt = .false., ! Allow water points to have </a:t>
            </a:r>
            <a:r>
              <a:rPr lang="en-US" dirty="0" err="1"/>
              <a:t>hgt</a:t>
            </a:r>
            <a:r>
              <a:rPr lang="en-US" dirty="0"/>
              <a:t> greater than 0</a:t>
            </a:r>
            <a:br>
              <a:rPr lang="en-US" dirty="0"/>
            </a:br>
            <a:r>
              <a:rPr lang="en-US" dirty="0" err="1"/>
              <a:t>ismthlev</a:t>
            </a:r>
            <a:r>
              <a:rPr lang="en-US" dirty="0"/>
              <a:t> = 1, ! How many times apply the 121 smoothing</a:t>
            </a:r>
            <a:br>
              <a:rPr lang="en-US" dirty="0"/>
            </a:br>
            <a:r>
              <a:rPr lang="en-US" dirty="0" err="1"/>
              <a:t>dirter</a:t>
            </a:r>
            <a:r>
              <a:rPr lang="en-US" dirty="0"/>
              <a:t> = ’input/’, ! Output directory for terrain files</a:t>
            </a:r>
            <a:br>
              <a:rPr lang="en-US" dirty="0"/>
            </a:br>
            <a:r>
              <a:rPr lang="en-US" dirty="0" err="1"/>
              <a:t>inpter</a:t>
            </a:r>
            <a:r>
              <a:rPr lang="en-US" dirty="0"/>
              <a:t> = ’</a:t>
            </a:r>
            <a:r>
              <a:rPr lang="en-US" dirty="0" err="1"/>
              <a:t>globdata</a:t>
            </a:r>
            <a:r>
              <a:rPr lang="en-US" dirty="0"/>
              <a:t>/’, ! Input directory for SURFACE dataset</a:t>
            </a:r>
            <a:br>
              <a:rPr lang="en-US" dirty="0"/>
            </a:br>
            <a:r>
              <a:rPr lang="en-US" dirty="0" err="1"/>
              <a:t>moist_filename</a:t>
            </a:r>
            <a:r>
              <a:rPr lang="en-US" dirty="0"/>
              <a:t> = ’moist.nc’, ! Read initial moisture and snow from this file</a:t>
            </a:r>
            <a:br>
              <a:rPr lang="en-US" dirty="0"/>
            </a:b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2464759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 </a:t>
            </a:r>
            <a:r>
              <a:rPr lang="en-US" dirty="0" err="1"/>
              <a:t>datparam</a:t>
            </a:r>
            <a:r>
              <a:rPr lang="en-US" dirty="0"/>
              <a:t> </a:t>
            </a:r>
            <a:r>
              <a:rPr lang="en-US" dirty="0" err="1" smtClean="0"/>
              <a:t>namelist</a:t>
            </a:r>
            <a:r>
              <a:rPr lang="en-US" dirty="0"/>
              <a:t/>
            </a:r>
            <a:br>
              <a:rPr lang="en-US" dirty="0"/>
            </a:br>
            <a:endParaRPr lang="en-US" dirty="0"/>
          </a:p>
        </p:txBody>
      </p:sp>
      <p:sp>
        <p:nvSpPr>
          <p:cNvPr id="3" name="Content Placeholder 2"/>
          <p:cNvSpPr>
            <a:spLocks noGrp="1"/>
          </p:cNvSpPr>
          <p:nvPr>
            <p:ph idx="1"/>
          </p:nvPr>
        </p:nvSpPr>
        <p:spPr>
          <a:xfrm>
            <a:off x="559837" y="1250302"/>
            <a:ext cx="10793963" cy="4926661"/>
          </a:xfrm>
        </p:spPr>
        <p:txBody>
          <a:bodyPr>
            <a:normAutofit fontScale="55000" lnSpcReduction="20000"/>
          </a:bodyPr>
          <a:lstStyle/>
          <a:p>
            <a:r>
              <a:rPr lang="en-US" dirty="0"/>
              <a:t>&amp;</a:t>
            </a:r>
            <a:r>
              <a:rPr lang="en-US" dirty="0" err="1"/>
              <a:t>globdatparam</a:t>
            </a:r>
            <a:r>
              <a:rPr lang="en-US" dirty="0"/>
              <a:t/>
            </a:r>
            <a:br>
              <a:rPr lang="en-US" dirty="0"/>
            </a:br>
            <a:r>
              <a:rPr lang="en-US" dirty="0" err="1"/>
              <a:t>ibdyfrq</a:t>
            </a:r>
            <a:r>
              <a:rPr lang="en-US" dirty="0"/>
              <a:t> = 6, ! boundary condition interval (hours)</a:t>
            </a:r>
            <a:br>
              <a:rPr lang="en-US" dirty="0"/>
            </a:br>
            <a:r>
              <a:rPr lang="en-US" dirty="0" err="1"/>
              <a:t>ssttyp</a:t>
            </a:r>
            <a:r>
              <a:rPr lang="en-US" dirty="0"/>
              <a:t> = ’OI_WK’, ! Type of Sea Surface Temperature used</a:t>
            </a:r>
            <a:br>
              <a:rPr lang="en-US" dirty="0"/>
            </a:br>
            <a:r>
              <a:rPr lang="en-US" dirty="0"/>
              <a:t>! One in: GISST, OISST, OI2ST, OI_WK, OI2WK,</a:t>
            </a:r>
            <a:br>
              <a:rPr lang="en-US" dirty="0"/>
            </a:br>
            <a:r>
              <a:rPr lang="en-US" dirty="0"/>
              <a:t>! FV_A2, FV_B2, EH5A2, EH5B1, EHA1B,</a:t>
            </a:r>
            <a:br>
              <a:rPr lang="en-US" dirty="0"/>
            </a:br>
            <a:r>
              <a:rPr lang="en-US" dirty="0"/>
              <a:t>! EIN75, EIN15, ERSST, ERSKT, CCSST,</a:t>
            </a:r>
            <a:br>
              <a:rPr lang="en-US" dirty="0"/>
            </a:br>
            <a:r>
              <a:rPr lang="en-US" dirty="0"/>
              <a:t>! CA_XX, HA_XX, EC_XX, IP_XX, GF_XX,</a:t>
            </a:r>
            <a:br>
              <a:rPr lang="en-US" dirty="0"/>
            </a:br>
            <a:r>
              <a:rPr lang="en-US" dirty="0"/>
              <a:t>! CN_XX, MP_XX</a:t>
            </a:r>
            <a:br>
              <a:rPr lang="en-US" dirty="0"/>
            </a:br>
            <a:r>
              <a:rPr lang="en-US" dirty="0" err="1"/>
              <a:t>dattyp</a:t>
            </a:r>
            <a:r>
              <a:rPr lang="en-US" dirty="0"/>
              <a:t> = ’EIN15’, ! Type of global analysis datasets used</a:t>
            </a:r>
            <a:br>
              <a:rPr lang="en-US" dirty="0"/>
            </a:br>
            <a:r>
              <a:rPr lang="en-US" dirty="0"/>
              <a:t>! One in: ECMWF, ERA40, EIN75, EIN15, EIN25,</a:t>
            </a:r>
            <a:br>
              <a:rPr lang="en-US" dirty="0"/>
            </a:br>
            <a:r>
              <a:rPr lang="en-US" dirty="0"/>
              <a:t>! ERAHI, NNRP1, NNRP2, NRP2W, GFS11,</a:t>
            </a:r>
            <a:br>
              <a:rPr lang="en-US" dirty="0"/>
            </a:br>
            <a:r>
              <a:rPr lang="en-US" dirty="0"/>
              <a:t>! FVGCM, FNEST, EH5A2, EH5B1, EHA1B,</a:t>
            </a:r>
            <a:br>
              <a:rPr lang="en-US" dirty="0"/>
            </a:br>
            <a:r>
              <a:rPr lang="en-US" dirty="0"/>
              <a:t>! CCSMN, ECEXY, CA_XX, HA_XX, EC_XX,</a:t>
            </a:r>
            <a:br>
              <a:rPr lang="en-US" dirty="0"/>
            </a:br>
            <a:r>
              <a:rPr lang="en-US" dirty="0"/>
              <a:t>! IP_XX, GF_XX, CN_XX, MP_XX</a:t>
            </a:r>
            <a:br>
              <a:rPr lang="en-US" dirty="0"/>
            </a:br>
            <a:r>
              <a:rPr lang="en-US" dirty="0"/>
              <a:t>! with XX for CMIP5 datasets in 26, 45, 85</a:t>
            </a:r>
            <a:br>
              <a:rPr lang="en-US" dirty="0"/>
            </a:br>
            <a:r>
              <a:rPr lang="en-US" dirty="0" err="1"/>
              <a:t>chemtyp</a:t>
            </a:r>
            <a:r>
              <a:rPr lang="en-US" dirty="0"/>
              <a:t> = ’MZ6HR’, ! Type of Global Chemistry boundary conditions</a:t>
            </a:r>
            <a:br>
              <a:rPr lang="en-US" dirty="0"/>
            </a:br>
            <a:r>
              <a:rPr lang="en-US" dirty="0"/>
              <a:t>! One in : MZ6HR, 6 hours MOZART output</a:t>
            </a:r>
            <a:br>
              <a:rPr lang="en-US" dirty="0"/>
            </a:br>
            <a:r>
              <a:rPr lang="en-US" dirty="0"/>
              <a:t>! : MZCLM, MOZART climatology 1999-2009</a:t>
            </a:r>
            <a:br>
              <a:rPr lang="en-US" dirty="0"/>
            </a:br>
            <a:r>
              <a:rPr lang="en-US" dirty="0"/>
              <a:t>gdate1 = 1990060100, ! Start date for ICBC data generation</a:t>
            </a:r>
            <a:br>
              <a:rPr lang="en-US" dirty="0"/>
            </a:br>
            <a:r>
              <a:rPr lang="en-US" dirty="0"/>
              <a:t>gdate2 = 1990070100, ! End data for ICBC data generation</a:t>
            </a:r>
            <a:br>
              <a:rPr lang="en-US" dirty="0"/>
            </a:br>
            <a:r>
              <a:rPr lang="en-US" dirty="0"/>
              <a:t>calendar = ’</a:t>
            </a:r>
            <a:r>
              <a:rPr lang="en-US" dirty="0" err="1"/>
              <a:t>gregorian</a:t>
            </a:r>
            <a:r>
              <a:rPr lang="en-US" dirty="0"/>
              <a:t>’, ! Calendar type : </a:t>
            </a:r>
            <a:r>
              <a:rPr lang="en-US" dirty="0" err="1"/>
              <a:t>gregorian</a:t>
            </a:r>
            <a:r>
              <a:rPr lang="en-US" dirty="0"/>
              <a:t>, </a:t>
            </a:r>
            <a:r>
              <a:rPr lang="en-US" dirty="0" err="1"/>
              <a:t>noleap</a:t>
            </a:r>
            <a:r>
              <a:rPr lang="en-US" dirty="0"/>
              <a:t>, 360_day</a:t>
            </a:r>
            <a:br>
              <a:rPr lang="en-US" dirty="0"/>
            </a:br>
            <a:r>
              <a:rPr lang="en-US" dirty="0" err="1"/>
              <a:t>dirglob</a:t>
            </a:r>
            <a:r>
              <a:rPr lang="en-US" dirty="0"/>
              <a:t> = ’input/’, ! Path for ICBC produced input files</a:t>
            </a:r>
            <a:br>
              <a:rPr lang="en-US" dirty="0"/>
            </a:br>
            <a:r>
              <a:rPr lang="en-US" dirty="0" err="1"/>
              <a:t>inpglob</a:t>
            </a:r>
            <a:r>
              <a:rPr lang="en-US" dirty="0"/>
              <a:t> = ’</a:t>
            </a:r>
            <a:r>
              <a:rPr lang="en-US" dirty="0" err="1"/>
              <a:t>globdata</a:t>
            </a:r>
            <a:r>
              <a:rPr lang="en-US" dirty="0"/>
              <a:t>/’, ! Path for ICBC global input datasets.</a:t>
            </a:r>
            <a:br>
              <a:rPr lang="en-US" dirty="0"/>
            </a:br>
            <a:r>
              <a:rPr lang="en-US" dirty="0" err="1"/>
              <a:t>ensemble_run</a:t>
            </a:r>
            <a:r>
              <a:rPr lang="en-US" dirty="0"/>
              <a:t> = .false., ! If this is a member of a perturbed ensemble</a:t>
            </a:r>
            <a:br>
              <a:rPr lang="en-US" dirty="0"/>
            </a:br>
            <a:r>
              <a:rPr lang="en-US" dirty="0"/>
              <a:t>! run. Activate random noise added to input</a:t>
            </a:r>
            <a:br>
              <a:rPr lang="en-US" dirty="0"/>
            </a:br>
            <a:r>
              <a:rPr lang="en-US" dirty="0"/>
              <a:t>! ICBC controlled by the </a:t>
            </a:r>
            <a:r>
              <a:rPr lang="en-US" dirty="0" err="1"/>
              <a:t>perturbparam</a:t>
            </a:r>
            <a:r>
              <a:rPr lang="en-US" dirty="0"/>
              <a:t> stanza</a:t>
            </a:r>
            <a:br>
              <a:rPr lang="en-US" dirty="0"/>
            </a:br>
            <a:r>
              <a:rPr lang="en-US" dirty="0"/>
              <a:t>! Look http://users.ictp.it/~pubregcm/RegCM4/globedat.htm</a:t>
            </a:r>
            <a:br>
              <a:rPr lang="en-US" dirty="0"/>
            </a:br>
            <a:r>
              <a:rPr lang="en-US" dirty="0"/>
              <a:t>! on how to download them</a:t>
            </a:r>
            <a:r>
              <a:rPr lang="en-US" dirty="0" smtClean="0"/>
              <a:t>./</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54184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71533" cy="650875"/>
          </a:xfrm>
        </p:spPr>
        <p:txBody>
          <a:bodyPr>
            <a:normAutofit fontScale="90000"/>
          </a:bodyPr>
          <a:lstStyle/>
          <a:p>
            <a:r>
              <a:rPr lang="en-US" b="1" dirty="0" smtClean="0"/>
              <a:t>OUTLINE</a:t>
            </a:r>
            <a:endParaRPr lang="en-US" b="1" dirty="0"/>
          </a:p>
        </p:txBody>
      </p:sp>
      <p:sp>
        <p:nvSpPr>
          <p:cNvPr id="3" name="Content Placeholder 2"/>
          <p:cNvSpPr>
            <a:spLocks noGrp="1"/>
          </p:cNvSpPr>
          <p:nvPr>
            <p:ph idx="1"/>
          </p:nvPr>
        </p:nvSpPr>
        <p:spPr/>
        <p:txBody>
          <a:bodyPr/>
          <a:lstStyle/>
          <a:p>
            <a:pPr marL="0" indent="0">
              <a:buNone/>
            </a:pPr>
            <a:r>
              <a:rPr lang="en-US" dirty="0" smtClean="0"/>
              <a:t> RegCM4 model code, installation, structure, main steps to run model Description of tools and software for models output manipulation, visualization and interpretation</a:t>
            </a:r>
          </a:p>
          <a:p>
            <a:r>
              <a:rPr lang="en-US" dirty="0" smtClean="0"/>
              <a:t>(CDO, Grads), some examples of operating on output files with GIS.</a:t>
            </a:r>
          </a:p>
          <a:p>
            <a:r>
              <a:rPr lang="en-US" dirty="0" smtClean="0"/>
              <a:t>1. RegCM4 model output files, format and structure;</a:t>
            </a:r>
          </a:p>
          <a:p>
            <a:r>
              <a:rPr lang="en-US" dirty="0" smtClean="0"/>
              <a:t>2. CDO and GRADS, main examples of RegCM4 model output files processing;</a:t>
            </a:r>
          </a:p>
          <a:p>
            <a:r>
              <a:rPr lang="en-US" dirty="0" smtClean="0"/>
              <a:t>3. GIS and RegCM4 output files.</a:t>
            </a:r>
          </a:p>
          <a:p>
            <a:endParaRPr lang="en-US" dirty="0"/>
          </a:p>
        </p:txBody>
      </p:sp>
    </p:spTree>
    <p:extLst>
      <p:ext uri="{BB962C8B-B14F-4D97-AF65-F5344CB8AC3E}">
        <p14:creationId xmlns:p14="http://schemas.microsoft.com/office/powerpoint/2010/main" val="2289920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7144"/>
          </a:xfrm>
        </p:spPr>
        <p:txBody>
          <a:bodyPr>
            <a:normAutofit fontScale="90000"/>
          </a:bodyPr>
          <a:lstStyle/>
          <a:p>
            <a:r>
              <a:rPr lang="en-US" dirty="0" err="1"/>
              <a:t>Timeparam</a:t>
            </a:r>
            <a:r>
              <a:rPr lang="en-US" dirty="0"/>
              <a:t> </a:t>
            </a:r>
            <a:r>
              <a:rPr lang="en-US" dirty="0" err="1" smtClean="0"/>
              <a:t>namelists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&amp;</a:t>
            </a:r>
            <a:r>
              <a:rPr lang="en-US" dirty="0" err="1"/>
              <a:t>timeparam</a:t>
            </a:r>
            <a:r>
              <a:rPr lang="en-US" dirty="0"/>
              <a:t/>
            </a:r>
            <a:br>
              <a:rPr lang="en-US" dirty="0"/>
            </a:br>
            <a:r>
              <a:rPr lang="en-US" dirty="0" err="1"/>
              <a:t>dt</a:t>
            </a:r>
            <a:r>
              <a:rPr lang="en-US" dirty="0"/>
              <a:t> = 150., ! time step in seconds</a:t>
            </a:r>
            <a:br>
              <a:rPr lang="en-US" dirty="0"/>
            </a:br>
            <a:r>
              <a:rPr lang="en-US" dirty="0" err="1"/>
              <a:t>dtrad</a:t>
            </a:r>
            <a:r>
              <a:rPr lang="en-US" dirty="0"/>
              <a:t> = 0., ! time interval solar radiation calculated (minutes)</a:t>
            </a:r>
            <a:br>
              <a:rPr lang="en-US" dirty="0"/>
            </a:br>
            <a:r>
              <a:rPr lang="en-US" dirty="0" err="1"/>
              <a:t>dtabem</a:t>
            </a:r>
            <a:r>
              <a:rPr lang="en-US" dirty="0"/>
              <a:t> = 0., ! time interval absorption-emission calculated (hours)</a:t>
            </a:r>
            <a:br>
              <a:rPr lang="en-US" dirty="0"/>
            </a:br>
            <a:r>
              <a:rPr lang="en-US" dirty="0" err="1"/>
              <a:t>dtsrf</a:t>
            </a:r>
            <a:r>
              <a:rPr lang="en-US" dirty="0"/>
              <a:t> = 0., ! time interval at which land model is called (seconds)</a:t>
            </a:r>
            <a:br>
              <a:rPr lang="en-US" dirty="0"/>
            </a:br>
            <a:r>
              <a:rPr lang="en-US" dirty="0" err="1"/>
              <a:t>dtcum</a:t>
            </a:r>
            <a:r>
              <a:rPr lang="en-US" dirty="0"/>
              <a:t> = 0., ! time interval at which </a:t>
            </a:r>
            <a:r>
              <a:rPr lang="en-US" dirty="0" err="1"/>
              <a:t>cumuls</a:t>
            </a:r>
            <a:r>
              <a:rPr lang="en-US" dirty="0"/>
              <a:t> is called (seconds)</a:t>
            </a:r>
            <a:br>
              <a:rPr lang="en-US" dirty="0"/>
            </a:br>
            <a:r>
              <a:rPr lang="en-US" dirty="0" err="1"/>
              <a:t>dtche</a:t>
            </a:r>
            <a:r>
              <a:rPr lang="en-US" dirty="0"/>
              <a:t> = 900., ! time interval at which </a:t>
            </a:r>
            <a:r>
              <a:rPr lang="en-US" dirty="0" err="1"/>
              <a:t>chem</a:t>
            </a:r>
            <a:r>
              <a:rPr lang="en-US" dirty="0"/>
              <a:t> model is called (seconds)</a:t>
            </a:r>
            <a:br>
              <a:rPr lang="en-US" dirty="0"/>
            </a:br>
            <a:r>
              <a:rPr lang="en-US" dirty="0" smtClean="0"/>
              <a:t>/</a:t>
            </a:r>
            <a:endParaRPr lang="en-US" dirty="0"/>
          </a:p>
        </p:txBody>
      </p:sp>
    </p:spTree>
    <p:extLst>
      <p:ext uri="{BB962C8B-B14F-4D97-AF65-F5344CB8AC3E}">
        <p14:creationId xmlns:p14="http://schemas.microsoft.com/office/powerpoint/2010/main" val="408089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Boundaryparam</a:t>
            </a:r>
            <a:r>
              <a:rPr lang="en-US" dirty="0"/>
              <a:t> </a:t>
            </a:r>
            <a:r>
              <a:rPr lang="en-US" dirty="0" err="1" smtClean="0"/>
              <a:t>namelist</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&amp;</a:t>
            </a:r>
            <a:r>
              <a:rPr lang="en-US" dirty="0" err="1"/>
              <a:t>boundaryparam</a:t>
            </a:r>
            <a:r>
              <a:rPr lang="en-US" dirty="0"/>
              <a:t/>
            </a:r>
            <a:br>
              <a:rPr lang="en-US" dirty="0"/>
            </a:br>
            <a:r>
              <a:rPr lang="en-US" dirty="0" err="1"/>
              <a:t>nspgx</a:t>
            </a:r>
            <a:r>
              <a:rPr lang="en-US" dirty="0"/>
              <a:t> = 12, ! nspgx-1 represent the number of cross point slices on</a:t>
            </a:r>
            <a:br>
              <a:rPr lang="en-US" dirty="0"/>
            </a:br>
            <a:r>
              <a:rPr lang="en-US" dirty="0"/>
              <a:t>! the boundary sponge or relaxation boundary conditions.</a:t>
            </a:r>
            <a:br>
              <a:rPr lang="en-US" dirty="0"/>
            </a:br>
            <a:r>
              <a:rPr lang="en-US" dirty="0" err="1"/>
              <a:t>nspgd</a:t>
            </a:r>
            <a:r>
              <a:rPr lang="en-US" dirty="0"/>
              <a:t> = 12, ! nspgd-1 represent the number of dot point slices on</a:t>
            </a:r>
            <a:br>
              <a:rPr lang="en-US" dirty="0"/>
            </a:br>
            <a:r>
              <a:rPr lang="en-US" dirty="0"/>
              <a:t>! the boundary sponge or relaxation boundary conditions.</a:t>
            </a:r>
            <a:br>
              <a:rPr lang="en-US" dirty="0"/>
            </a:br>
            <a:r>
              <a:rPr lang="en-US" dirty="0" err="1"/>
              <a:t>high_nudge</a:t>
            </a:r>
            <a:r>
              <a:rPr lang="en-US" dirty="0"/>
              <a:t> = 3.0D0, ! Nudge value high range</a:t>
            </a:r>
            <a:br>
              <a:rPr lang="en-US" dirty="0"/>
            </a:br>
            <a:r>
              <a:rPr lang="en-US" dirty="0" err="1"/>
              <a:t>medium_nudge</a:t>
            </a:r>
            <a:r>
              <a:rPr lang="en-US" dirty="0"/>
              <a:t> = 2.0D0, ! Nudge value medium range</a:t>
            </a:r>
            <a:br>
              <a:rPr lang="en-US" dirty="0"/>
            </a:br>
            <a:r>
              <a:rPr lang="en-US" dirty="0" err="1"/>
              <a:t>low_nudge</a:t>
            </a:r>
            <a:r>
              <a:rPr lang="en-US" dirty="0"/>
              <a:t> = 1.0D0 ! Nudge value low range</a:t>
            </a:r>
            <a:br>
              <a:rPr lang="en-US" dirty="0"/>
            </a:br>
            <a:r>
              <a:rPr lang="en-US" dirty="0" smtClean="0"/>
              <a:t>/</a:t>
            </a:r>
            <a:r>
              <a:rPr lang="en-US" dirty="0"/>
              <a:t/>
            </a:r>
            <a:br>
              <a:rPr lang="en-US" dirty="0"/>
            </a:br>
            <a:endParaRPr lang="en-US" dirty="0"/>
          </a:p>
        </p:txBody>
      </p:sp>
    </p:spTree>
    <p:extLst>
      <p:ext uri="{BB962C8B-B14F-4D97-AF65-F5344CB8AC3E}">
        <p14:creationId xmlns:p14="http://schemas.microsoft.com/office/powerpoint/2010/main" val="3690722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0221" y="261257"/>
            <a:ext cx="8453534" cy="6612773"/>
          </a:xfrm>
          <a:prstGeom prst="rect">
            <a:avLst/>
          </a:prstGeom>
        </p:spPr>
      </p:pic>
    </p:spTree>
    <p:extLst>
      <p:ext uri="{BB962C8B-B14F-4D97-AF65-F5344CB8AC3E}">
        <p14:creationId xmlns:p14="http://schemas.microsoft.com/office/powerpoint/2010/main" val="563059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3061" y="0"/>
            <a:ext cx="9834465" cy="6947339"/>
          </a:xfrm>
          <a:prstGeom prst="rect">
            <a:avLst/>
          </a:prstGeom>
        </p:spPr>
      </p:pic>
    </p:spTree>
    <p:extLst>
      <p:ext uri="{BB962C8B-B14F-4D97-AF65-F5344CB8AC3E}">
        <p14:creationId xmlns:p14="http://schemas.microsoft.com/office/powerpoint/2010/main" val="827899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0139" y="0"/>
            <a:ext cx="8808098" cy="6858000"/>
          </a:xfrm>
          <a:prstGeom prst="rect">
            <a:avLst/>
          </a:prstGeom>
        </p:spPr>
      </p:pic>
    </p:spTree>
    <p:extLst>
      <p:ext uri="{BB962C8B-B14F-4D97-AF65-F5344CB8AC3E}">
        <p14:creationId xmlns:p14="http://schemas.microsoft.com/office/powerpoint/2010/main" val="3095662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356980" cy="6976042"/>
          </a:xfrm>
          <a:prstGeom prst="rect">
            <a:avLst/>
          </a:prstGeom>
        </p:spPr>
      </p:pic>
    </p:spTree>
    <p:extLst>
      <p:ext uri="{BB962C8B-B14F-4D97-AF65-F5344CB8AC3E}">
        <p14:creationId xmlns:p14="http://schemas.microsoft.com/office/powerpoint/2010/main" val="1020520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909110" cy="6951624"/>
          </a:xfrm>
          <a:prstGeom prst="rect">
            <a:avLst/>
          </a:prstGeom>
        </p:spPr>
      </p:pic>
    </p:spTree>
    <p:extLst>
      <p:ext uri="{BB962C8B-B14F-4D97-AF65-F5344CB8AC3E}">
        <p14:creationId xmlns:p14="http://schemas.microsoft.com/office/powerpoint/2010/main" val="408352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338318" cy="7029129"/>
          </a:xfrm>
          <a:prstGeom prst="rect">
            <a:avLst/>
          </a:prstGeom>
        </p:spPr>
      </p:pic>
    </p:spTree>
    <p:extLst>
      <p:ext uri="{BB962C8B-B14F-4D97-AF65-F5344CB8AC3E}">
        <p14:creationId xmlns:p14="http://schemas.microsoft.com/office/powerpoint/2010/main" val="3199653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838201" y="1690688"/>
            <a:ext cx="7491412" cy="5167312"/>
          </a:xfrm>
          <a:prstGeom prst="rect">
            <a:avLst/>
          </a:prstGeom>
        </p:spPr>
      </p:pic>
      <p:sp>
        <p:nvSpPr>
          <p:cNvPr id="3" name="Title 1"/>
          <p:cNvSpPr>
            <a:spLocks noGrp="1"/>
          </p:cNvSpPr>
          <p:nvPr>
            <p:ph type="title"/>
          </p:nvPr>
        </p:nvSpPr>
        <p:spPr>
          <a:xfrm>
            <a:off x="595604" y="178513"/>
            <a:ext cx="10515600" cy="1325563"/>
          </a:xfrm>
        </p:spPr>
        <p:txBody>
          <a:bodyPr>
            <a:normAutofit/>
          </a:bodyPr>
          <a:lstStyle/>
          <a:p>
            <a:r>
              <a:rPr lang="en-US" dirty="0" err="1" smtClean="0"/>
              <a:t>RegCM</a:t>
            </a:r>
            <a:r>
              <a:rPr lang="en-US" dirty="0" smtClean="0"/>
              <a:t> output in GIS</a:t>
            </a:r>
            <a:br>
              <a:rPr lang="en-US" dirty="0" smtClean="0"/>
            </a:br>
            <a:r>
              <a:rPr lang="en-US" dirty="0"/>
              <a:t>Make </a:t>
            </a:r>
            <a:r>
              <a:rPr lang="en-US" dirty="0" err="1"/>
              <a:t>NetCDF</a:t>
            </a:r>
            <a:r>
              <a:rPr lang="en-US" dirty="0"/>
              <a:t> Raster Layer (</a:t>
            </a:r>
            <a:r>
              <a:rPr lang="en-US" dirty="0" err="1"/>
              <a:t>Multidimension</a:t>
            </a:r>
            <a:r>
              <a:rPr lang="en-US" dirty="0"/>
              <a:t>) </a:t>
            </a:r>
          </a:p>
        </p:txBody>
      </p:sp>
    </p:spTree>
    <p:extLst>
      <p:ext uri="{BB962C8B-B14F-4D97-AF65-F5344CB8AC3E}">
        <p14:creationId xmlns:p14="http://schemas.microsoft.com/office/powerpoint/2010/main" val="1265698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595604" y="1504076"/>
            <a:ext cx="5415305" cy="3982324"/>
          </a:xfrm>
          <a:prstGeom prst="rect">
            <a:avLst/>
          </a:prstGeom>
        </p:spPr>
      </p:pic>
      <p:sp>
        <p:nvSpPr>
          <p:cNvPr id="3" name="Title 1"/>
          <p:cNvSpPr>
            <a:spLocks noGrp="1"/>
          </p:cNvSpPr>
          <p:nvPr>
            <p:ph type="title"/>
          </p:nvPr>
        </p:nvSpPr>
        <p:spPr>
          <a:xfrm>
            <a:off x="595604" y="178513"/>
            <a:ext cx="10515600" cy="1325563"/>
          </a:xfrm>
        </p:spPr>
        <p:txBody>
          <a:bodyPr>
            <a:normAutofit/>
          </a:bodyPr>
          <a:lstStyle/>
          <a:p>
            <a:r>
              <a:rPr lang="en-US" dirty="0" smtClean="0"/>
              <a:t>Project Raster -(Data Management)</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158204" y="1504076"/>
            <a:ext cx="5243804" cy="3982324"/>
          </a:xfrm>
          <a:prstGeom prst="rect">
            <a:avLst/>
          </a:prstGeom>
        </p:spPr>
      </p:pic>
    </p:spTree>
    <p:extLst>
      <p:ext uri="{BB962C8B-B14F-4D97-AF65-F5344CB8AC3E}">
        <p14:creationId xmlns:p14="http://schemas.microsoft.com/office/powerpoint/2010/main" val="180118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RegCM</a:t>
            </a:r>
            <a:r>
              <a:rPr lang="en-US" dirty="0" smtClean="0"/>
              <a:t> Model </a:t>
            </a:r>
            <a:endParaRPr lang="en-US" dirty="0"/>
          </a:p>
        </p:txBody>
      </p:sp>
      <p:sp>
        <p:nvSpPr>
          <p:cNvPr id="3" name="Content Placeholder 2"/>
          <p:cNvSpPr>
            <a:spLocks noGrp="1"/>
          </p:cNvSpPr>
          <p:nvPr>
            <p:ph idx="1"/>
          </p:nvPr>
        </p:nvSpPr>
        <p:spPr/>
        <p:txBody>
          <a:bodyPr/>
          <a:lstStyle/>
          <a:p>
            <a:r>
              <a:rPr lang="en-US" dirty="0"/>
              <a:t>RegCM3 is comprised of a dynamical core (</a:t>
            </a:r>
            <a:r>
              <a:rPr lang="en-US" dirty="0" err="1"/>
              <a:t>Grell</a:t>
            </a:r>
            <a:r>
              <a:rPr lang="en-US" dirty="0"/>
              <a:t> and others, 1995), physics representing radiative transfer (</a:t>
            </a:r>
            <a:r>
              <a:rPr lang="en-US" dirty="0" err="1"/>
              <a:t>Kiehl</a:t>
            </a:r>
            <a:r>
              <a:rPr lang="en-US" dirty="0"/>
              <a:t> and others, 1996), large-scale or dynamic precipitation (Pal and others, 2000), convective precipitation (</a:t>
            </a:r>
            <a:r>
              <a:rPr lang="en-US" dirty="0" err="1"/>
              <a:t>Grell</a:t>
            </a:r>
            <a:r>
              <a:rPr lang="en-US" dirty="0"/>
              <a:t>, 1993), a planetary boundary layer component (</a:t>
            </a:r>
            <a:r>
              <a:rPr lang="en-US" dirty="0" err="1"/>
              <a:t>Holtslag</a:t>
            </a:r>
            <a:r>
              <a:rPr lang="en-US" dirty="0"/>
              <a:t> and others, 1990; </a:t>
            </a:r>
            <a:r>
              <a:rPr lang="en-US" dirty="0" err="1"/>
              <a:t>Holtslag</a:t>
            </a:r>
            <a:r>
              <a:rPr lang="en-US" dirty="0"/>
              <a:t> and </a:t>
            </a:r>
            <a:r>
              <a:rPr lang="en-US" dirty="0" err="1"/>
              <a:t>Boville</a:t>
            </a:r>
            <a:r>
              <a:rPr lang="en-US" dirty="0"/>
              <a:t>, 1993), a biosphere component BATS (Dickinson and others, 1993), representation of open ocean (Dickinson and others,1993; Zeng and others, 1998) and closed water bodies (lakes) (Hostetler and </a:t>
            </a:r>
            <a:r>
              <a:rPr lang="en-US" dirty="0" err="1"/>
              <a:t>Bartlein</a:t>
            </a:r>
            <a:r>
              <a:rPr lang="en-US" dirty="0"/>
              <a:t>, 1990; Hostetler and others, 1993;  Small and others, 1999) and atmospheric chemistry and aerosols (Qian and others, 2001). These components are coupled and interactive. </a:t>
            </a:r>
          </a:p>
        </p:txBody>
      </p:sp>
    </p:spTree>
    <p:extLst>
      <p:ext uri="{BB962C8B-B14F-4D97-AF65-F5344CB8AC3E}">
        <p14:creationId xmlns:p14="http://schemas.microsoft.com/office/powerpoint/2010/main" val="943451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167950" y="1791477"/>
            <a:ext cx="6083559" cy="4329403"/>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6251509" y="1791477"/>
            <a:ext cx="5803642" cy="4329403"/>
          </a:xfrm>
          <a:prstGeom prst="rect">
            <a:avLst/>
          </a:prstGeom>
        </p:spPr>
      </p:pic>
      <p:sp>
        <p:nvSpPr>
          <p:cNvPr id="4" name="Title 1"/>
          <p:cNvSpPr>
            <a:spLocks noGrp="1"/>
          </p:cNvSpPr>
          <p:nvPr>
            <p:ph type="title"/>
          </p:nvPr>
        </p:nvSpPr>
        <p:spPr>
          <a:xfrm>
            <a:off x="595604" y="327803"/>
            <a:ext cx="9686731" cy="1071789"/>
          </a:xfrm>
        </p:spPr>
        <p:txBody>
          <a:bodyPr>
            <a:normAutofit/>
          </a:bodyPr>
          <a:lstStyle/>
          <a:p>
            <a:r>
              <a:rPr lang="en-US" b="1" dirty="0" smtClean="0"/>
              <a:t>From layer  to Raster</a:t>
            </a:r>
            <a:endParaRPr lang="en-US" b="1" dirty="0"/>
          </a:p>
        </p:txBody>
      </p:sp>
    </p:spTree>
    <p:extLst>
      <p:ext uri="{BB962C8B-B14F-4D97-AF65-F5344CB8AC3E}">
        <p14:creationId xmlns:p14="http://schemas.microsoft.com/office/powerpoint/2010/main" val="2332094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7632441" cy="4963886"/>
          </a:xfrm>
        </p:spPr>
      </p:pic>
    </p:spTree>
    <p:extLst>
      <p:ext uri="{BB962C8B-B14F-4D97-AF65-F5344CB8AC3E}">
        <p14:creationId xmlns:p14="http://schemas.microsoft.com/office/powerpoint/2010/main" val="36145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5887"/>
          </a:xfrm>
        </p:spPr>
        <p:txBody>
          <a:bodyPr>
            <a:normAutofit/>
          </a:bodyPr>
          <a:lstStyle/>
          <a:p>
            <a:r>
              <a:rPr lang="en-US" b="1" dirty="0"/>
              <a:t>The </a:t>
            </a:r>
            <a:r>
              <a:rPr lang="en-US" b="1" dirty="0" err="1"/>
              <a:t>RegCM</a:t>
            </a:r>
            <a:r>
              <a:rPr lang="en-US" b="1" dirty="0"/>
              <a:t> Model Horizontal and Vertical </a:t>
            </a:r>
            <a:r>
              <a:rPr lang="en-US" b="1" dirty="0" smtClean="0"/>
              <a:t>Grid</a:t>
            </a:r>
            <a:endParaRPr lang="en-US" dirty="0"/>
          </a:p>
        </p:txBody>
      </p:sp>
      <p:pic>
        <p:nvPicPr>
          <p:cNvPr id="5" name="Content Placeholder 4"/>
          <p:cNvPicPr>
            <a:picLocks noGrp="1" noChangeAspect="1"/>
          </p:cNvPicPr>
          <p:nvPr>
            <p:ph idx="1"/>
          </p:nvPr>
        </p:nvPicPr>
        <p:blipFill>
          <a:blip r:embed="rId2"/>
          <a:stretch>
            <a:fillRect/>
          </a:stretch>
        </p:blipFill>
        <p:spPr>
          <a:xfrm>
            <a:off x="333104" y="896451"/>
            <a:ext cx="4882396" cy="5075238"/>
          </a:xfrm>
          <a:prstGeom prst="rect">
            <a:avLst/>
          </a:prstGeom>
        </p:spPr>
      </p:pic>
      <p:pic>
        <p:nvPicPr>
          <p:cNvPr id="6" name="Picture 5"/>
          <p:cNvPicPr>
            <a:picLocks noChangeAspect="1"/>
          </p:cNvPicPr>
          <p:nvPr/>
        </p:nvPicPr>
        <p:blipFill>
          <a:blip r:embed="rId3"/>
          <a:stretch>
            <a:fillRect/>
          </a:stretch>
        </p:blipFill>
        <p:spPr>
          <a:xfrm>
            <a:off x="5720597" y="1095532"/>
            <a:ext cx="6138300" cy="5565814"/>
          </a:xfrm>
          <a:prstGeom prst="rect">
            <a:avLst/>
          </a:prstGeom>
        </p:spPr>
      </p:pic>
    </p:spTree>
    <p:extLst>
      <p:ext uri="{BB962C8B-B14F-4D97-AF65-F5344CB8AC3E}">
        <p14:creationId xmlns:p14="http://schemas.microsoft.com/office/powerpoint/2010/main" val="272829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6531" y="186612"/>
            <a:ext cx="8677469" cy="6555641"/>
          </a:xfrm>
          <a:prstGeom prst="rect">
            <a:avLst/>
          </a:prstGeom>
        </p:spPr>
        <p:txBody>
          <a:bodyPr wrap="square">
            <a:spAutoFit/>
          </a:bodyPr>
          <a:lstStyle/>
          <a:p>
            <a:r>
              <a:rPr lang="en-US" sz="2800" b="0" i="0" dirty="0" smtClean="0">
                <a:solidFill>
                  <a:srgbClr val="373737"/>
                </a:solidFill>
                <a:effectLst/>
                <a:latin typeface="Helvetica Neue"/>
              </a:rPr>
              <a:t>RegCM3 requires time-dependent lateral (that is, vertical profiles of wind, temperature, and humidity) and surface [surface pressure and sea surface temperature (SST)] boundary conditions that are continuously updated every 6 hours of simulation. The lateral boundary conditions derived from GCM output are assimilated into the RegCM3 with exponential decay in space over 12 grid cells around the perimeter of the model domain. Boundary conditions for RCMs are derived by preprocessing saved GCM fields into a standard format that can be read into the model. Virtually all GCM history files differ both in their format and composition so it is necessary to develop specialized preprocessing codes to accommodate GCM-specific output.</a:t>
            </a:r>
            <a:endParaRPr lang="en-US" sz="2800" dirty="0"/>
          </a:p>
        </p:txBody>
      </p:sp>
    </p:spTree>
    <p:extLst>
      <p:ext uri="{BB962C8B-B14F-4D97-AF65-F5344CB8AC3E}">
        <p14:creationId xmlns:p14="http://schemas.microsoft.com/office/powerpoint/2010/main" val="389645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BATS</a:t>
            </a:r>
            <a:endParaRPr lang="en-US" dirty="0"/>
          </a:p>
        </p:txBody>
      </p:sp>
      <p:sp>
        <p:nvSpPr>
          <p:cNvPr id="3" name="Content Placeholder 2"/>
          <p:cNvSpPr>
            <a:spLocks noGrp="1"/>
          </p:cNvSpPr>
          <p:nvPr>
            <p:ph idx="1"/>
          </p:nvPr>
        </p:nvSpPr>
        <p:spPr>
          <a:xfrm>
            <a:off x="838200" y="1825625"/>
            <a:ext cx="4816151" cy="4351338"/>
          </a:xfrm>
        </p:spPr>
        <p:txBody>
          <a:bodyPr>
            <a:normAutofit fontScale="92500" lnSpcReduction="20000"/>
          </a:bodyPr>
          <a:lstStyle/>
          <a:p>
            <a:r>
              <a:rPr lang="en-US" dirty="0"/>
              <a:t>Energy, water, and momentum are exchanged between the surface and atmosphere through the atmospheric boundary layer. The surface is represented by the BATS (Dickinson and others, 1993, figure below) that simulates surface processes related to vegetation (for example, evapotranspiration, leaf temperature, and phenology) and hydrology (for example, soil moisture, runoff, and snow) that vary in response to atmospheric conditions.</a:t>
            </a:r>
          </a:p>
        </p:txBody>
      </p:sp>
      <p:pic>
        <p:nvPicPr>
          <p:cNvPr id="6" name="Picture 2" descr="http://regclim.coas.oregonstate.edu/wp-content/uploads/BATS_highre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156" y="1690687"/>
            <a:ext cx="4637490" cy="462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81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851"/>
            <a:ext cx="10515600" cy="1325563"/>
          </a:xfrm>
        </p:spPr>
        <p:txBody>
          <a:bodyPr>
            <a:normAutofit/>
          </a:bodyPr>
          <a:lstStyle/>
          <a:p>
            <a:r>
              <a:rPr lang="en-US" b="1" dirty="0"/>
              <a:t>Model </a:t>
            </a:r>
            <a:r>
              <a:rPr lang="en-US" b="1" dirty="0" smtClean="0"/>
              <a:t>components</a:t>
            </a:r>
            <a:br>
              <a:rPr lang="en-US" b="1" dirty="0" smtClean="0"/>
            </a:br>
            <a:endParaRPr lang="en-US" dirty="0"/>
          </a:p>
        </p:txBody>
      </p:sp>
      <p:sp>
        <p:nvSpPr>
          <p:cNvPr id="3" name="Content Placeholder 2"/>
          <p:cNvSpPr>
            <a:spLocks noGrp="1"/>
          </p:cNvSpPr>
          <p:nvPr>
            <p:ph idx="1"/>
          </p:nvPr>
        </p:nvSpPr>
        <p:spPr>
          <a:xfrm>
            <a:off x="838200" y="1306286"/>
            <a:ext cx="10515600" cy="4870677"/>
          </a:xfrm>
        </p:spPr>
        <p:txBody>
          <a:bodyPr>
            <a:normAutofit fontScale="85000" lnSpcReduction="20000"/>
          </a:bodyPr>
          <a:lstStyle/>
          <a:p>
            <a:pPr marL="0" indent="0">
              <a:buNone/>
            </a:pPr>
            <a:r>
              <a:rPr lang="en-US" sz="3500" dirty="0"/>
              <a:t>The </a:t>
            </a:r>
            <a:r>
              <a:rPr lang="en-US" sz="3500" dirty="0" err="1"/>
              <a:t>RegCM</a:t>
            </a:r>
            <a:r>
              <a:rPr lang="en-US" sz="3500" dirty="0"/>
              <a:t> modeling system has four components: Terrain, ICBC, </a:t>
            </a:r>
            <a:r>
              <a:rPr lang="en-US" sz="3500" dirty="0" err="1"/>
              <a:t>RegCM</a:t>
            </a:r>
            <a:r>
              <a:rPr lang="en-US" sz="3500" dirty="0"/>
              <a:t>, and Postprocessor. Terrain and </a:t>
            </a:r>
            <a:r>
              <a:rPr lang="en-US" sz="3500" dirty="0" smtClean="0"/>
              <a:t>ICBC are </a:t>
            </a:r>
            <a:r>
              <a:rPr lang="en-US" sz="3500" dirty="0"/>
              <a:t>the two components of </a:t>
            </a:r>
            <a:r>
              <a:rPr lang="en-US" sz="3500" dirty="0" err="1"/>
              <a:t>RegCM</a:t>
            </a:r>
            <a:r>
              <a:rPr lang="en-US" sz="3500" dirty="0"/>
              <a:t> preprocessor. Terrestrial variables (including elevation, </a:t>
            </a:r>
            <a:r>
              <a:rPr lang="en-US" sz="3500" dirty="0" err="1"/>
              <a:t>landuse</a:t>
            </a:r>
            <a:r>
              <a:rPr lang="en-US" sz="3500" dirty="0"/>
              <a:t> and sea </a:t>
            </a:r>
            <a:r>
              <a:rPr lang="en-US" sz="3500" dirty="0" smtClean="0"/>
              <a:t>surface temperature</a:t>
            </a:r>
            <a:r>
              <a:rPr lang="en-US" sz="3500" dirty="0"/>
              <a:t>) and three-dimensional isobaric meteorological data are horizontally interpolated from a </a:t>
            </a:r>
            <a:r>
              <a:rPr lang="en-US" sz="3500" dirty="0" smtClean="0"/>
              <a:t>latitude longitude </a:t>
            </a:r>
            <a:r>
              <a:rPr lang="en-US" sz="3500" dirty="0"/>
              <a:t>mesh to a high-resolution domain on either a Rotated (and Normal) Mercator, Lambert Conformal, </a:t>
            </a:r>
            <a:r>
              <a:rPr lang="en-US" sz="3500" dirty="0" smtClean="0"/>
              <a:t>or Polar </a:t>
            </a:r>
            <a:r>
              <a:rPr lang="en-US" sz="3500" dirty="0"/>
              <a:t>Stereographic projection. Vertical interpolation from pressure levels to the σ coordinate system of </a:t>
            </a:r>
            <a:r>
              <a:rPr lang="en-US" sz="3500" dirty="0" err="1" smtClean="0"/>
              <a:t>RegCM</a:t>
            </a:r>
            <a:r>
              <a:rPr lang="en-US" sz="3500" dirty="0" smtClean="0"/>
              <a:t> is </a:t>
            </a:r>
            <a:r>
              <a:rPr lang="en-US" sz="3500" dirty="0"/>
              <a:t>also performed. σ surfaces near the ground closely follow the terrain, and the higher-level σ surfaces tend </a:t>
            </a:r>
            <a:r>
              <a:rPr lang="en-US" sz="3500" dirty="0" smtClean="0"/>
              <a:t>to approximate </a:t>
            </a:r>
            <a:r>
              <a:rPr lang="en-US" sz="3500" dirty="0"/>
              <a:t>isobaric surfaces.</a:t>
            </a:r>
            <a:br>
              <a:rPr lang="en-US" sz="3500" dirty="0"/>
            </a:br>
            <a:r>
              <a:rPr lang="en-US" dirty="0"/>
              <a:t/>
            </a:r>
            <a:br>
              <a:rPr lang="en-US" dirty="0"/>
            </a:br>
            <a:endParaRPr lang="en-US" dirty="0"/>
          </a:p>
        </p:txBody>
      </p:sp>
    </p:spTree>
    <p:extLst>
      <p:ext uri="{BB962C8B-B14F-4D97-AF65-F5344CB8AC3E}">
        <p14:creationId xmlns:p14="http://schemas.microsoft.com/office/powerpoint/2010/main" val="194223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sldNum" sz="quarter" idx="11"/>
          </p:nvPr>
        </p:nvSpPr>
        <p:spPr>
          <a:ln/>
        </p:spPr>
        <p:txBody>
          <a:bodyPr/>
          <a:lstStyle/>
          <a:p>
            <a:fld id="{E65891D5-8816-464F-A6FB-0D4930A77D18}" type="slidenum">
              <a:rPr lang="en-GB" altLang="en-US"/>
              <a:pPr/>
              <a:t>8</a:t>
            </a:fld>
            <a:endParaRPr lang="en-GB" altLang="en-US"/>
          </a:p>
        </p:txBody>
      </p:sp>
      <p:sp>
        <p:nvSpPr>
          <p:cNvPr id="17409" name="Title 1"/>
          <p:cNvSpPr>
            <a:spLocks noGrp="1"/>
          </p:cNvSpPr>
          <p:nvPr>
            <p:ph type="title"/>
          </p:nvPr>
        </p:nvSpPr>
        <p:spPr/>
        <p:txBody>
          <a:bodyPr/>
          <a:lstStyle/>
          <a:p>
            <a:r>
              <a:rPr lang="en-US" altLang="en-US" sz="2800"/>
              <a:t>Scientific description of RegCM4.0</a:t>
            </a:r>
          </a:p>
        </p:txBody>
      </p:sp>
      <p:sp>
        <p:nvSpPr>
          <p:cNvPr id="17411" name="Slide Number Placeholder 3"/>
          <p:cNvSpPr txBox="1">
            <a:spLocks noGrp="1"/>
          </p:cNvSpPr>
          <p:nvPr/>
        </p:nvSpPr>
        <p:spPr bwMode="auto">
          <a:xfrm>
            <a:off x="10045700" y="6562725"/>
            <a:ext cx="469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1pPr>
            <a:lvl2pPr marL="742950" indent="-28575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2pPr>
            <a:lvl3pPr marL="11430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3pPr>
            <a:lvl4pPr marL="16002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4pPr>
            <a:lvl5pPr marL="20574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5pPr>
            <a:lvl6pPr marL="25146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6pPr>
            <a:lvl7pPr marL="29718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7pPr>
            <a:lvl8pPr marL="34290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8pPr>
            <a:lvl9pPr marL="38862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9pPr>
          </a:lstStyle>
          <a:p>
            <a:pPr algn="r" eaLnBrk="1" hangingPunct="1">
              <a:lnSpc>
                <a:spcPct val="100000"/>
              </a:lnSpc>
              <a:spcBef>
                <a:spcPct val="0"/>
              </a:spcBef>
              <a:buClrTx/>
              <a:buFontTx/>
              <a:buNone/>
            </a:pPr>
            <a:fld id="{53FA3B21-9EE8-466F-910B-438A65CE9759}" type="slidenum">
              <a:rPr lang="en-GB" altLang="en-US" sz="1200" b="1">
                <a:solidFill>
                  <a:schemeClr val="bg1"/>
                </a:solidFill>
              </a:rPr>
              <a:pPr algn="r" eaLnBrk="1" hangingPunct="1">
                <a:lnSpc>
                  <a:spcPct val="100000"/>
                </a:lnSpc>
                <a:spcBef>
                  <a:spcPct val="0"/>
                </a:spcBef>
                <a:buClrTx/>
                <a:buFontTx/>
                <a:buNone/>
              </a:pPr>
              <a:t>8</a:t>
            </a:fld>
            <a:endParaRPr lang="en-GB" altLang="en-US" sz="1200" b="1">
              <a:solidFill>
                <a:schemeClr val="bg1"/>
              </a:solidFill>
            </a:endParaRPr>
          </a:p>
        </p:txBody>
      </p:sp>
      <p:sp>
        <p:nvSpPr>
          <p:cNvPr id="17412"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1pPr>
            <a:lvl2pPr marL="742950" indent="-28575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2pPr>
            <a:lvl3pPr marL="11430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3pPr>
            <a:lvl4pPr marL="16002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4pPr>
            <a:lvl5pPr marL="20574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5pPr>
            <a:lvl6pPr marL="25146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6pPr>
            <a:lvl7pPr marL="29718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7pPr>
            <a:lvl8pPr marL="34290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8pPr>
            <a:lvl9pPr marL="38862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9pPr>
          </a:lstStyle>
          <a:p>
            <a:pPr algn="r" eaLnBrk="1" hangingPunct="1">
              <a:lnSpc>
                <a:spcPct val="100000"/>
              </a:lnSpc>
              <a:spcBef>
                <a:spcPct val="0"/>
              </a:spcBef>
              <a:buClrTx/>
              <a:buFontTx/>
              <a:buNone/>
            </a:pPr>
            <a:r>
              <a:rPr lang="en-GB" altLang="en-US" sz="1200">
                <a:solidFill>
                  <a:schemeClr val="bg1"/>
                </a:solidFill>
              </a:rPr>
              <a:t>Kolkata, EPIKH Workshop, 18.02.2011</a:t>
            </a:r>
          </a:p>
        </p:txBody>
      </p:sp>
      <p:sp>
        <p:nvSpPr>
          <p:cNvPr id="17415" name="Rectangle 7"/>
          <p:cNvSpPr>
            <a:spLocks noChangeArrowheads="1"/>
          </p:cNvSpPr>
          <p:nvPr/>
        </p:nvSpPr>
        <p:spPr bwMode="auto">
          <a:xfrm>
            <a:off x="1770063" y="1157288"/>
            <a:ext cx="8686800"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1pPr>
            <a:lvl2pPr marL="8001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2pPr>
            <a:lvl3pPr marL="12573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3pPr>
            <a:lvl4pPr marL="17145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4pPr>
            <a:lvl5pPr marL="21717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5pPr>
            <a:lvl6pPr marL="26289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6pPr>
            <a:lvl7pPr marL="30861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7pPr>
            <a:lvl8pPr marL="35433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8pPr>
            <a:lvl9pPr marL="40005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9pPr>
          </a:lstStyle>
          <a:p>
            <a:pPr algn="just">
              <a:lnSpc>
                <a:spcPct val="100000"/>
              </a:lnSpc>
              <a:spcBef>
                <a:spcPct val="0"/>
              </a:spcBef>
              <a:buClrTx/>
              <a:buFontTx/>
              <a:buNone/>
            </a:pPr>
            <a:r>
              <a:rPr lang="en-US" altLang="en-US" sz="2400" b="1">
                <a:solidFill>
                  <a:srgbClr val="000099"/>
                </a:solidFill>
                <a:latin typeface="Times New Roman" panose="02020603050405020304" pitchFamily="18" charset="0"/>
                <a:cs typeface="Times New Roman" panose="02020603050405020304" pitchFamily="18" charset="0"/>
              </a:rPr>
              <a:t>RegCM4.0 is </a:t>
            </a:r>
          </a:p>
          <a:p>
            <a:pPr algn="just">
              <a:lnSpc>
                <a:spcPct val="100000"/>
              </a:lnSpc>
              <a:spcBef>
                <a:spcPct val="0"/>
              </a:spcBef>
              <a:buClrTx/>
              <a:buFontTx/>
              <a:buChar char="•"/>
            </a:pPr>
            <a:endParaRPr lang="en-US" altLang="en-US" sz="1800" b="1">
              <a:solidFill>
                <a:srgbClr val="000099"/>
              </a:solidFill>
              <a:latin typeface="Times New Roman" panose="02020603050405020304" pitchFamily="18" charset="0"/>
              <a:cs typeface="Times New Roman" panose="02020603050405020304" pitchFamily="18" charset="0"/>
            </a:endParaRPr>
          </a:p>
          <a:p>
            <a:pPr algn="just">
              <a:lnSpc>
                <a:spcPct val="100000"/>
              </a:lnSpc>
              <a:spcBef>
                <a:spcPct val="0"/>
              </a:spcBef>
              <a:buClrTx/>
              <a:buFont typeface="Wingdings" panose="05000000000000000000" pitchFamily="2" charset="2"/>
              <a:buChar char="Ø"/>
            </a:pPr>
            <a:r>
              <a:rPr lang="en-US" altLang="en-US" sz="2400" b="1">
                <a:solidFill>
                  <a:srgbClr val="990033"/>
                </a:solidFill>
                <a:latin typeface="Times New Roman" panose="02020603050405020304" pitchFamily="18" charset="0"/>
                <a:cs typeface="Times New Roman" panose="02020603050405020304" pitchFamily="18" charset="0"/>
              </a:rPr>
              <a:t>The latest version of RegCM</a:t>
            </a:r>
          </a:p>
          <a:p>
            <a:pPr algn="just">
              <a:lnSpc>
                <a:spcPct val="100000"/>
              </a:lnSpc>
              <a:spcBef>
                <a:spcPct val="0"/>
              </a:spcBef>
              <a:buClrTx/>
              <a:buFont typeface="Wingdings" panose="05000000000000000000" pitchFamily="2" charset="2"/>
              <a:buChar char="Ø"/>
            </a:pPr>
            <a:endParaRPr lang="en-US" altLang="en-US" sz="800" b="1">
              <a:solidFill>
                <a:srgbClr val="000000"/>
              </a:solidFill>
              <a:latin typeface="Times New Roman" panose="02020603050405020304" pitchFamily="18" charset="0"/>
              <a:cs typeface="Times New Roman" panose="02020603050405020304" pitchFamily="18" charset="0"/>
            </a:endParaRPr>
          </a:p>
          <a:p>
            <a:pPr algn="just">
              <a:lnSpc>
                <a:spcPct val="100000"/>
              </a:lnSpc>
              <a:spcBef>
                <a:spcPct val="0"/>
              </a:spcBef>
              <a:buClrTx/>
              <a:buFont typeface="Wingdings" panose="05000000000000000000" pitchFamily="2" charset="2"/>
              <a:buChar char="Ø"/>
            </a:pPr>
            <a:r>
              <a:rPr lang="en-US" altLang="en-US" sz="2400" b="1">
                <a:solidFill>
                  <a:srgbClr val="000066"/>
                </a:solidFill>
                <a:latin typeface="Times New Roman" panose="02020603050405020304" pitchFamily="18" charset="0"/>
                <a:cs typeface="Times New Roman" panose="02020603050405020304" pitchFamily="18" charset="0"/>
              </a:rPr>
              <a:t>Designed by International Center for Theoretical Physics (ICTP), Trieste, Italy</a:t>
            </a:r>
          </a:p>
          <a:p>
            <a:pPr algn="just">
              <a:lnSpc>
                <a:spcPct val="100000"/>
              </a:lnSpc>
              <a:spcBef>
                <a:spcPct val="0"/>
              </a:spcBef>
              <a:buClrTx/>
              <a:buFont typeface="Wingdings" panose="05000000000000000000" pitchFamily="2" charset="2"/>
              <a:buChar char="Ø"/>
            </a:pPr>
            <a:endParaRPr lang="en-US" altLang="en-US" sz="800" b="1">
              <a:solidFill>
                <a:srgbClr val="000000"/>
              </a:solidFill>
              <a:latin typeface="Times New Roman" panose="02020603050405020304" pitchFamily="18" charset="0"/>
              <a:cs typeface="Times New Roman" panose="02020603050405020304" pitchFamily="18" charset="0"/>
            </a:endParaRPr>
          </a:p>
          <a:p>
            <a:pPr algn="just">
              <a:lnSpc>
                <a:spcPct val="100000"/>
              </a:lnSpc>
              <a:spcBef>
                <a:spcPct val="0"/>
              </a:spcBef>
              <a:buClrTx/>
              <a:buFont typeface="Wingdings" panose="05000000000000000000" pitchFamily="2" charset="2"/>
              <a:buChar char="Ø"/>
            </a:pPr>
            <a:r>
              <a:rPr lang="en-US" altLang="en-US" sz="2400" b="1">
                <a:solidFill>
                  <a:srgbClr val="FF3300"/>
                </a:solidFill>
                <a:latin typeface="Times New Roman" panose="02020603050405020304" pitchFamily="18" charset="0"/>
                <a:cs typeface="Times New Roman" panose="02020603050405020304" pitchFamily="18" charset="0"/>
              </a:rPr>
              <a:t>A non-hydrostatic, </a:t>
            </a:r>
            <a:r>
              <a:rPr lang="en-US" altLang="en-US" sz="2400" b="1">
                <a:solidFill>
                  <a:srgbClr val="FF3300"/>
                </a:solidFill>
                <a:latin typeface="Times New Roman" panose="02020603050405020304" pitchFamily="18" charset="0"/>
              </a:rPr>
              <a:t>σ-coorindate</a:t>
            </a:r>
            <a:r>
              <a:rPr lang="en-US" altLang="en-US" sz="2400" b="1">
                <a:solidFill>
                  <a:srgbClr val="FF3300"/>
                </a:solidFill>
                <a:latin typeface="Times New Roman" panose="02020603050405020304" pitchFamily="18" charset="0"/>
                <a:cs typeface="Times New Roman" panose="02020603050405020304" pitchFamily="18" charset="0"/>
              </a:rPr>
              <a:t>, primitive equation model</a:t>
            </a:r>
          </a:p>
          <a:p>
            <a:pPr algn="just">
              <a:lnSpc>
                <a:spcPct val="100000"/>
              </a:lnSpc>
              <a:spcBef>
                <a:spcPct val="0"/>
              </a:spcBef>
              <a:buClrTx/>
              <a:buFont typeface="Wingdings" panose="05000000000000000000" pitchFamily="2" charset="2"/>
              <a:buChar char="Ø"/>
            </a:pPr>
            <a:endParaRPr lang="en-US" altLang="en-US" sz="900" b="1">
              <a:solidFill>
                <a:srgbClr val="FF3300"/>
              </a:solidFill>
              <a:latin typeface="Times New Roman" panose="02020603050405020304" pitchFamily="18" charset="0"/>
              <a:cs typeface="Times New Roman" panose="02020603050405020304" pitchFamily="18" charset="0"/>
            </a:endParaRPr>
          </a:p>
          <a:p>
            <a:pPr algn="just">
              <a:lnSpc>
                <a:spcPct val="100000"/>
              </a:lnSpc>
              <a:spcBef>
                <a:spcPct val="0"/>
              </a:spcBef>
              <a:buClrTx/>
              <a:buFont typeface="Wingdings" panose="05000000000000000000" pitchFamily="2" charset="2"/>
              <a:buChar char="Ø"/>
            </a:pPr>
            <a:r>
              <a:rPr lang="en-US" altLang="en-US" sz="2400" b="1">
                <a:solidFill>
                  <a:srgbClr val="660066"/>
                </a:solidFill>
                <a:latin typeface="Times New Roman" panose="02020603050405020304" pitchFamily="18" charset="0"/>
                <a:cs typeface="Times New Roman" panose="02020603050405020304" pitchFamily="18" charset="0"/>
              </a:rPr>
              <a:t>Developed by fortran-95 language</a:t>
            </a:r>
          </a:p>
          <a:p>
            <a:pPr algn="just">
              <a:lnSpc>
                <a:spcPct val="100000"/>
              </a:lnSpc>
              <a:spcBef>
                <a:spcPct val="0"/>
              </a:spcBef>
              <a:buClrTx/>
              <a:buFont typeface="Wingdings" panose="05000000000000000000" pitchFamily="2" charset="2"/>
              <a:buChar char="Ø"/>
            </a:pPr>
            <a:endParaRPr lang="en-US" altLang="en-US" sz="800" b="1">
              <a:solidFill>
                <a:srgbClr val="660066"/>
              </a:solidFill>
              <a:latin typeface="Times New Roman" panose="02020603050405020304" pitchFamily="18" charset="0"/>
              <a:cs typeface="Times New Roman" panose="02020603050405020304" pitchFamily="18" charset="0"/>
            </a:endParaRPr>
          </a:p>
          <a:p>
            <a:pPr algn="just">
              <a:lnSpc>
                <a:spcPct val="100000"/>
              </a:lnSpc>
              <a:spcBef>
                <a:spcPct val="0"/>
              </a:spcBef>
              <a:buClrTx/>
              <a:buFont typeface="Wingdings" panose="05000000000000000000" pitchFamily="2" charset="2"/>
              <a:buChar char="Ø"/>
            </a:pPr>
            <a:r>
              <a:rPr lang="en-US" altLang="en-US" sz="2400" b="1">
                <a:solidFill>
                  <a:srgbClr val="0000CC"/>
                </a:solidFill>
                <a:latin typeface="Times New Roman" panose="02020603050405020304" pitchFamily="18" charset="0"/>
                <a:cs typeface="Times New Roman" panose="02020603050405020304" pitchFamily="18" charset="0"/>
              </a:rPr>
              <a:t>Having four components such as Terrain, ICBC, RegCM, and Postprocessor</a:t>
            </a:r>
          </a:p>
          <a:p>
            <a:pPr lvl="2" algn="just">
              <a:lnSpc>
                <a:spcPct val="100000"/>
              </a:lnSpc>
              <a:spcBef>
                <a:spcPct val="0"/>
              </a:spcBef>
              <a:buClrTx/>
              <a:buFont typeface="Wingdings" panose="05000000000000000000" pitchFamily="2" charset="2"/>
              <a:buChar char="Ø"/>
            </a:pPr>
            <a:endParaRPr lang="en-US" altLang="en-US" sz="1000" b="1">
              <a:solidFill>
                <a:srgbClr val="0000CC"/>
              </a:solidFill>
              <a:latin typeface="Times New Roman" panose="02020603050405020304" pitchFamily="18" charset="0"/>
              <a:cs typeface="Times New Roman" panose="02020603050405020304" pitchFamily="18" charset="0"/>
            </a:endParaRPr>
          </a:p>
          <a:p>
            <a:pPr lvl="2" algn="just">
              <a:lnSpc>
                <a:spcPct val="100000"/>
              </a:lnSpc>
              <a:spcBef>
                <a:spcPct val="0"/>
              </a:spcBef>
              <a:buClrTx/>
              <a:buFont typeface="Wingdings" panose="05000000000000000000" pitchFamily="2" charset="2"/>
              <a:buChar char="Ø"/>
            </a:pPr>
            <a:r>
              <a:rPr lang="en-US" altLang="en-US" sz="2400" b="1">
                <a:solidFill>
                  <a:srgbClr val="660066"/>
                </a:solidFill>
                <a:latin typeface="Times New Roman" panose="02020603050405020304" pitchFamily="18" charset="0"/>
                <a:cs typeface="Times New Roman" panose="02020603050405020304" pitchFamily="18" charset="0"/>
              </a:rPr>
              <a:t>Terrain and ICBC are the two components of RegCM preprocessor</a:t>
            </a:r>
          </a:p>
          <a:p>
            <a:pPr lvl="2" algn="just">
              <a:lnSpc>
                <a:spcPct val="100000"/>
              </a:lnSpc>
              <a:spcBef>
                <a:spcPct val="0"/>
              </a:spcBef>
              <a:buClrTx/>
              <a:buFont typeface="Wingdings" panose="05000000000000000000" pitchFamily="2" charset="2"/>
              <a:buChar char="Ø"/>
            </a:pPr>
            <a:endParaRPr lang="en-US" altLang="en-US" sz="2400" b="1">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620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Grp="1" noChangeArrowheads="1"/>
          </p:cNvSpPr>
          <p:nvPr>
            <p:ph type="sldNum" sz="quarter" idx="11"/>
          </p:nvPr>
        </p:nvSpPr>
        <p:spPr>
          <a:ln/>
        </p:spPr>
        <p:txBody>
          <a:bodyPr/>
          <a:lstStyle/>
          <a:p>
            <a:fld id="{4809C984-1E2F-4C66-B4FF-FF3E3D5657A4}" type="slidenum">
              <a:rPr lang="en-GB" altLang="en-US"/>
              <a:pPr/>
              <a:t>9</a:t>
            </a:fld>
            <a:endParaRPr lang="en-GB" altLang="en-US"/>
          </a:p>
        </p:txBody>
      </p:sp>
      <p:sp>
        <p:nvSpPr>
          <p:cNvPr id="18433" name="Title 1"/>
          <p:cNvSpPr>
            <a:spLocks noGrp="1"/>
          </p:cNvSpPr>
          <p:nvPr>
            <p:ph type="title"/>
          </p:nvPr>
        </p:nvSpPr>
        <p:spPr/>
        <p:txBody>
          <a:bodyPr/>
          <a:lstStyle/>
          <a:p>
            <a:r>
              <a:rPr lang="en-US" altLang="en-US" sz="2800"/>
              <a:t>Technical details before Grid</a:t>
            </a:r>
          </a:p>
        </p:txBody>
      </p:sp>
      <p:sp>
        <p:nvSpPr>
          <p:cNvPr id="18435" name="Slide Number Placeholder 3"/>
          <p:cNvSpPr txBox="1">
            <a:spLocks noGrp="1"/>
          </p:cNvSpPr>
          <p:nvPr/>
        </p:nvSpPr>
        <p:spPr bwMode="auto">
          <a:xfrm>
            <a:off x="10045700" y="6562725"/>
            <a:ext cx="469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1pPr>
            <a:lvl2pPr marL="742950" indent="-28575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2pPr>
            <a:lvl3pPr marL="11430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3pPr>
            <a:lvl4pPr marL="16002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4pPr>
            <a:lvl5pPr marL="20574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5pPr>
            <a:lvl6pPr marL="25146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6pPr>
            <a:lvl7pPr marL="29718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7pPr>
            <a:lvl8pPr marL="34290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8pPr>
            <a:lvl9pPr marL="38862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9pPr>
          </a:lstStyle>
          <a:p>
            <a:pPr algn="r" eaLnBrk="1" hangingPunct="1">
              <a:lnSpc>
                <a:spcPct val="100000"/>
              </a:lnSpc>
              <a:spcBef>
                <a:spcPct val="0"/>
              </a:spcBef>
              <a:buClrTx/>
              <a:buFontTx/>
              <a:buNone/>
            </a:pPr>
            <a:fld id="{67B3BABC-81E1-42CF-9DC9-BB0F7A07A3B1}" type="slidenum">
              <a:rPr lang="en-GB" altLang="en-US" sz="1200" b="1">
                <a:solidFill>
                  <a:schemeClr val="bg1"/>
                </a:solidFill>
              </a:rPr>
              <a:pPr algn="r" eaLnBrk="1" hangingPunct="1">
                <a:lnSpc>
                  <a:spcPct val="100000"/>
                </a:lnSpc>
                <a:spcBef>
                  <a:spcPct val="0"/>
                </a:spcBef>
                <a:buClrTx/>
                <a:buFontTx/>
                <a:buNone/>
              </a:pPr>
              <a:t>9</a:t>
            </a:fld>
            <a:endParaRPr lang="en-GB" altLang="en-US" sz="1200" b="1">
              <a:solidFill>
                <a:schemeClr val="bg1"/>
              </a:solidFill>
            </a:endParaRPr>
          </a:p>
        </p:txBody>
      </p:sp>
      <p:sp>
        <p:nvSpPr>
          <p:cNvPr id="18436"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1pPr>
            <a:lvl2pPr marL="742950" indent="-28575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2pPr>
            <a:lvl3pPr marL="11430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3pPr>
            <a:lvl4pPr marL="16002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4pPr>
            <a:lvl5pPr marL="2057400" indent="-2286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5pPr>
            <a:lvl6pPr marL="25146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6pPr>
            <a:lvl7pPr marL="29718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7pPr>
            <a:lvl8pPr marL="34290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8pPr>
            <a:lvl9pPr marL="3886200" indent="-2286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9pPr>
          </a:lstStyle>
          <a:p>
            <a:pPr algn="r" eaLnBrk="1" hangingPunct="1">
              <a:lnSpc>
                <a:spcPct val="100000"/>
              </a:lnSpc>
              <a:spcBef>
                <a:spcPct val="0"/>
              </a:spcBef>
              <a:buClrTx/>
              <a:buFontTx/>
              <a:buNone/>
            </a:pPr>
            <a:r>
              <a:rPr lang="en-GB" altLang="en-US" sz="1200">
                <a:solidFill>
                  <a:schemeClr val="bg1"/>
                </a:solidFill>
              </a:rPr>
              <a:t>Kolkata, EPIKH Workshop, 18.02.2011</a:t>
            </a:r>
          </a:p>
        </p:txBody>
      </p:sp>
      <p:sp>
        <p:nvSpPr>
          <p:cNvPr id="18438" name="Text Box 6"/>
          <p:cNvSpPr txBox="1">
            <a:spLocks noChangeArrowheads="1"/>
          </p:cNvSpPr>
          <p:nvPr/>
        </p:nvSpPr>
        <p:spPr bwMode="auto">
          <a:xfrm>
            <a:off x="1981200" y="1143000"/>
            <a:ext cx="8077200" cy="478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1pPr>
            <a:lvl2pPr marL="8001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2pPr>
            <a:lvl3pPr marL="12573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3pPr>
            <a:lvl4pPr marL="17145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4pPr>
            <a:lvl5pPr marL="2171700" indent="-342900" algn="ctr" eaLnBrk="0" hangingPunct="0">
              <a:lnSpc>
                <a:spcPct val="110000"/>
              </a:lnSpc>
              <a:spcBef>
                <a:spcPct val="50000"/>
              </a:spcBef>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5pPr>
            <a:lvl6pPr marL="26289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6pPr>
            <a:lvl7pPr marL="30861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7pPr>
            <a:lvl8pPr marL="35433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8pPr>
            <a:lvl9pPr marL="4000500" indent="-342900" algn="ctr" eaLnBrk="0" fontAlgn="base" hangingPunct="0">
              <a:lnSpc>
                <a:spcPct val="110000"/>
              </a:lnSpc>
              <a:spcBef>
                <a:spcPct val="50000"/>
              </a:spcBef>
              <a:spcAft>
                <a:spcPct val="0"/>
              </a:spcAft>
              <a:buClr>
                <a:srgbClr val="FFCC00"/>
              </a:buClr>
              <a:buFont typeface="Wingdings" panose="05000000000000000000" pitchFamily="2" charset="2"/>
              <a:defRPr sz="2000">
                <a:solidFill>
                  <a:schemeClr val="accent2"/>
                </a:solidFill>
                <a:latin typeface="Arial" panose="020B0604020202020204" pitchFamily="34" charset="0"/>
                <a:cs typeface="Arial" panose="020B0604020202020204" pitchFamily="34" charset="0"/>
              </a:defRPr>
            </a:lvl9pPr>
          </a:lstStyle>
          <a:p>
            <a:pPr algn="just">
              <a:lnSpc>
                <a:spcPct val="100000"/>
              </a:lnSpc>
              <a:spcBef>
                <a:spcPct val="0"/>
              </a:spcBef>
              <a:buClrTx/>
              <a:buFontTx/>
              <a:buNone/>
            </a:pPr>
            <a:r>
              <a:rPr lang="en-US" altLang="en-US" sz="2400" b="1">
                <a:solidFill>
                  <a:srgbClr val="FF3300"/>
                </a:solidFill>
                <a:latin typeface="Times New Roman" panose="02020603050405020304" pitchFamily="18" charset="0"/>
              </a:rPr>
              <a:t>Operating System (OS)</a:t>
            </a:r>
          </a:p>
          <a:p>
            <a:pPr algn="just">
              <a:lnSpc>
                <a:spcPct val="100000"/>
              </a:lnSpc>
              <a:spcBef>
                <a:spcPct val="0"/>
              </a:spcBef>
              <a:buClrTx/>
              <a:buFontTx/>
              <a:buNone/>
            </a:pPr>
            <a:endParaRPr lang="en-US" altLang="en-US" sz="800" b="1">
              <a:solidFill>
                <a:srgbClr val="FF3300"/>
              </a:solidFill>
              <a:latin typeface="Times New Roman" panose="02020603050405020304" pitchFamily="18" charset="0"/>
            </a:endParaRPr>
          </a:p>
          <a:p>
            <a:pPr algn="just">
              <a:lnSpc>
                <a:spcPct val="100000"/>
              </a:lnSpc>
              <a:spcBef>
                <a:spcPct val="0"/>
              </a:spcBef>
              <a:buClrTx/>
              <a:buFontTx/>
              <a:buNone/>
            </a:pPr>
            <a:r>
              <a:rPr lang="en-US" altLang="en-US" sz="2400" b="1">
                <a:solidFill>
                  <a:schemeClr val="tx1"/>
                </a:solidFill>
                <a:latin typeface="Times New Roman" panose="02020603050405020304" pitchFamily="18" charset="0"/>
              </a:rPr>
              <a:t>	Any suitable version of LINUX/UNIX</a:t>
            </a:r>
          </a:p>
          <a:p>
            <a:pPr algn="just">
              <a:lnSpc>
                <a:spcPct val="100000"/>
              </a:lnSpc>
              <a:spcBef>
                <a:spcPct val="0"/>
              </a:spcBef>
              <a:buClrTx/>
              <a:buFontTx/>
              <a:buNone/>
            </a:pPr>
            <a:endParaRPr lang="en-US" altLang="en-US" sz="2400" b="1">
              <a:solidFill>
                <a:schemeClr val="tx1"/>
              </a:solidFill>
              <a:latin typeface="Times New Roman" panose="02020603050405020304" pitchFamily="18" charset="0"/>
            </a:endParaRPr>
          </a:p>
          <a:p>
            <a:pPr algn="just">
              <a:lnSpc>
                <a:spcPct val="100000"/>
              </a:lnSpc>
              <a:spcBef>
                <a:spcPct val="0"/>
              </a:spcBef>
              <a:buClrTx/>
              <a:buFontTx/>
              <a:buNone/>
            </a:pPr>
            <a:r>
              <a:rPr lang="en-US" altLang="en-US" sz="2400" b="1">
                <a:solidFill>
                  <a:srgbClr val="FF3300"/>
                </a:solidFill>
                <a:latin typeface="Times New Roman" panose="02020603050405020304" pitchFamily="18" charset="0"/>
              </a:rPr>
              <a:t>Compilers</a:t>
            </a:r>
          </a:p>
          <a:p>
            <a:pPr algn="just">
              <a:lnSpc>
                <a:spcPct val="100000"/>
              </a:lnSpc>
              <a:spcBef>
                <a:spcPct val="0"/>
              </a:spcBef>
              <a:buClrTx/>
              <a:buFontTx/>
              <a:buNone/>
            </a:pPr>
            <a:r>
              <a:rPr lang="en-US" altLang="en-US" sz="2400" b="1">
                <a:solidFill>
                  <a:schemeClr val="tx1"/>
                </a:solidFill>
                <a:latin typeface="Times New Roman" panose="02020603050405020304" pitchFamily="18" charset="0"/>
              </a:rPr>
              <a:t>	The model can be run with the following compilers:</a:t>
            </a:r>
          </a:p>
          <a:p>
            <a:pPr algn="just">
              <a:lnSpc>
                <a:spcPct val="100000"/>
              </a:lnSpc>
              <a:spcBef>
                <a:spcPct val="0"/>
              </a:spcBef>
              <a:buClrTx/>
              <a:buFontTx/>
              <a:buNone/>
            </a:pPr>
            <a:endParaRPr lang="en-US" altLang="en-US" sz="1000" b="1">
              <a:solidFill>
                <a:schemeClr val="tx1"/>
              </a:solidFill>
              <a:latin typeface="Times New Roman" panose="02020603050405020304" pitchFamily="18" charset="0"/>
            </a:endParaRPr>
          </a:p>
          <a:p>
            <a:pPr lvl="2" algn="just">
              <a:lnSpc>
                <a:spcPct val="100000"/>
              </a:lnSpc>
              <a:spcBef>
                <a:spcPct val="0"/>
              </a:spcBef>
              <a:buClrTx/>
              <a:buFontTx/>
              <a:buAutoNum type="arabicPeriod"/>
            </a:pPr>
            <a:r>
              <a:rPr lang="en-US" altLang="en-US" sz="2400" b="1">
                <a:solidFill>
                  <a:srgbClr val="000099"/>
                </a:solidFill>
                <a:latin typeface="Times New Roman" panose="02020603050405020304" pitchFamily="18" charset="0"/>
              </a:rPr>
              <a:t>gfortran/sunf90</a:t>
            </a:r>
          </a:p>
          <a:p>
            <a:pPr lvl="2" algn="just">
              <a:lnSpc>
                <a:spcPct val="100000"/>
              </a:lnSpc>
              <a:spcBef>
                <a:spcPct val="0"/>
              </a:spcBef>
              <a:buClrTx/>
              <a:buFontTx/>
              <a:buAutoNum type="arabicPeriod"/>
            </a:pPr>
            <a:endParaRPr lang="en-US" altLang="en-US" sz="900" b="1">
              <a:solidFill>
                <a:srgbClr val="000099"/>
              </a:solidFill>
              <a:latin typeface="Times New Roman" panose="02020603050405020304" pitchFamily="18" charset="0"/>
            </a:endParaRPr>
          </a:p>
          <a:p>
            <a:pPr lvl="3" algn="just">
              <a:lnSpc>
                <a:spcPct val="100000"/>
              </a:lnSpc>
              <a:spcBef>
                <a:spcPct val="0"/>
              </a:spcBef>
              <a:buClrTx/>
              <a:buFontTx/>
              <a:buChar char="•"/>
            </a:pPr>
            <a:r>
              <a:rPr lang="en-US" altLang="en-US" sz="2400" b="1">
                <a:solidFill>
                  <a:srgbClr val="006600"/>
                </a:solidFill>
                <a:latin typeface="Times New Roman" panose="02020603050405020304" pitchFamily="18" charset="0"/>
              </a:rPr>
              <a:t>These are general fortran-95 compiler on different Linux distribution</a:t>
            </a:r>
          </a:p>
          <a:p>
            <a:pPr lvl="3" algn="just">
              <a:lnSpc>
                <a:spcPct val="100000"/>
              </a:lnSpc>
              <a:spcBef>
                <a:spcPct val="0"/>
              </a:spcBef>
              <a:buClrTx/>
              <a:buFontTx/>
              <a:buChar char="•"/>
            </a:pPr>
            <a:endParaRPr lang="en-US" altLang="en-US" sz="600" b="1">
              <a:solidFill>
                <a:srgbClr val="006600"/>
              </a:solidFill>
              <a:latin typeface="Times New Roman" panose="02020603050405020304" pitchFamily="18" charset="0"/>
            </a:endParaRPr>
          </a:p>
          <a:p>
            <a:pPr lvl="3" algn="just">
              <a:lnSpc>
                <a:spcPct val="100000"/>
              </a:lnSpc>
              <a:spcBef>
                <a:spcPct val="0"/>
              </a:spcBef>
              <a:buClrTx/>
              <a:buFontTx/>
              <a:buChar char="•"/>
            </a:pPr>
            <a:r>
              <a:rPr lang="en-US" altLang="en-US" sz="2400" b="1">
                <a:solidFill>
                  <a:srgbClr val="660066"/>
                </a:solidFill>
                <a:latin typeface="Times New Roman" panose="02020603050405020304" pitchFamily="18" charset="0"/>
              </a:rPr>
              <a:t>gfortran compiler version should be &gt; 4.2</a:t>
            </a:r>
          </a:p>
          <a:p>
            <a:pPr lvl="3" algn="just">
              <a:lnSpc>
                <a:spcPct val="100000"/>
              </a:lnSpc>
              <a:spcBef>
                <a:spcPct val="0"/>
              </a:spcBef>
              <a:buClrTx/>
              <a:buFontTx/>
              <a:buChar char="•"/>
            </a:pPr>
            <a:endParaRPr lang="en-US" altLang="en-US" sz="800" b="1">
              <a:solidFill>
                <a:schemeClr val="tx1"/>
              </a:solidFill>
              <a:latin typeface="Times New Roman" panose="02020603050405020304" pitchFamily="18" charset="0"/>
            </a:endParaRPr>
          </a:p>
          <a:p>
            <a:pPr lvl="3" algn="just">
              <a:lnSpc>
                <a:spcPct val="100000"/>
              </a:lnSpc>
              <a:spcBef>
                <a:spcPct val="0"/>
              </a:spcBef>
              <a:buClrTx/>
              <a:buFontTx/>
              <a:buChar char="•"/>
            </a:pPr>
            <a:r>
              <a:rPr lang="en-US" altLang="en-US" sz="2400" b="1">
                <a:solidFill>
                  <a:srgbClr val="CC0066"/>
                </a:solidFill>
                <a:latin typeface="Times New Roman" panose="02020603050405020304" pitchFamily="18" charset="0"/>
              </a:rPr>
              <a:t>These compilers are not sufficient to compile all the module of the model (Serial Part only)</a:t>
            </a:r>
          </a:p>
        </p:txBody>
      </p:sp>
      <p:sp>
        <p:nvSpPr>
          <p:cNvPr id="18439" name="Text Box 7"/>
          <p:cNvSpPr txBox="1">
            <a:spLocks noChangeArrowheads="1"/>
          </p:cNvSpPr>
          <p:nvPr/>
        </p:nvSpPr>
        <p:spPr bwMode="auto">
          <a:xfrm>
            <a:off x="8382000" y="6010276"/>
            <a:ext cx="2095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solidFill>
                  <a:srgbClr val="660066"/>
                </a:solidFill>
                <a:latin typeface="Times New Roman" panose="02020603050405020304" pitchFamily="18" charset="0"/>
              </a:rPr>
              <a:t>Compilers Contd…</a:t>
            </a:r>
          </a:p>
        </p:txBody>
      </p:sp>
    </p:spTree>
    <p:extLst>
      <p:ext uri="{BB962C8B-B14F-4D97-AF65-F5344CB8AC3E}">
        <p14:creationId xmlns:p14="http://schemas.microsoft.com/office/powerpoint/2010/main" val="3759230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fill="hold" grpId="0" nodeType="withEffect">
                                  <p:stCondLst>
                                    <p:cond delay="4000"/>
                                  </p:stCondLst>
                                  <p:childTnLst>
                                    <p:animScale>
                                      <p:cBhvr>
                                        <p:cTn id="6" dur="5000" fill="hold"/>
                                        <p:tgtEl>
                                          <p:spTgt spid="18439"/>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782</Words>
  <Application>Microsoft Office PowerPoint</Application>
  <PresentationFormat>Widescreen</PresentationFormat>
  <Paragraphs>130</Paragraphs>
  <Slides>31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MS PGothic</vt:lpstr>
      <vt:lpstr>Arial</vt:lpstr>
      <vt:lpstr>Calibri</vt:lpstr>
      <vt:lpstr>Calibri Light</vt:lpstr>
      <vt:lpstr>Helvetica Neue</vt:lpstr>
      <vt:lpstr>Times New Roman</vt:lpstr>
      <vt:lpstr>Wingdings</vt:lpstr>
      <vt:lpstr>Office Theme</vt:lpstr>
      <vt:lpstr>RegCM model</vt:lpstr>
      <vt:lpstr>OUTLINE</vt:lpstr>
      <vt:lpstr>RegCM Model </vt:lpstr>
      <vt:lpstr>The RegCM Model Horizontal and Vertical Grid</vt:lpstr>
      <vt:lpstr>PowerPoint Presentation</vt:lpstr>
      <vt:lpstr>BATS</vt:lpstr>
      <vt:lpstr>Model components </vt:lpstr>
      <vt:lpstr>Scientific description of RegCM4.0</vt:lpstr>
      <vt:lpstr>Technical details before Grid</vt:lpstr>
      <vt:lpstr>PowerPoint Presentation</vt:lpstr>
      <vt:lpstr>PowerPoint Presentation</vt:lpstr>
      <vt:lpstr>Run Environment</vt:lpstr>
      <vt:lpstr>Running the model</vt:lpstr>
      <vt:lpstr>Fortran Namelist file  </vt:lpstr>
      <vt:lpstr>Coreparam namelist </vt:lpstr>
      <vt:lpstr>Dimparam namelist</vt:lpstr>
      <vt:lpstr>Geomparam namelist </vt:lpstr>
      <vt:lpstr>Terrainparam namelist </vt:lpstr>
      <vt:lpstr>Glob datparam namelist </vt:lpstr>
      <vt:lpstr>Timeparam namelists </vt:lpstr>
      <vt:lpstr>Boundaryparam namelist </vt:lpstr>
      <vt:lpstr>PowerPoint Presentation</vt:lpstr>
      <vt:lpstr>PowerPoint Presentation</vt:lpstr>
      <vt:lpstr>PowerPoint Presentation</vt:lpstr>
      <vt:lpstr>PowerPoint Presentation</vt:lpstr>
      <vt:lpstr>PowerPoint Presentation</vt:lpstr>
      <vt:lpstr>PowerPoint Presentation</vt:lpstr>
      <vt:lpstr>RegCM output in GIS Make NetCDF Raster Layer (Multidimension) </vt:lpstr>
      <vt:lpstr>Project Raster -(Data Management)</vt:lpstr>
      <vt:lpstr>From layer  to Raster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RegCM model</dc:title>
  <dc:creator>Nato</dc:creator>
  <cp:lastModifiedBy>Nato</cp:lastModifiedBy>
  <cp:revision>11</cp:revision>
  <dcterms:created xsi:type="dcterms:W3CDTF">2016-10-18T16:03:08Z</dcterms:created>
  <dcterms:modified xsi:type="dcterms:W3CDTF">2016-10-18T17:39:54Z</dcterms:modified>
</cp:coreProperties>
</file>