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8"/>
  </p:notesMasterIdLst>
  <p:handoutMasterIdLst>
    <p:handoutMasterId r:id="rId9"/>
  </p:handoutMasterIdLst>
  <p:sldIdLst>
    <p:sldId id="286" r:id="rId2"/>
    <p:sldId id="288" r:id="rId3"/>
    <p:sldId id="289" r:id="rId4"/>
    <p:sldId id="290" r:id="rId5"/>
    <p:sldId id="291" r:id="rId6"/>
    <p:sldId id="292" r:id="rId7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AC"/>
    <a:srgbClr val="0B7BCF"/>
    <a:srgbClr val="0879BE"/>
    <a:srgbClr val="CF4901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407" autoAdjust="0"/>
  </p:normalViewPr>
  <p:slideViewPr>
    <p:cSldViewPr snapToGrid="0">
      <p:cViewPr>
        <p:scale>
          <a:sx n="119" d="100"/>
          <a:sy n="119" d="100"/>
        </p:scale>
        <p:origin x="-712" y="-2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orient="horz" pos="2235"/>
        <p:guide pos="310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kern="1200" dirty="0" smtClean="0">
                <a:solidFill>
                  <a:schemeClr val="accent5"/>
                </a:solidFill>
                <a:effectLst/>
                <a:latin typeface="Arial" charset="0"/>
                <a:ea typeface="+mn-ea"/>
                <a:cs typeface="Arial" charset="0"/>
              </a:rPr>
              <a:t>VRE for regional Interdisciplinary communities in Southeast Europe and the Eastern Mediterranean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3" y="3090167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The VI-SEEM project is funded by the European Commission under the Horizon 2020 Research Infrastructures contract no. 675121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99617" cy="1125538"/>
          </a:xfr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A76B4658-FCC5-4CDB-9784-5FF6DD787B1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17" y="0"/>
            <a:ext cx="1106384" cy="11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B930F3A1-B166-4D69-8477-CCAB873DA52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03486" cy="1125538"/>
          </a:xfrm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VI-SEEM PSC02 Meeting – Virtual meeting, 20 April 2016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6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0853997F-61B1-49DA-BEC2-58B8ACB1542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DE6330F6-36BC-487E-AE94-F059D3DE287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A2DD1F75-6E2B-46FE-8A0E-E34258FCE06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r>
              <a:rPr lang="en-US" dirty="0" smtClean="0"/>
              <a:t>VI-SEEM PSC02 Meeting – Virtual meeting, 20 April 2016					</a:t>
            </a:r>
            <a:fld id="{70F2B333-24EA-4DE2-9D5F-F92EB5373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C4F27B07-17D4-47C8-8354-F713D299616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25213920-E3B8-4A6D-8C9A-E5B568FD3FE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9E5E8B-E1C6-4771-B7BC-F2F414FDFFE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VI-SEEM PSC02 Meeting – Virtual meeting, 20 April 2016	</a:t>
            </a:r>
            <a:r>
              <a:rPr lang="en-US" dirty="0" smtClean="0"/>
              <a:t>				</a:t>
            </a:r>
            <a:fld id="{711545AC-028C-461E-87A2-BB0A701371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xfrm>
            <a:off x="373063" y="3090167"/>
            <a:ext cx="6059487" cy="1202134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3600" dirty="0"/>
              <a:t>VI-SEEM Virtual Research Environment and Services</a:t>
            </a:r>
            <a:endParaRPr lang="en-US" sz="360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>
          <a:xfrm>
            <a:off x="94802" y="4870305"/>
            <a:ext cx="6471368" cy="1042988"/>
          </a:xfrm>
        </p:spPr>
        <p:txBody>
          <a:bodyPr/>
          <a:lstStyle/>
          <a:p>
            <a:pPr eaLnBrk="1" hangingPunct="1"/>
            <a:r>
              <a:rPr lang="en-US" sz="2000" b="0" dirty="0" err="1" smtClean="0"/>
              <a:t>Antun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Balaz</a:t>
            </a:r>
            <a:endParaRPr lang="en-US" sz="2000" b="0" dirty="0" smtClean="0"/>
          </a:p>
          <a:p>
            <a:pPr eaLnBrk="1" hangingPunct="1"/>
            <a:r>
              <a:rPr lang="en-US" sz="2000" b="0" dirty="0" smtClean="0"/>
              <a:t>Head of Scientific Computing Laboratory</a:t>
            </a:r>
          </a:p>
          <a:p>
            <a:pPr eaLnBrk="1" hangingPunct="1"/>
            <a:r>
              <a:rPr lang="en-US" sz="2000" b="0" dirty="0"/>
              <a:t>Deputy Director </a:t>
            </a:r>
            <a:r>
              <a:rPr lang="en-US" sz="2000" b="0" dirty="0" smtClean="0"/>
              <a:t>of Institute of Physics Belgrade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en-US" dirty="0"/>
              <a:t>The </a:t>
            </a:r>
            <a:r>
              <a:rPr lang="en-US" dirty="0" smtClean="0"/>
              <a:t>VI-SEEM project initiative </a:t>
            </a:r>
            <a:r>
              <a:rPr lang="en-US" dirty="0"/>
              <a:t>is co-funded by the European Commission under the </a:t>
            </a:r>
            <a:r>
              <a:rPr lang="en-US" dirty="0" smtClean="0"/>
              <a:t>H2020 Research </a:t>
            </a:r>
            <a:r>
              <a:rPr lang="en-US" dirty="0"/>
              <a:t>Infrastructures contract no. </a:t>
            </a:r>
            <a:r>
              <a:rPr lang="en-US" b="1" dirty="0"/>
              <a:t>675121 </a:t>
            </a:r>
            <a:endParaRPr lang="en-US" dirty="0"/>
          </a:p>
          <a:p>
            <a:pPr defTabSz="958850"/>
            <a:endParaRPr lang="el-GR" dirty="0"/>
          </a:p>
        </p:txBody>
      </p:sp>
      <p:pic>
        <p:nvPicPr>
          <p:cNvPr id="102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1" y="1235376"/>
            <a:ext cx="2662101" cy="27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62" y="1731690"/>
            <a:ext cx="5215938" cy="4226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VI-SEEM VRE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251982"/>
            <a:ext cx="4767187" cy="4921250"/>
          </a:xfrm>
        </p:spPr>
        <p:txBody>
          <a:bodyPr/>
          <a:lstStyle/>
          <a:p>
            <a:r>
              <a:rPr lang="en-US" dirty="0"/>
              <a:t>Builds on the success of its predecessor </a:t>
            </a:r>
            <a:r>
              <a:rPr lang="en-US" dirty="0" smtClean="0"/>
              <a:t>e-Infrastructure </a:t>
            </a:r>
            <a:r>
              <a:rPr lang="en-US" dirty="0"/>
              <a:t>projects</a:t>
            </a:r>
          </a:p>
          <a:p>
            <a:r>
              <a:rPr lang="en-US" dirty="0"/>
              <a:t>Unifies existing e-Infrastructures into an integrated platform</a:t>
            </a:r>
          </a:p>
          <a:p>
            <a:r>
              <a:rPr lang="en-US" dirty="0"/>
              <a:t>Improved service provision within a unified VRE in South East Europe and Eastern Mediterranean</a:t>
            </a:r>
          </a:p>
          <a:p>
            <a:r>
              <a:rPr lang="en-US" dirty="0"/>
              <a:t>Facilitate regional interdisciplinary collaboration</a:t>
            </a:r>
          </a:p>
          <a:p>
            <a:r>
              <a:rPr lang="en-US" dirty="0"/>
              <a:t>Ensure continuity and expansion of the available resources and services</a:t>
            </a:r>
          </a:p>
          <a:p>
            <a:r>
              <a:rPr lang="en-US" dirty="0"/>
              <a:t>Horizon 2020 GA No </a:t>
            </a:r>
            <a:r>
              <a:rPr lang="en-US" dirty="0" smtClean="0"/>
              <a:t>675121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VI-SEEM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Life Sciences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Regional Training –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Institute of Physics Belgrade,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19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Oct 2016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			</a:t>
            </a:r>
            <a:fld id="{70F2B333-24EA-4DE2-9D5F-F92EB537375C}" type="slidenum">
              <a:rPr lang="el-GR" smtClean="0">
                <a:latin typeface="Calibri" charset="0"/>
                <a:ea typeface="Calibri" charset="0"/>
                <a:cs typeface="Calibri" charset="0"/>
              </a:rPr>
              <a:pPr>
                <a:defRPr/>
              </a:pPr>
              <a:t>2</a:t>
            </a:fld>
            <a:endParaRPr lang="el-G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5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VI-SEEM VRE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9" y="1251982"/>
            <a:ext cx="5283554" cy="4921250"/>
          </a:xfrm>
        </p:spPr>
        <p:txBody>
          <a:bodyPr/>
          <a:lstStyle/>
          <a:p>
            <a:r>
              <a:rPr lang="en-US" dirty="0"/>
              <a:t>Overall objective: Provide user- friendly integrated e-Infrastructure platform for Scientific Communities in Climatology, Life Sciences, and Digital Cultural Heritage for the SEEM region; by linking compute, data, and visualization resources, as well as services, software and </a:t>
            </a:r>
            <a:r>
              <a:rPr lang="en-US" dirty="0" smtClean="0"/>
              <a:t>tools</a:t>
            </a:r>
          </a:p>
          <a:p>
            <a:r>
              <a:rPr lang="en-US" dirty="0"/>
              <a:t>Diverse computing technologies </a:t>
            </a:r>
            <a:endParaRPr lang="en-US" dirty="0" smtClean="0"/>
          </a:p>
          <a:p>
            <a:r>
              <a:rPr lang="en-US" dirty="0" smtClean="0"/>
              <a:t>Advent </a:t>
            </a:r>
            <a:r>
              <a:rPr lang="en-US" dirty="0"/>
              <a:t>of big data</a:t>
            </a:r>
          </a:p>
          <a:p>
            <a:r>
              <a:rPr lang="en-US" dirty="0"/>
              <a:t>Service orientation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VI-SEEM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Life Sciences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Regional Training –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Institute of Physics Belgrade,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19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Oct 2016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			</a:t>
            </a:r>
            <a:fld id="{70F2B333-24EA-4DE2-9D5F-F92EB537375C}" type="slidenum">
              <a:rPr lang="el-GR" smtClean="0">
                <a:latin typeface="Calibri" charset="0"/>
                <a:ea typeface="Calibri" charset="0"/>
                <a:cs typeface="Calibri" charset="0"/>
              </a:rPr>
              <a:pPr>
                <a:defRPr/>
              </a:pPr>
              <a:t>3</a:t>
            </a:fld>
            <a:endParaRPr lang="el-G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49" y="1389507"/>
            <a:ext cx="4184128" cy="49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5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VI-SEEM VRE and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VI-SEEM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Life Sciences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Regional Training –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Institute of Physics Belgrade,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19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Oct 2016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			</a:t>
            </a:r>
            <a:fld id="{70F2B333-24EA-4DE2-9D5F-F92EB537375C}" type="slidenum">
              <a:rPr lang="el-GR" smtClean="0">
                <a:latin typeface="Calibri" charset="0"/>
                <a:ea typeface="Calibri" charset="0"/>
                <a:cs typeface="Calibri" charset="0"/>
              </a:rPr>
              <a:pPr>
                <a:defRPr/>
              </a:pPr>
              <a:t>4</a:t>
            </a:fld>
            <a:endParaRPr lang="el-GR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69" y="1384300"/>
            <a:ext cx="7767062" cy="4921250"/>
          </a:xfrm>
        </p:spPr>
      </p:pic>
    </p:spTree>
    <p:extLst>
      <p:ext uri="{BB962C8B-B14F-4D97-AF65-F5344CB8AC3E}">
        <p14:creationId xmlns:p14="http://schemas.microsoft.com/office/powerpoint/2010/main" val="171639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VI-SEEM Computing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258645"/>
            <a:ext cx="9518650" cy="5315193"/>
          </a:xfrm>
        </p:spPr>
        <p:txBody>
          <a:bodyPr/>
          <a:lstStyle/>
          <a:p>
            <a:r>
              <a:rPr lang="en-US" dirty="0"/>
              <a:t>VI-SEEM HPC </a:t>
            </a:r>
            <a:r>
              <a:rPr lang="en-US" dirty="0" smtClean="0"/>
              <a:t>service </a:t>
            </a:r>
            <a:r>
              <a:rPr lang="en-US" dirty="0"/>
              <a:t>delivers </a:t>
            </a:r>
            <a:r>
              <a:rPr lang="en-US" dirty="0" smtClean="0"/>
              <a:t>18.8 </a:t>
            </a:r>
            <a:r>
              <a:rPr lang="en-US" dirty="0" smtClean="0"/>
              <a:t>million CPU hours, </a:t>
            </a:r>
            <a:r>
              <a:rPr lang="en-US" dirty="0" smtClean="0"/>
              <a:t>371.6 </a:t>
            </a:r>
            <a:r>
              <a:rPr lang="en-US" dirty="0" smtClean="0"/>
              <a:t>million GPU hours, </a:t>
            </a:r>
            <a:r>
              <a:rPr lang="en-US" dirty="0" smtClean="0"/>
              <a:t>16.0 </a:t>
            </a:r>
            <a:r>
              <a:rPr lang="en-US" dirty="0" smtClean="0"/>
              <a:t>million Xeon Phi hours, </a:t>
            </a:r>
            <a:r>
              <a:rPr lang="en-US" dirty="0"/>
              <a:t>and 5.3 </a:t>
            </a:r>
            <a:r>
              <a:rPr lang="en-US" dirty="0" smtClean="0"/>
              <a:t>million </a:t>
            </a:r>
            <a:r>
              <a:rPr lang="en-US" dirty="0" smtClean="0"/>
              <a:t>IBM </a:t>
            </a:r>
            <a:r>
              <a:rPr lang="en-US" dirty="0"/>
              <a:t>Cell </a:t>
            </a:r>
            <a:r>
              <a:rPr lang="en-US" dirty="0" smtClean="0"/>
              <a:t>CPU hours </a:t>
            </a:r>
            <a:r>
              <a:rPr lang="en-US" dirty="0"/>
              <a:t>per </a:t>
            </a:r>
            <a:r>
              <a:rPr lang="en-US" dirty="0" smtClean="0"/>
              <a:t>year</a:t>
            </a:r>
          </a:p>
          <a:p>
            <a:r>
              <a:rPr lang="en-US" dirty="0"/>
              <a:t>VI-SEEM Cloud service provides the ability to launch </a:t>
            </a:r>
            <a:r>
              <a:rPr lang="en-US" dirty="0" smtClean="0"/>
              <a:t>VMs with </a:t>
            </a:r>
            <a:r>
              <a:rPr lang="en-US" dirty="0"/>
              <a:t>public/private </a:t>
            </a:r>
            <a:r>
              <a:rPr lang="en-US" dirty="0" smtClean="0"/>
              <a:t>IPs; </a:t>
            </a:r>
            <a:r>
              <a:rPr lang="en-US" dirty="0"/>
              <a:t>In total 500 VMs or 4 million of VM-hours per year are made </a:t>
            </a:r>
            <a:r>
              <a:rPr lang="en-US" dirty="0" smtClean="0"/>
              <a:t>available</a:t>
            </a:r>
          </a:p>
          <a:p>
            <a:r>
              <a:rPr lang="en-US" dirty="0"/>
              <a:t>VI-SEEM Grid </a:t>
            </a:r>
            <a:r>
              <a:rPr lang="en-US" dirty="0" smtClean="0"/>
              <a:t>service </a:t>
            </a:r>
            <a:r>
              <a:rPr lang="en-US" dirty="0"/>
              <a:t>provides access to smaller, geographically distributed clusters integrated via Grid </a:t>
            </a:r>
            <a:r>
              <a:rPr lang="en-US" dirty="0" smtClean="0"/>
              <a:t>middleware</a:t>
            </a:r>
          </a:p>
          <a:p>
            <a:r>
              <a:rPr lang="en-US" dirty="0" smtClean="0"/>
              <a:t>VI-SEEM Storage services deliver 1 PT of storage space.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Life Sciences Regional Training – Institute of Physics Belgrade, 19 Oct 2016 				</a:t>
            </a:r>
            <a:fld id="{70F2B333-24EA-4DE2-9D5F-F92EB537375C}" type="slidenum">
              <a:rPr lang="el-GR">
                <a:latin typeface="Calibri" charset="0"/>
                <a:ea typeface="Calibri" charset="0"/>
                <a:cs typeface="Calibri" charset="0"/>
              </a:rPr>
              <a:pPr>
                <a:defRPr/>
              </a:pPr>
              <a:t>5</a:t>
            </a:fld>
            <a:endParaRPr lang="el-G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4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PARADOX installation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Life Sciences Regional Training – Institute of Physics Belgrade, 19 Oct 2016 				</a:t>
            </a:r>
            <a:fld id="{70F2B333-24EA-4DE2-9D5F-F92EB537375C}" type="slidenum">
              <a:rPr lang="el-GR">
                <a:latin typeface="Calibri" charset="0"/>
                <a:ea typeface="Calibri" charset="0"/>
                <a:cs typeface="Calibri" charset="0"/>
              </a:rPr>
              <a:pPr>
                <a:defRPr/>
              </a:pPr>
              <a:t>6</a:t>
            </a:fld>
            <a:endParaRPr lang="el-G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353" y="1245765"/>
            <a:ext cx="44644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PARADOX-III</a:t>
            </a:r>
            <a:endParaRPr lang="en-US" sz="2800" b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14375" lvl="1" indent="-341313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88 computing </a:t>
            </a: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nodes</a:t>
            </a:r>
            <a:b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(2x4-core 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Xeon </a:t>
            </a: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E5345@2.33 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GHz)</a:t>
            </a:r>
          </a:p>
          <a:p>
            <a:pPr marL="714375" lvl="1" indent="-341313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704 </a:t>
            </a: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CPU cores</a:t>
            </a:r>
            <a:b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(1 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GB/core of RAM)</a:t>
            </a:r>
          </a:p>
          <a:p>
            <a:pPr marL="714375" lvl="1" indent="-341313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50 TB of disk space</a:t>
            </a:r>
          </a:p>
          <a:p>
            <a:pPr marL="714375" lvl="1" indent="-341313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Gigabit </a:t>
            </a: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full </a:t>
            </a: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duplex </a:t>
            </a: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interconnection</a:t>
            </a: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000" b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14375" lvl="1" indent="-341313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Internet </a:t>
            </a: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connection</a:t>
            </a:r>
            <a:b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(10 </a:t>
            </a:r>
            <a:r>
              <a:rPr lang="en-US" sz="1800" b="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Gbps</a:t>
            </a: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ready</a:t>
            </a: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800" b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8066" y="1245765"/>
            <a:ext cx="486003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PARADOX-IV</a:t>
            </a:r>
            <a:endParaRPr lang="en-US" sz="2800" b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14375" lvl="1" indent="-341313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106 computing </a:t>
            </a: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nodes</a:t>
            </a:r>
            <a:b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(2x8-core Sandy 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Bridge </a:t>
            </a: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E5-2670@2.6 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GHz)</a:t>
            </a:r>
          </a:p>
          <a:p>
            <a:pPr marL="714375" lvl="1" indent="-341313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1,696 CPU </a:t>
            </a: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cores</a:t>
            </a:r>
            <a:b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(2 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GB/core of RAM)</a:t>
            </a:r>
          </a:p>
          <a:p>
            <a:pPr marL="714375" lvl="1" indent="-341313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106 GPU NVIDIA Tesla M2090</a:t>
            </a:r>
          </a:p>
          <a:p>
            <a:pPr marL="714375" lvl="1" indent="-341313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96 TB of disk </a:t>
            </a: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space</a:t>
            </a:r>
            <a:b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800" b="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Lustre</a:t>
            </a: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parallel file 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system)</a:t>
            </a:r>
          </a:p>
          <a:p>
            <a:pPr marL="714375" lvl="1" indent="-341313" algn="l" defTabSz="457200">
              <a:spcBef>
                <a:spcPct val="0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QDR </a:t>
            </a:r>
            <a:r>
              <a:rPr lang="en-US" sz="2000" b="0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Infiniband</a:t>
            </a: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40 </a:t>
            </a:r>
            <a:r>
              <a:rPr lang="en-US" sz="1800" b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Gbps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non-blocking </a:t>
            </a:r>
            <a:r>
              <a:rPr lang="en-US" sz="1800" b="0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all-to-all)</a:t>
            </a:r>
            <a:endParaRPr lang="en-US" sz="2000" b="0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Picture 11" descr="IMG_2368 Panorama_IMG_2368 Panorama_b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1" y="4683891"/>
            <a:ext cx="3214775" cy="180075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 descr="IMG_2266_IMG_226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42" r="6223" b="-42"/>
          <a:stretch/>
        </p:blipFill>
        <p:spPr>
          <a:xfrm>
            <a:off x="7035505" y="4683891"/>
            <a:ext cx="2624864" cy="180075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 descr="IMG_2347_IMG_23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44" y="4683891"/>
            <a:ext cx="2959233" cy="1800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49365857"/>
      </p:ext>
    </p:extLst>
  </p:cSld>
  <p:clrMapOvr>
    <a:masterClrMapping/>
  </p:clrMapOvr>
</p:sld>
</file>

<file path=ppt/theme/theme1.xml><?xml version="1.0" encoding="utf-8"?>
<a:theme xmlns:a="http://schemas.openxmlformats.org/drawingml/2006/main" name="SEEGRID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365</Words>
  <Application>Microsoft Macintosh PowerPoint</Application>
  <PresentationFormat>A4 Paper (210x297 mm)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SEEGRID-ppt-template</vt:lpstr>
      <vt:lpstr>VI-SEEM Virtual Research Environment and Services</vt:lpstr>
      <vt:lpstr>VI-SEEM VRE and Services</vt:lpstr>
      <vt:lpstr>VI-SEEM VRE and Services</vt:lpstr>
      <vt:lpstr>VI-SEEM VRE and Services</vt:lpstr>
      <vt:lpstr>VI-SEEM Computing Services</vt:lpstr>
      <vt:lpstr>PARADOX installation</vt:lpstr>
    </vt:vector>
  </TitlesOfParts>
  <Company>edet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Antun Balaz</cp:lastModifiedBy>
  <cp:revision>495</cp:revision>
  <cp:lastPrinted>2016-01-29T13:21:48Z</cp:lastPrinted>
  <dcterms:created xsi:type="dcterms:W3CDTF">2004-04-29T08:03:52Z</dcterms:created>
  <dcterms:modified xsi:type="dcterms:W3CDTF">2016-10-18T08:40:14Z</dcterms:modified>
</cp:coreProperties>
</file>