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22"/>
  </p:notesMasterIdLst>
  <p:handoutMasterIdLst>
    <p:handoutMasterId r:id="rId23"/>
  </p:handoutMasterIdLst>
  <p:sldIdLst>
    <p:sldId id="286" r:id="rId2"/>
    <p:sldId id="289" r:id="rId3"/>
    <p:sldId id="290" r:id="rId4"/>
    <p:sldId id="291" r:id="rId5"/>
    <p:sldId id="293" r:id="rId6"/>
    <p:sldId id="294" r:id="rId7"/>
    <p:sldId id="295" r:id="rId8"/>
    <p:sldId id="292" r:id="rId9"/>
    <p:sldId id="296" r:id="rId10"/>
    <p:sldId id="297" r:id="rId11"/>
    <p:sldId id="298" r:id="rId12"/>
    <p:sldId id="287" r:id="rId13"/>
    <p:sldId id="303" r:id="rId14"/>
    <p:sldId id="304" r:id="rId15"/>
    <p:sldId id="299" r:id="rId16"/>
    <p:sldId id="300" r:id="rId17"/>
    <p:sldId id="305" r:id="rId18"/>
    <p:sldId id="306" r:id="rId19"/>
    <p:sldId id="301" r:id="rId20"/>
    <p:sldId id="302" r:id="rId21"/>
  </p:sldIdLst>
  <p:sldSz cx="9906000" cy="6858000" type="A4"/>
  <p:notesSz cx="10234613" cy="7099300"/>
  <p:defaultTextStyle>
    <a:defPPr>
      <a:defRPr lang="en-US"/>
    </a:defPPr>
    <a:lvl1pPr algn="r" rtl="0" fontAlgn="base">
      <a:spcBef>
        <a:spcPct val="20000"/>
      </a:spcBef>
      <a:spcAft>
        <a:spcPct val="0"/>
      </a:spcAft>
      <a:defRPr sz="2400" b="1" kern="1200">
        <a:solidFill>
          <a:schemeClr val="accent2"/>
        </a:solidFill>
        <a:latin typeface="Arial" charset="0"/>
        <a:ea typeface="+mn-ea"/>
        <a:cs typeface="Arial" charset="0"/>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7">
          <p15:clr>
            <a:srgbClr val="A4A3A4"/>
          </p15:clr>
        </p15:guide>
        <p15:guide id="2" pos="3107">
          <p15:clr>
            <a:srgbClr val="A4A3A4"/>
          </p15:clr>
        </p15:guide>
        <p15:guide id="3" orient="horz" pos="2235">
          <p15:clr>
            <a:srgbClr val="A4A3A4"/>
          </p15:clr>
        </p15:guide>
        <p15:guide id="4"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8AC"/>
    <a:srgbClr val="0B7BCF"/>
    <a:srgbClr val="0879BE"/>
    <a:srgbClr val="CF4901"/>
    <a:srgbClr val="EDCFCB"/>
    <a:srgbClr val="E85E15"/>
    <a:srgbClr val="F6E9E7"/>
    <a:srgbClr val="F8C092"/>
    <a:srgbClr val="919789"/>
    <a:srgbClr val="8D9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65" autoAdjust="0"/>
    <p:restoredTop sz="94373" autoAdjust="0"/>
  </p:normalViewPr>
  <p:slideViewPr>
    <p:cSldViewPr snapToGrid="0">
      <p:cViewPr varScale="1">
        <p:scale>
          <a:sx n="65" d="100"/>
          <a:sy n="65" d="100"/>
        </p:scale>
        <p:origin x="188" y="3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098" y="-78"/>
      </p:cViewPr>
      <p:guideLst>
        <p:guide orient="horz" pos="2127"/>
        <p:guide pos="3107"/>
        <p:guide orient="horz" pos="2235"/>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3" name="Rectangle 3"/>
          <p:cNvSpPr>
            <a:spLocks noGrp="1" noChangeArrowheads="1"/>
          </p:cNvSpPr>
          <p:nvPr>
            <p:ph type="dt" sz="quarter" idx="1"/>
          </p:nvPr>
        </p:nvSpPr>
        <p:spPr bwMode="auto">
          <a:xfrm>
            <a:off x="5796595" y="0"/>
            <a:ext cx="4436371"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endParaRPr lang="el-GR"/>
          </a:p>
        </p:txBody>
      </p:sp>
      <p:sp>
        <p:nvSpPr>
          <p:cNvPr id="46084" name="Rectangle 4"/>
          <p:cNvSpPr>
            <a:spLocks noGrp="1" noChangeArrowheads="1"/>
          </p:cNvSpPr>
          <p:nvPr>
            <p:ph type="ftr" sz="quarter" idx="2"/>
          </p:nvPr>
        </p:nvSpPr>
        <p:spPr bwMode="auto">
          <a:xfrm>
            <a:off x="0" y="6742250"/>
            <a:ext cx="4434725"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5" name="Rectangle 5"/>
          <p:cNvSpPr>
            <a:spLocks noGrp="1" noChangeArrowheads="1"/>
          </p:cNvSpPr>
          <p:nvPr>
            <p:ph type="sldNum" sz="quarter" idx="3"/>
          </p:nvPr>
        </p:nvSpPr>
        <p:spPr bwMode="auto">
          <a:xfrm>
            <a:off x="5796595" y="6742250"/>
            <a:ext cx="4436371"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fld id="{2DC3300D-5115-4BAB-93FC-246CDC56F3C3}" type="slidenum">
              <a:rPr lang="el-GR"/>
              <a:pPr>
                <a:defRPr/>
              </a:pPr>
              <a:t>‹#›</a:t>
            </a:fld>
            <a:endParaRPr lang="el-GR"/>
          </a:p>
        </p:txBody>
      </p:sp>
    </p:spTree>
    <p:extLst>
      <p:ext uri="{BB962C8B-B14F-4D97-AF65-F5344CB8AC3E}">
        <p14:creationId xmlns:p14="http://schemas.microsoft.com/office/powerpoint/2010/main" val="21047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1" name="Rectangle 3"/>
          <p:cNvSpPr>
            <a:spLocks noGrp="1" noChangeArrowheads="1"/>
          </p:cNvSpPr>
          <p:nvPr>
            <p:ph type="dt" idx="1"/>
          </p:nvPr>
        </p:nvSpPr>
        <p:spPr bwMode="auto">
          <a:xfrm>
            <a:off x="5799888"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3197225" y="531813"/>
            <a:ext cx="3846513" cy="26638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63518" y="3373628"/>
            <a:ext cx="7507579" cy="319343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5799888"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fld id="{67882BFB-C195-4ABC-8201-A723AE96FA51}" type="slidenum">
              <a:rPr lang="en-GB"/>
              <a:pPr>
                <a:defRPr/>
              </a:pPr>
              <a:t>‹#›</a:t>
            </a:fld>
            <a:endParaRPr lang="en-GB"/>
          </a:p>
        </p:txBody>
      </p:sp>
    </p:spTree>
    <p:extLst>
      <p:ext uri="{BB962C8B-B14F-4D97-AF65-F5344CB8AC3E}">
        <p14:creationId xmlns:p14="http://schemas.microsoft.com/office/powerpoint/2010/main" val="193333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15</a:t>
            </a:fld>
            <a:endParaRPr lang="en-GB"/>
          </a:p>
        </p:txBody>
      </p:sp>
    </p:spTree>
    <p:extLst>
      <p:ext uri="{BB962C8B-B14F-4D97-AF65-F5344CB8AC3E}">
        <p14:creationId xmlns:p14="http://schemas.microsoft.com/office/powerpoint/2010/main" val="119546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
            <a:ext cx="9906000" cy="1116282"/>
          </a:xfrm>
          <a:prstGeom prst="rect">
            <a:avLst/>
          </a:prstGeom>
          <a:solidFill>
            <a:srgbClr val="FA7F34"/>
          </a:solidFill>
          <a:ln w="9525">
            <a:noFill/>
            <a:miter lim="800000"/>
            <a:headEnd/>
            <a:tailEnd/>
          </a:ln>
          <a:effectLst/>
        </p:spPr>
        <p:txBody>
          <a:bodyPr lIns="95785" tIns="47892" rIns="95785" bIns="47892"/>
          <a:lstStyle/>
          <a:p>
            <a:pPr algn="ctr" defTabSz="958850" eaLnBrk="0" hangingPunct="0">
              <a:spcBef>
                <a:spcPct val="0"/>
              </a:spcBef>
              <a:defRPr/>
            </a:pPr>
            <a:endParaRPr lang="el-GR" sz="1300" b="0" dirty="0">
              <a:solidFill>
                <a:schemeClr val="tx1"/>
              </a:solidFill>
            </a:endParaRPr>
          </a:p>
        </p:txBody>
      </p:sp>
      <p:sp>
        <p:nvSpPr>
          <p:cNvPr id="6" name="Rectangle 25"/>
          <p:cNvSpPr>
            <a:spLocks noChangeArrowheads="1"/>
          </p:cNvSpPr>
          <p:nvPr userDrawn="1"/>
        </p:nvSpPr>
        <p:spPr bwMode="auto">
          <a:xfrm>
            <a:off x="523982" y="1644328"/>
            <a:ext cx="5938732" cy="1200329"/>
          </a:xfrm>
          <a:prstGeom prst="rect">
            <a:avLst/>
          </a:prstGeom>
          <a:noFill/>
          <a:ln w="9525" algn="ctr">
            <a:noFill/>
            <a:miter lim="800000"/>
            <a:headEnd/>
            <a:tailEnd/>
          </a:ln>
          <a:effectLst/>
        </p:spPr>
        <p:txBody>
          <a:bodyPr wrap="square">
            <a:spAutoFit/>
          </a:bodyPr>
          <a:lstStyle/>
          <a:p>
            <a:r>
              <a:rPr lang="en-US" sz="2400" b="1" kern="1200" dirty="0" smtClean="0">
                <a:solidFill>
                  <a:schemeClr val="accent5"/>
                </a:solidFill>
                <a:effectLst/>
                <a:latin typeface="Arial" charset="0"/>
                <a:ea typeface="+mn-ea"/>
                <a:cs typeface="Arial" charset="0"/>
              </a:rPr>
              <a:t>VRE for regional Interdisciplinary communities in Southeast Europe and the Eastern Mediterranean </a:t>
            </a:r>
            <a:endParaRPr lang="en-US" sz="2800" dirty="0">
              <a:solidFill>
                <a:schemeClr val="accent5"/>
              </a:solidFill>
            </a:endParaRPr>
          </a:p>
        </p:txBody>
      </p:sp>
      <p:sp>
        <p:nvSpPr>
          <p:cNvPr id="531476" name="Rectangle 20"/>
          <p:cNvSpPr>
            <a:spLocks noGrp="1" noChangeArrowheads="1"/>
          </p:cNvSpPr>
          <p:nvPr>
            <p:ph type="ctrTitle" sz="quarter" hasCustomPrompt="1"/>
          </p:nvPr>
        </p:nvSpPr>
        <p:spPr>
          <a:xfrm>
            <a:off x="373063" y="3090167"/>
            <a:ext cx="6059487" cy="862012"/>
          </a:xfrm>
          <a:noFill/>
          <a:ln>
            <a:solidFill>
              <a:srgbClr val="CF4901"/>
            </a:solidFill>
          </a:ln>
        </p:spPr>
        <p:txBody>
          <a:bodyPr lIns="91440" tIns="45720" rIns="91440" bIns="45720"/>
          <a:lstStyle>
            <a:lvl1pPr>
              <a:defRPr sz="2400">
                <a:solidFill>
                  <a:schemeClr val="tx1">
                    <a:lumMod val="75000"/>
                    <a:lumOff val="25000"/>
                  </a:schemeClr>
                </a:solidFill>
                <a:latin typeface="+mn-lt"/>
                <a:ea typeface="Arial Unicode MS" pitchFamily="34" charset="-128"/>
                <a:cs typeface="Arial Unicode MS" pitchFamily="34" charset="-128"/>
              </a:defRPr>
            </a:lvl1pPr>
          </a:lstStyle>
          <a:p>
            <a:r>
              <a:rPr lang="en-US" dirty="0" smtClean="0"/>
              <a:t>Presentation Title</a:t>
            </a:r>
            <a:endParaRPr lang="el-GR" dirty="0"/>
          </a:p>
        </p:txBody>
      </p:sp>
      <p:sp>
        <p:nvSpPr>
          <p:cNvPr id="531484" name="Rectangle 28"/>
          <p:cNvSpPr>
            <a:spLocks noGrp="1" noChangeArrowheads="1"/>
          </p:cNvSpPr>
          <p:nvPr>
            <p:ph type="subTitle" sz="quarter" idx="1"/>
          </p:nvPr>
        </p:nvSpPr>
        <p:spPr>
          <a:xfrm>
            <a:off x="367176" y="4870305"/>
            <a:ext cx="6076950" cy="1042988"/>
          </a:xfrm>
        </p:spPr>
        <p:txBody>
          <a:bodyPr lIns="91440" tIns="45720" rIns="91440" bIns="45720"/>
          <a:lstStyle>
            <a:lvl1pPr marL="0" indent="0" algn="r">
              <a:buFont typeface="Wingdings" pitchFamily="2" charset="2"/>
              <a:buNone/>
              <a:defRPr sz="1600" b="1">
                <a:solidFill>
                  <a:schemeClr val="tx1">
                    <a:lumMod val="75000"/>
                    <a:lumOff val="25000"/>
                  </a:schemeClr>
                </a:solidFill>
                <a:latin typeface="+mn-lt"/>
                <a:ea typeface="Arial Unicode MS" pitchFamily="34" charset="-128"/>
                <a:cs typeface="Arial Unicode MS" pitchFamily="34" charset="-128"/>
              </a:defRPr>
            </a:lvl1pPr>
          </a:lstStyle>
          <a:p>
            <a:endParaRPr lang="el-GR" dirty="0"/>
          </a:p>
        </p:txBody>
      </p:sp>
      <p:sp>
        <p:nvSpPr>
          <p:cNvPr id="8" name="Rectangle 7"/>
          <p:cNvSpPr>
            <a:spLocks noGrp="1" noChangeArrowheads="1"/>
          </p:cNvSpPr>
          <p:nvPr>
            <p:ph type="ftr" sz="quarter" idx="10"/>
          </p:nvPr>
        </p:nvSpPr>
        <p:spPr>
          <a:xfrm>
            <a:off x="0" y="6578600"/>
            <a:ext cx="9906000" cy="293688"/>
          </a:xfrm>
          <a:solidFill>
            <a:srgbClr val="FA7F34"/>
          </a:solidFill>
        </p:spPr>
        <p:txBody>
          <a:bodyPr/>
          <a:lstStyle>
            <a:lvl1pPr>
              <a:defRPr sz="1200" smtClean="0">
                <a:solidFill>
                  <a:schemeClr val="bg1"/>
                </a:solidFill>
                <a:latin typeface="+mn-lt"/>
                <a:ea typeface="Arial Unicode MS" pitchFamily="34" charset="-128"/>
                <a:cs typeface="Arial Unicode MS" pitchFamily="34" charset="-128"/>
              </a:defRPr>
            </a:lvl1pPr>
          </a:lstStyle>
          <a:p>
            <a:pPr>
              <a:defRPr/>
            </a:pPr>
            <a:r>
              <a:rPr lang="en-US" dirty="0" smtClean="0"/>
              <a:t>The VI-SEEM project is funded by the European Commission under the Horizon 2020 Research Infrastructures contract no. 675121</a:t>
            </a:r>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99617" cy="1125538"/>
          </a:xfrm>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A76B4658-FCC5-4CDB-9784-5FF6DD787B1B}" type="slidenum">
              <a:rPr lang="el-GR" smtClean="0"/>
              <a:pPr>
                <a:defRPr/>
              </a:pPr>
              <a:t>‹#›</a:t>
            </a:fld>
            <a:endParaRPr lang="el-GR" dirty="0"/>
          </a:p>
        </p:txBody>
      </p:sp>
      <p:pic>
        <p:nvPicPr>
          <p:cNvPr id="6"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99617" y="0"/>
            <a:ext cx="1106384" cy="1141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4763"/>
            <a:ext cx="2428875" cy="6578601"/>
          </a:xfrm>
        </p:spPr>
        <p:txBody>
          <a:bodyPr vert="eaVert"/>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63" y="-4763"/>
            <a:ext cx="7134226" cy="6578601"/>
          </a:xfrm>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B930F3A1-B166-4D69-8477-CCAB873DA52D}"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03486" cy="1125538"/>
          </a:xfrm>
          <a:solidFill>
            <a:srgbClr val="FA7F34"/>
          </a:solidFill>
        </p:spPr>
        <p:txBody>
          <a:bodyPr/>
          <a:lstStyle>
            <a:lvl1pPr>
              <a:defRPr>
                <a:solidFill>
                  <a:schemeClr val="bg1"/>
                </a:solidFi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solidFill>
            <a:srgbClr val="FA7F34"/>
          </a:solidFill>
        </p:spPr>
        <p:txBody>
          <a:bodyPr/>
          <a:lstStyle>
            <a:lvl1pPr>
              <a:defRPr smtClean="0">
                <a:solidFill>
                  <a:schemeClr val="bg1"/>
                </a:solidFill>
              </a:defRPr>
            </a:lvl1pPr>
          </a:lstStyle>
          <a:p>
            <a:pPr>
              <a:defRPr/>
            </a:pPr>
            <a:r>
              <a:rPr lang="en-US" dirty="0" smtClean="0">
                <a:latin typeface="+mn-lt"/>
              </a:rPr>
              <a:t>&lt;Event&gt; – &lt;Place&gt; &lt;Date (DD-Month-YYYY)&gt;</a:t>
            </a:r>
            <a:r>
              <a:rPr lang="en-US" dirty="0" smtClean="0"/>
              <a:t>					</a:t>
            </a:r>
            <a:fld id="{70F2B333-24EA-4DE2-9D5F-F92EB537375C}" type="slidenum">
              <a:rPr lang="el-GR" smtClean="0"/>
              <a:pPr>
                <a:defRPr/>
              </a:pPr>
              <a:t>‹#›</a:t>
            </a:fld>
            <a:endParaRPr lang="el-GR" dirty="0"/>
          </a:p>
        </p:txBody>
      </p:sp>
      <p:pic>
        <p:nvPicPr>
          <p:cNvPr id="6"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03486" y="0"/>
            <a:ext cx="1090640" cy="112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atin typeface="+mn-lt"/>
                <a:ea typeface="Arial Unicode MS" pitchFamily="34" charset="-128"/>
                <a:cs typeface="Arial Unicode MS" pitchFamily="34"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0853997F-61B1-49DA-BEC2-58B8ACB1542B}" type="slidenum">
              <a:rPr lang="el-GR" smtClean="0"/>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15361" cy="1125538"/>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2088"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7613"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DE6330F6-36BC-487E-AE94-F059D3DE287E}" type="slidenum">
              <a:rPr lang="el-GR" smtClean="0"/>
              <a:pPr>
                <a:defRPr/>
              </a:pPr>
              <a:t>‹#›</a:t>
            </a:fld>
            <a:endParaRPr lang="el-GR" dirty="0"/>
          </a:p>
        </p:txBody>
      </p:sp>
      <p:pic>
        <p:nvPicPr>
          <p:cNvPr id="7"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361" y="0"/>
            <a:ext cx="1090640" cy="112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A2DD1F75-6E2B-46FE-8A0E-E34258FCE061}" type="slidenum">
              <a:rPr lang="el-GR" smtClean="0"/>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15361" cy="1125538"/>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4" name="Rectangle 3"/>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27FE842A-F356-44CB-A48B-DADF02F47445}" type="slidenum">
              <a:rPr lang="el-GR" smtClean="0"/>
              <a:pPr>
                <a:defRPr/>
              </a:pPr>
              <a:t>‹#›</a:t>
            </a:fld>
            <a:endParaRPr lang="el-GR" dirty="0"/>
          </a:p>
        </p:txBody>
      </p:sp>
      <p:pic>
        <p:nvPicPr>
          <p:cNvPr id="5" name="Picture 2" descr="\\isnogood\WP\Texnika\PROJECTS\SEE-INFRA\VI-SEEM\WP2-Communication-Marketing-Innovation\VI-SEEM-logo\logo_VISEEM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361" y="0"/>
            <a:ext cx="1090640" cy="112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C4F27B07-17D4-47C8-8354-F713D299616C}"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a:t>
            </a:r>
            <a:r>
              <a:rPr lang="en-US" dirty="0" smtClean="0"/>
              <a:t>					</a:t>
            </a:r>
            <a:fld id="{25213920-E3B8-4A6D-8C9A-E5B568FD3FE9}" type="slidenum">
              <a:rPr lang="el-GR" smtClean="0"/>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atin typeface="Arial Unicode MS" pitchFamily="34" charset="-128"/>
                <a:ea typeface="Arial Unicode MS" pitchFamily="34" charset="-128"/>
                <a:cs typeface="Arial Unicode MS"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719E5E8B-E1C6-4771-B7BC-F2F414FDFFE8}" type="slidenum">
              <a:rPr lang="el-GR" smtClean="0"/>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134351" cy="112553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192088" y="1652588"/>
            <a:ext cx="9518650" cy="4921250"/>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p:txBody>
      </p:sp>
      <p:sp>
        <p:nvSpPr>
          <p:cNvPr id="7" name="Rectangle 5"/>
          <p:cNvSpPr>
            <a:spLocks noGrp="1" noChangeArrowheads="1"/>
          </p:cNvSpPr>
          <p:nvPr>
            <p:ph type="ftr" sz="quarter" idx="3"/>
          </p:nvPr>
        </p:nvSpPr>
        <p:spPr bwMode="auto">
          <a:xfrm>
            <a:off x="0" y="6564313"/>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lvl1pPr algn="ctr" eaLnBrk="0" hangingPunct="0">
              <a:spcBef>
                <a:spcPct val="0"/>
              </a:spcBef>
              <a:defRPr sz="1300" b="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dirty="0" smtClean="0">
                <a:latin typeface="+mn-lt"/>
              </a:rPr>
              <a:t>&lt;Event&gt; – &lt;Place&gt; &lt;Date (DD-Month-YYYY)&gt;	</a:t>
            </a:r>
            <a:r>
              <a:rPr lang="en-US" dirty="0" smtClean="0"/>
              <a:t>				</a:t>
            </a:r>
            <a:fld id="{711545AC-028C-461E-87A2-BB0A701371CB}" type="slidenum">
              <a:rPr lang="el-GR" smtClean="0"/>
              <a:pPr>
                <a:defRPr/>
              </a:pPr>
              <a:t>‹#›</a:t>
            </a:fld>
            <a:endParaRPr lang="el-GR" dirty="0"/>
          </a:p>
        </p:txBody>
      </p:sp>
      <p:sp>
        <p:nvSpPr>
          <p:cNvPr id="5" name="Rectangle 4"/>
          <p:cNvSpPr>
            <a:spLocks noChangeArrowheads="1"/>
          </p:cNvSpPr>
          <p:nvPr userDrawn="1"/>
        </p:nvSpPr>
        <p:spPr bwMode="auto">
          <a:xfrm>
            <a:off x="0" y="1159828"/>
            <a:ext cx="9906000" cy="49480"/>
          </a:xfrm>
          <a:prstGeom prst="rect">
            <a:avLst/>
          </a:prstGeom>
          <a:solidFill>
            <a:srgbClr val="CF4901"/>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
        <p:nvSpPr>
          <p:cNvPr id="6" name="Rectangle 9"/>
          <p:cNvSpPr>
            <a:spLocks noChangeArrowheads="1"/>
          </p:cNvSpPr>
          <p:nvPr userDrawn="1"/>
        </p:nvSpPr>
        <p:spPr bwMode="auto">
          <a:xfrm>
            <a:off x="0" y="1114301"/>
            <a:ext cx="9906000" cy="49480"/>
          </a:xfrm>
          <a:prstGeom prst="rect">
            <a:avLst/>
          </a:prstGeom>
          <a:solidFill>
            <a:schemeClr val="accent5">
              <a:lumMod val="75000"/>
            </a:schemeClr>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1" r:id="rId5"/>
    <p:sldLayoutId id="2147483699" r:id="rId6"/>
    <p:sldLayoutId id="2147483692" r:id="rId7"/>
    <p:sldLayoutId id="2147483693" r:id="rId8"/>
    <p:sldLayoutId id="2147483700" r:id="rId9"/>
    <p:sldLayoutId id="2147483701" r:id="rId10"/>
    <p:sldLayoutId id="2147483694" r:id="rId11"/>
  </p:sldLayoutIdLst>
  <p:hf hdr="0" dt="0"/>
  <p:txStyles>
    <p:titleStyle>
      <a:lvl1pPr algn="r" defTabSz="958850" rtl="0" eaLnBrk="0" fontAlgn="base" hangingPunct="0">
        <a:spcBef>
          <a:spcPct val="0"/>
        </a:spcBef>
        <a:spcAft>
          <a:spcPct val="0"/>
        </a:spcAft>
        <a:defRPr sz="3800" b="1">
          <a:solidFill>
            <a:schemeClr val="bg1"/>
          </a:solidFill>
          <a:latin typeface="+mn-lt"/>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p:titleStyle>
    <p:body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pport.vi-seem.e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cdb.vi-seem.eu/portal/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argi.marnet.net.m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erations-portal.egi.eu/vo/search" TargetMode="External"/><Relationship Id="rId2" Type="http://schemas.openxmlformats.org/officeDocument/2006/relationships/hyperlink" Target="https://www.egi.eu/" TargetMode="External"/><Relationship Id="rId1" Type="http://schemas.openxmlformats.org/officeDocument/2006/relationships/slideLayout" Target="../slideLayouts/slideLayout2.xml"/><Relationship Id="rId4" Type="http://schemas.openxmlformats.org/officeDocument/2006/relationships/hyperlink" Target="https://appdb.egi.e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ccess.egi.eu/" TargetMode="External"/><Relationship Id="rId2" Type="http://schemas.openxmlformats.org/officeDocument/2006/relationships/hyperlink" Target="https://appdb.egi.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rvices.vi-seem.eu/ui/catalogue/servi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raining.vi-seem.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vre.vi-seem.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de.vi-seem.e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po.vi-seem.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noFill/>
          <a:ln>
            <a:noFill/>
          </a:ln>
        </p:spPr>
        <p:txBody>
          <a:bodyPr/>
          <a:lstStyle/>
          <a:p>
            <a:pPr eaLnBrk="1" hangingPunct="1"/>
            <a:r>
              <a:rPr lang="en-GB" b="0" dirty="0"/>
              <a:t>Accessing the VI-SEEM infrastructure</a:t>
            </a:r>
            <a:endParaRPr lang="en-US" dirty="0" smtClean="0"/>
          </a:p>
        </p:txBody>
      </p:sp>
      <p:sp>
        <p:nvSpPr>
          <p:cNvPr id="9219" name="Subtitle 2"/>
          <p:cNvSpPr>
            <a:spLocks noGrp="1"/>
          </p:cNvSpPr>
          <p:nvPr>
            <p:ph type="subTitle" sz="quarter" idx="1"/>
          </p:nvPr>
        </p:nvSpPr>
        <p:spPr>
          <a:xfrm>
            <a:off x="94802" y="4870305"/>
            <a:ext cx="6471368" cy="1042988"/>
          </a:xfrm>
        </p:spPr>
        <p:txBody>
          <a:bodyPr/>
          <a:lstStyle/>
          <a:p>
            <a:pPr eaLnBrk="1" hangingPunct="1"/>
            <a:r>
              <a:rPr lang="en-US" sz="2000" b="0" dirty="0" smtClean="0"/>
              <a:t>Boro Jakimovski</a:t>
            </a:r>
          </a:p>
          <a:p>
            <a:pPr eaLnBrk="1" hangingPunct="1"/>
            <a:r>
              <a:rPr lang="en-US" sz="2000" b="0" dirty="0" smtClean="0"/>
              <a:t>FCSE, UKIM</a:t>
            </a:r>
          </a:p>
        </p:txBody>
      </p:sp>
      <p:sp>
        <p:nvSpPr>
          <p:cNvPr id="9220" name="Rectangle 7"/>
          <p:cNvSpPr>
            <a:spLocks noGrp="1" noChangeArrowheads="1"/>
          </p:cNvSpPr>
          <p:nvPr>
            <p:ph type="ftr" sz="quarter" idx="10"/>
          </p:nvPr>
        </p:nvSpPr>
        <p:spPr/>
        <p:txBody>
          <a:bodyPr/>
          <a:lstStyle/>
          <a:p>
            <a:pPr defTabSz="958850"/>
            <a:r>
              <a:rPr lang="en-US" dirty="0"/>
              <a:t>The </a:t>
            </a:r>
            <a:r>
              <a:rPr lang="en-US" dirty="0" smtClean="0"/>
              <a:t>VI-SEEM project initiative </a:t>
            </a:r>
            <a:r>
              <a:rPr lang="en-US" dirty="0"/>
              <a:t>is co-funded by the European Commission under the </a:t>
            </a:r>
            <a:r>
              <a:rPr lang="en-US" dirty="0" smtClean="0"/>
              <a:t>H2020 Research </a:t>
            </a:r>
            <a:r>
              <a:rPr lang="en-US" dirty="0"/>
              <a:t>Infrastructures contract no. </a:t>
            </a:r>
            <a:r>
              <a:rPr lang="en-US" b="1" dirty="0"/>
              <a:t>675121 </a:t>
            </a:r>
            <a:endParaRPr lang="en-US" dirty="0"/>
          </a:p>
          <a:p>
            <a:pPr defTabSz="958850"/>
            <a:endParaRPr lang="el-GR" dirty="0"/>
          </a:p>
        </p:txBody>
      </p:sp>
      <p:pic>
        <p:nvPicPr>
          <p:cNvPr id="102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031" y="1235376"/>
            <a:ext cx="2662101" cy="274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4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VRC services (6)</a:t>
            </a:r>
            <a:endParaRPr lang="en-GB" dirty="0"/>
          </a:p>
        </p:txBody>
      </p:sp>
      <p:sp>
        <p:nvSpPr>
          <p:cNvPr id="3" name="Content Placeholder 2"/>
          <p:cNvSpPr>
            <a:spLocks noGrp="1"/>
          </p:cNvSpPr>
          <p:nvPr>
            <p:ph idx="1"/>
          </p:nvPr>
        </p:nvSpPr>
        <p:spPr/>
        <p:txBody>
          <a:bodyPr/>
          <a:lstStyle/>
          <a:p>
            <a:r>
              <a:rPr lang="en-US" dirty="0" smtClean="0"/>
              <a:t>Vi-SEEM Helpdesk</a:t>
            </a:r>
          </a:p>
          <a:p>
            <a:pPr lvl="1"/>
            <a:r>
              <a:rPr lang="en-US" dirty="0">
                <a:hlinkClick r:id="rId2"/>
              </a:rPr>
              <a:t>http://support.vi-seem.eu</a:t>
            </a:r>
            <a:r>
              <a:rPr lang="en-US" dirty="0" smtClean="0">
                <a:hlinkClick r:id="rId2"/>
              </a:rPr>
              <a:t>/</a:t>
            </a:r>
            <a:endParaRPr lang="en-US" dirty="0" smtClean="0"/>
          </a:p>
          <a:p>
            <a:pPr lvl="1"/>
            <a:r>
              <a:rPr lang="en-US" dirty="0" smtClean="0"/>
              <a:t>User support for access/usage/application porting</a:t>
            </a:r>
          </a:p>
          <a:p>
            <a:pPr lvl="1"/>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10</a:t>
            </a:fld>
            <a:endParaRPr lang="el-GR" dirty="0"/>
          </a:p>
        </p:txBody>
      </p:sp>
      <p:pic>
        <p:nvPicPr>
          <p:cNvPr id="5" name="Picture 4"/>
          <p:cNvPicPr>
            <a:picLocks noChangeAspect="1"/>
          </p:cNvPicPr>
          <p:nvPr/>
        </p:nvPicPr>
        <p:blipFill>
          <a:blip r:embed="rId3"/>
          <a:stretch>
            <a:fillRect/>
          </a:stretch>
        </p:blipFill>
        <p:spPr>
          <a:xfrm>
            <a:off x="1434732" y="2837364"/>
            <a:ext cx="7033362" cy="3736474"/>
          </a:xfrm>
          <a:prstGeom prst="rect">
            <a:avLst/>
          </a:prstGeom>
        </p:spPr>
      </p:pic>
    </p:spTree>
    <p:extLst>
      <p:ext uri="{BB962C8B-B14F-4D97-AF65-F5344CB8AC3E}">
        <p14:creationId xmlns:p14="http://schemas.microsoft.com/office/powerpoint/2010/main" val="162033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VRC services (7)</a:t>
            </a:r>
            <a:endParaRPr lang="en-GB" dirty="0"/>
          </a:p>
        </p:txBody>
      </p:sp>
      <p:sp>
        <p:nvSpPr>
          <p:cNvPr id="3" name="Content Placeholder 2"/>
          <p:cNvSpPr>
            <a:spLocks noGrp="1"/>
          </p:cNvSpPr>
          <p:nvPr>
            <p:ph idx="1"/>
          </p:nvPr>
        </p:nvSpPr>
        <p:spPr/>
        <p:txBody>
          <a:bodyPr/>
          <a:lstStyle/>
          <a:p>
            <a:r>
              <a:rPr lang="en-US" dirty="0"/>
              <a:t>Vi-SEEM configuration </a:t>
            </a:r>
            <a:r>
              <a:rPr lang="en-US" dirty="0" smtClean="0"/>
              <a:t>database</a:t>
            </a:r>
          </a:p>
          <a:p>
            <a:pPr lvl="1"/>
            <a:r>
              <a:rPr lang="en-US" dirty="0">
                <a:hlinkClick r:id="rId2"/>
              </a:rPr>
              <a:t>https://</a:t>
            </a:r>
            <a:r>
              <a:rPr lang="en-US" dirty="0" smtClean="0">
                <a:hlinkClick r:id="rId2"/>
              </a:rPr>
              <a:t>gocdb.vi-seem.eu/portal/index.php</a:t>
            </a:r>
            <a:endParaRPr lang="en-US" dirty="0" smtClean="0"/>
          </a:p>
          <a:p>
            <a:pPr lvl="1"/>
            <a:r>
              <a:rPr lang="en-US" dirty="0" smtClean="0"/>
              <a:t>List of all </a:t>
            </a:r>
            <a:r>
              <a:rPr lang="en-US" dirty="0" err="1" smtClean="0"/>
              <a:t>eInfrastructure</a:t>
            </a:r>
            <a:r>
              <a:rPr lang="en-US" dirty="0" smtClean="0"/>
              <a:t> components</a:t>
            </a:r>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11</a:t>
            </a:fld>
            <a:endParaRPr lang="el-GR" dirty="0"/>
          </a:p>
        </p:txBody>
      </p:sp>
      <p:pic>
        <p:nvPicPr>
          <p:cNvPr id="5" name="Picture 4"/>
          <p:cNvPicPr>
            <a:picLocks noChangeAspect="1"/>
          </p:cNvPicPr>
          <p:nvPr/>
        </p:nvPicPr>
        <p:blipFill>
          <a:blip r:embed="rId3"/>
          <a:stretch>
            <a:fillRect/>
          </a:stretch>
        </p:blipFill>
        <p:spPr>
          <a:xfrm>
            <a:off x="1463088" y="2857967"/>
            <a:ext cx="6976650" cy="3706346"/>
          </a:xfrm>
          <a:prstGeom prst="rect">
            <a:avLst/>
          </a:prstGeom>
        </p:spPr>
      </p:pic>
    </p:spTree>
    <p:extLst>
      <p:ext uri="{BB962C8B-B14F-4D97-AF65-F5344CB8AC3E}">
        <p14:creationId xmlns:p14="http://schemas.microsoft.com/office/powerpoint/2010/main" val="255991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the </a:t>
            </a:r>
            <a:r>
              <a:rPr lang="en-US" dirty="0" err="1" smtClean="0"/>
              <a:t>eInfrastructure</a:t>
            </a:r>
            <a:endParaRPr lang="en-US" dirty="0"/>
          </a:p>
        </p:txBody>
      </p:sp>
      <p:sp>
        <p:nvSpPr>
          <p:cNvPr id="3" name="Content Placeholder 2"/>
          <p:cNvSpPr>
            <a:spLocks noGrp="1"/>
          </p:cNvSpPr>
          <p:nvPr>
            <p:ph idx="1"/>
          </p:nvPr>
        </p:nvSpPr>
        <p:spPr/>
        <p:txBody>
          <a:bodyPr/>
          <a:lstStyle/>
          <a:p>
            <a:pPr eaLnBrk="1" hangingPunct="1">
              <a:buClr>
                <a:schemeClr val="accent2">
                  <a:lumMod val="75000"/>
                  <a:lumOff val="25000"/>
                </a:schemeClr>
              </a:buClr>
              <a:defRPr/>
            </a:pPr>
            <a:r>
              <a:rPr lang="en-US" dirty="0" err="1" smtClean="0"/>
              <a:t>eInfrastructures</a:t>
            </a:r>
            <a:r>
              <a:rPr lang="en-US" dirty="0" smtClean="0"/>
              <a:t> have different access policies and procedures</a:t>
            </a:r>
          </a:p>
          <a:p>
            <a:pPr eaLnBrk="1" hangingPunct="1">
              <a:buClr>
                <a:schemeClr val="accent2">
                  <a:lumMod val="75000"/>
                  <a:lumOff val="25000"/>
                </a:schemeClr>
              </a:buClr>
              <a:defRPr/>
            </a:pPr>
            <a:r>
              <a:rPr lang="en-US" dirty="0" smtClean="0"/>
              <a:t>Vi-SEEM will deploy services to ease and unify the access to the computing and data resources</a:t>
            </a:r>
          </a:p>
          <a:p>
            <a:pPr eaLnBrk="1" hangingPunct="1">
              <a:buClr>
                <a:schemeClr val="accent2">
                  <a:lumMod val="75000"/>
                  <a:lumOff val="25000"/>
                </a:schemeClr>
              </a:buClr>
              <a:defRPr/>
            </a:pPr>
            <a:endParaRPr lang="en-US" u="sng" dirty="0">
              <a:solidFill>
                <a:schemeClr val="accent5"/>
              </a:solidFill>
            </a:endParaRPr>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12</a:t>
            </a:fld>
            <a:endParaRPr lang="el-GR" dirty="0"/>
          </a:p>
        </p:txBody>
      </p:sp>
      <p:pic>
        <p:nvPicPr>
          <p:cNvPr id="5" name="Picture 4"/>
          <p:cNvPicPr>
            <a:picLocks noChangeAspect="1"/>
          </p:cNvPicPr>
          <p:nvPr/>
        </p:nvPicPr>
        <p:blipFill rotWithShape="1">
          <a:blip r:embed="rId2"/>
          <a:srcRect t="24602" r="17645" b="16296"/>
          <a:stretch/>
        </p:blipFill>
        <p:spPr>
          <a:xfrm>
            <a:off x="192088" y="2850444"/>
            <a:ext cx="9518650" cy="3629014"/>
          </a:xfrm>
          <a:prstGeom prst="rect">
            <a:avLst/>
          </a:prstGeom>
        </p:spPr>
      </p:pic>
    </p:spTree>
    <p:extLst>
      <p:ext uri="{BB962C8B-B14F-4D97-AF65-F5344CB8AC3E}">
        <p14:creationId xmlns:p14="http://schemas.microsoft.com/office/powerpoint/2010/main" val="53990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Authetication</a:t>
            </a:r>
            <a:r>
              <a:rPr lang="en-US" dirty="0" smtClean="0"/>
              <a:t> and Authorization Infrastructure</a:t>
            </a:r>
            <a:endParaRPr lang="en-GB" dirty="0"/>
          </a:p>
        </p:txBody>
      </p:sp>
      <p:sp>
        <p:nvSpPr>
          <p:cNvPr id="3" name="Content Placeholder 2"/>
          <p:cNvSpPr>
            <a:spLocks noGrp="1"/>
          </p:cNvSpPr>
          <p:nvPr>
            <p:ph idx="1"/>
          </p:nvPr>
        </p:nvSpPr>
        <p:spPr/>
        <p:txBody>
          <a:bodyPr/>
          <a:lstStyle/>
          <a:p>
            <a:r>
              <a:rPr lang="en-US" dirty="0" smtClean="0"/>
              <a:t>Accessing any requires user authentication and authorization</a:t>
            </a:r>
          </a:p>
          <a:p>
            <a:r>
              <a:rPr lang="en-US" dirty="0" smtClean="0"/>
              <a:t>Authentication establishes the User identity</a:t>
            </a:r>
          </a:p>
          <a:p>
            <a:pPr lvl="1"/>
            <a:r>
              <a:rPr lang="en-US" dirty="0" smtClean="0"/>
              <a:t>Vi-SEEM Single Sign On (SSO) will enable users to access some of the resources using web</a:t>
            </a:r>
          </a:p>
          <a:p>
            <a:pPr lvl="2"/>
            <a:r>
              <a:rPr lang="en-US" dirty="0" smtClean="0"/>
              <a:t>Portals (VRE portal, code repository, …)</a:t>
            </a:r>
          </a:p>
          <a:p>
            <a:pPr lvl="2"/>
            <a:r>
              <a:rPr lang="en-US" dirty="0" smtClean="0"/>
              <a:t>Data stores (datasets, repositories, …)</a:t>
            </a:r>
          </a:p>
          <a:p>
            <a:pPr lvl="2"/>
            <a:r>
              <a:rPr lang="en-US" dirty="0" smtClean="0"/>
              <a:t>Cloud computing providers</a:t>
            </a:r>
          </a:p>
          <a:p>
            <a:pPr lvl="1"/>
            <a:r>
              <a:rPr lang="en-US" dirty="0" smtClean="0"/>
              <a:t>SSO relies on user home institution identity provider or via Social networks (Google or Facebook)</a:t>
            </a:r>
            <a:endParaRPr lang="en-US" dirty="0" smtClean="0"/>
          </a:p>
          <a:p>
            <a:pPr lvl="1"/>
            <a:r>
              <a:rPr lang="en-US" dirty="0" smtClean="0"/>
              <a:t>X.509 digital certificates</a:t>
            </a:r>
          </a:p>
          <a:p>
            <a:pPr lvl="2"/>
            <a:r>
              <a:rPr lang="en-US" dirty="0" smtClean="0"/>
              <a:t>The Grid uses X.509 digital certificates. Users can obtain them using the MARGI CA operated by FCSE (FINKI). </a:t>
            </a:r>
            <a:r>
              <a:rPr lang="en-US" dirty="0" smtClean="0">
                <a:hlinkClick r:id="rId2"/>
              </a:rPr>
              <a:t>http</a:t>
            </a:r>
            <a:r>
              <a:rPr lang="en-US" dirty="0">
                <a:hlinkClick r:id="rId2"/>
              </a:rPr>
              <a:t>://www.margi.marnet.net.mk</a:t>
            </a:r>
            <a:r>
              <a:rPr lang="en-US" dirty="0" smtClean="0">
                <a:hlinkClick r:id="rId2"/>
              </a:rPr>
              <a:t>/</a:t>
            </a:r>
            <a:endParaRPr lang="en-US" dirty="0" smtClean="0"/>
          </a:p>
          <a:p>
            <a:pPr lvl="2"/>
            <a:endParaRPr lang="en-US" dirty="0" smtClean="0"/>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13</a:t>
            </a:fld>
            <a:endParaRPr lang="el-GR" dirty="0"/>
          </a:p>
        </p:txBody>
      </p:sp>
    </p:spTree>
    <p:extLst>
      <p:ext uri="{BB962C8B-B14F-4D97-AF65-F5344CB8AC3E}">
        <p14:creationId xmlns:p14="http://schemas.microsoft.com/office/powerpoint/2010/main" val="275456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t>
            </a:r>
            <a:r>
              <a:rPr lang="en-US" dirty="0" err="1" smtClean="0"/>
              <a:t>Perfomance</a:t>
            </a:r>
            <a:r>
              <a:rPr lang="en-US" dirty="0" smtClean="0"/>
              <a:t> Computing (HPC)</a:t>
            </a:r>
            <a:endParaRPr lang="en-GB" dirty="0"/>
          </a:p>
        </p:txBody>
      </p:sp>
      <p:sp>
        <p:nvSpPr>
          <p:cNvPr id="3" name="Content Placeholder 2"/>
          <p:cNvSpPr>
            <a:spLocks noGrp="1"/>
          </p:cNvSpPr>
          <p:nvPr>
            <p:ph idx="1"/>
          </p:nvPr>
        </p:nvSpPr>
        <p:spPr/>
        <p:txBody>
          <a:bodyPr/>
          <a:lstStyle/>
          <a:p>
            <a:r>
              <a:rPr lang="en-US" dirty="0" smtClean="0"/>
              <a:t>High Performance Computing allows users to utilize big volume of computing and memory resources of specialized large systems</a:t>
            </a:r>
          </a:p>
          <a:p>
            <a:pPr lvl="1"/>
            <a:r>
              <a:rPr lang="en-US" dirty="0" smtClean="0"/>
              <a:t>Up to 8520 CPU cores</a:t>
            </a:r>
          </a:p>
          <a:p>
            <a:pPr lvl="1"/>
            <a:r>
              <a:rPr lang="en-US" dirty="0" smtClean="0"/>
              <a:t>Up to 40Gbps interconnect</a:t>
            </a:r>
          </a:p>
          <a:p>
            <a:r>
              <a:rPr lang="en-US" dirty="0" smtClean="0"/>
              <a:t>Utilizing large number of CPU presents a challenge that requires support from the HPC community</a:t>
            </a:r>
          </a:p>
          <a:p>
            <a:r>
              <a:rPr lang="en-US" dirty="0" smtClean="0"/>
              <a:t>Vi-SEEM community has a long history of collaboration on supporting researchers in scaling their programs, or utilize community available software on HPC platforms</a:t>
            </a:r>
          </a:p>
          <a:p>
            <a:r>
              <a:rPr lang="en-US" dirty="0" smtClean="0"/>
              <a:t>Many research software solutions and software libraries already implement the support for HPC, just need proper configuration in order to use the system</a:t>
            </a:r>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14</a:t>
            </a:fld>
            <a:endParaRPr lang="el-GR" dirty="0"/>
          </a:p>
        </p:txBody>
      </p:sp>
    </p:spTree>
    <p:extLst>
      <p:ext uri="{BB962C8B-B14F-4D97-AF65-F5344CB8AC3E}">
        <p14:creationId xmlns:p14="http://schemas.microsoft.com/office/powerpoint/2010/main" val="146967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a:t>
            </a:r>
            <a:r>
              <a:rPr lang="en-US" dirty="0" err="1" smtClean="0"/>
              <a:t>resouces</a:t>
            </a:r>
            <a:endParaRPr lang="en-GB" dirty="0"/>
          </a:p>
        </p:txBody>
      </p:sp>
      <p:sp>
        <p:nvSpPr>
          <p:cNvPr id="3" name="Content Placeholder 2"/>
          <p:cNvSpPr>
            <a:spLocks noGrp="1"/>
          </p:cNvSpPr>
          <p:nvPr>
            <p:ph idx="1"/>
          </p:nvPr>
        </p:nvSpPr>
        <p:spPr/>
        <p:txBody>
          <a:bodyPr/>
          <a:lstStyle/>
          <a:p>
            <a:r>
              <a:rPr lang="en-US" dirty="0" smtClean="0"/>
              <a:t>Access to the HPC resources will be based on Linux terminal access (SSH)</a:t>
            </a:r>
          </a:p>
          <a:p>
            <a:r>
              <a:rPr lang="en-US" dirty="0" smtClean="0"/>
              <a:t>Since HPC resources are very diverse in technology/software stack, every HPC center will provide </a:t>
            </a:r>
            <a:r>
              <a:rPr lang="en-US" dirty="0" smtClean="0"/>
              <a:t>a list of supported software libraries, user </a:t>
            </a:r>
            <a:r>
              <a:rPr lang="en-US" dirty="0" smtClean="0"/>
              <a:t>access documentation on how a user can:</a:t>
            </a:r>
          </a:p>
          <a:p>
            <a:pPr lvl="1"/>
            <a:r>
              <a:rPr lang="en-US" dirty="0" smtClean="0"/>
              <a:t>Log-in to the front node</a:t>
            </a:r>
          </a:p>
          <a:p>
            <a:pPr lvl="1"/>
            <a:r>
              <a:rPr lang="en-US" dirty="0" smtClean="0"/>
              <a:t>Upload code</a:t>
            </a:r>
          </a:p>
          <a:p>
            <a:pPr lvl="1"/>
            <a:r>
              <a:rPr lang="en-US" dirty="0" smtClean="0"/>
              <a:t>Compile code</a:t>
            </a:r>
          </a:p>
          <a:p>
            <a:pPr lvl="1"/>
            <a:r>
              <a:rPr lang="en-US" dirty="0" smtClean="0"/>
              <a:t>Submit </a:t>
            </a:r>
            <a:r>
              <a:rPr lang="en-US" dirty="0" smtClean="0"/>
              <a:t>jobs</a:t>
            </a:r>
          </a:p>
          <a:p>
            <a:pPr lvl="1"/>
            <a:r>
              <a:rPr lang="en-US" dirty="0" smtClean="0"/>
              <a:t>Retrieve results</a:t>
            </a:r>
            <a:endParaRPr lang="en-US" dirty="0" smtClean="0"/>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15</a:t>
            </a:fld>
            <a:endParaRPr lang="el-GR" dirty="0"/>
          </a:p>
        </p:txBody>
      </p:sp>
    </p:spTree>
    <p:extLst>
      <p:ext uri="{BB962C8B-B14F-4D97-AF65-F5344CB8AC3E}">
        <p14:creationId xmlns:p14="http://schemas.microsoft.com/office/powerpoint/2010/main" val="202912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Computing</a:t>
            </a:r>
            <a:endParaRPr lang="en-GB" dirty="0"/>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Flexible, secure, coordinated resource sharing among dynamic collections of individuals, institutions, and </a:t>
            </a:r>
            <a:r>
              <a:rPr lang="en-US" altLang="en-US" dirty="0" smtClean="0">
                <a:cs typeface="Times New Roman" panose="02020603050405020304" pitchFamily="18" charset="0"/>
              </a:rPr>
              <a:t>resource</a:t>
            </a:r>
          </a:p>
          <a:p>
            <a:pPr marL="0" lvl="1" indent="0">
              <a:lnSpc>
                <a:spcPct val="90000"/>
              </a:lnSpc>
              <a:buNone/>
            </a:pPr>
            <a:r>
              <a:rPr lang="en-US" altLang="en-US" sz="1400" dirty="0" smtClean="0">
                <a:cs typeface="Times New Roman" panose="02020603050405020304" pitchFamily="18" charset="0"/>
              </a:rPr>
              <a:t>	From </a:t>
            </a:r>
            <a:r>
              <a:rPr lang="en-US" altLang="en-US" sz="1400" dirty="0">
                <a:cs typeface="Times New Roman" panose="02020603050405020304" pitchFamily="18" charset="0"/>
              </a:rPr>
              <a:t>“The Anatomy of the Grid: Enabling Scalable Virtual Organizations”</a:t>
            </a:r>
          </a:p>
          <a:p>
            <a:r>
              <a:rPr lang="en-US" altLang="en-US" dirty="0"/>
              <a:t>Enable communities (“virtual organizations</a:t>
            </a:r>
            <a:r>
              <a:rPr lang="en-US" altLang="en-US" dirty="0" smtClean="0"/>
              <a:t>” or VO) </a:t>
            </a:r>
            <a:r>
              <a:rPr lang="en-US" altLang="en-US" dirty="0"/>
              <a:t>to share geographically distributed resources as they pursue common </a:t>
            </a:r>
            <a:r>
              <a:rPr lang="en-US" altLang="en-US" dirty="0" smtClean="0"/>
              <a:t>goals</a:t>
            </a:r>
            <a:endParaRPr lang="en-US" altLang="en-US" dirty="0">
              <a:cs typeface="Times New Roman" panose="02020603050405020304" pitchFamily="18" charset="0"/>
            </a:endParaRPr>
          </a:p>
          <a:p>
            <a:r>
              <a:rPr lang="en-US" dirty="0" smtClean="0"/>
              <a:t>European Grid Initiative (EGI) </a:t>
            </a:r>
            <a:r>
              <a:rPr lang="en-US" dirty="0" smtClean="0">
                <a:hlinkClick r:id="rId2"/>
              </a:rPr>
              <a:t>https://www.egi.eu</a:t>
            </a:r>
            <a:endParaRPr lang="en-US" dirty="0" smtClean="0"/>
          </a:p>
          <a:p>
            <a:r>
              <a:rPr lang="en-US" dirty="0" smtClean="0"/>
              <a:t>Access to Grid computing resources is based on VO membership</a:t>
            </a:r>
          </a:p>
          <a:p>
            <a:pPr lvl="1"/>
            <a:r>
              <a:rPr lang="en-US" dirty="0">
                <a:hlinkClick r:id="rId3"/>
              </a:rPr>
              <a:t>https://</a:t>
            </a:r>
            <a:r>
              <a:rPr lang="en-US" dirty="0" smtClean="0">
                <a:hlinkClick r:id="rId3"/>
              </a:rPr>
              <a:t>operations-portal.egi.eu/vo/search</a:t>
            </a:r>
            <a:endParaRPr lang="en-US" dirty="0" smtClean="0"/>
          </a:p>
          <a:p>
            <a:pPr lvl="1"/>
            <a:r>
              <a:rPr lang="en-US" dirty="0" smtClean="0"/>
              <a:t>Obtain X.509 digital certificate</a:t>
            </a:r>
          </a:p>
          <a:p>
            <a:pPr lvl="1"/>
            <a:r>
              <a:rPr lang="en-US" dirty="0" smtClean="0"/>
              <a:t>Find the research community VO, apply for access, ask for support on National Grid resources if requested by VO</a:t>
            </a:r>
          </a:p>
          <a:p>
            <a:pPr lvl="1"/>
            <a:r>
              <a:rPr lang="en-US" dirty="0" smtClean="0"/>
              <a:t>Browse available tools/software related to Grid on </a:t>
            </a:r>
            <a:r>
              <a:rPr lang="en-US" dirty="0" smtClean="0">
                <a:hlinkClick r:id="rId4"/>
              </a:rPr>
              <a:t>https</a:t>
            </a:r>
            <a:r>
              <a:rPr lang="en-US" dirty="0">
                <a:hlinkClick r:id="rId4"/>
              </a:rPr>
              <a:t>://appdb.egi.eu</a:t>
            </a:r>
            <a:r>
              <a:rPr lang="en-US" dirty="0" smtClean="0">
                <a:hlinkClick r:id="rId4"/>
              </a:rPr>
              <a:t>/</a:t>
            </a:r>
            <a:endParaRPr lang="en-US" dirty="0" smtClean="0"/>
          </a:p>
          <a:p>
            <a:r>
              <a:rPr lang="en-US" dirty="0" smtClean="0"/>
              <a:t>Vi-SEEM has established a regional project VO that includes resources of 8 Grid clusters</a:t>
            </a:r>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16</a:t>
            </a:fld>
            <a:endParaRPr lang="el-GR" dirty="0"/>
          </a:p>
        </p:txBody>
      </p:sp>
    </p:spTree>
    <p:extLst>
      <p:ext uri="{BB962C8B-B14F-4D97-AF65-F5344CB8AC3E}">
        <p14:creationId xmlns:p14="http://schemas.microsoft.com/office/powerpoint/2010/main" val="381357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Computing Resources</a:t>
            </a:r>
            <a:endParaRPr lang="en-GB" dirty="0"/>
          </a:p>
        </p:txBody>
      </p:sp>
      <p:sp>
        <p:nvSpPr>
          <p:cNvPr id="3" name="Content Placeholder 2"/>
          <p:cNvSpPr>
            <a:spLocks noGrp="1"/>
          </p:cNvSpPr>
          <p:nvPr>
            <p:ph idx="1"/>
          </p:nvPr>
        </p:nvSpPr>
        <p:spPr/>
        <p:txBody>
          <a:bodyPr/>
          <a:lstStyle/>
          <a:p>
            <a:r>
              <a:rPr lang="en-US" dirty="0" smtClean="0"/>
              <a:t>Being a member of a Grid VO gives you access to the computing and storage resources</a:t>
            </a:r>
          </a:p>
          <a:p>
            <a:r>
              <a:rPr lang="en-US" dirty="0" smtClean="0"/>
              <a:t>Resources support only Linux CentOS/SL 6</a:t>
            </a:r>
          </a:p>
          <a:p>
            <a:r>
              <a:rPr lang="en-US" dirty="0" smtClean="0"/>
              <a:t>Software must be compiled under Linux</a:t>
            </a:r>
          </a:p>
          <a:p>
            <a:pPr lvl="1"/>
            <a:r>
              <a:rPr lang="en-US" dirty="0" smtClean="0"/>
              <a:t>Distributed in jobs if less than 20MB or preinstalled on VO resources</a:t>
            </a:r>
          </a:p>
          <a:p>
            <a:r>
              <a:rPr lang="en-US" dirty="0" smtClean="0"/>
              <a:t>Data should be uploaded to Grid Storage Nodes</a:t>
            </a:r>
          </a:p>
          <a:p>
            <a:pPr lvl="1"/>
            <a:r>
              <a:rPr lang="en-US" dirty="0" err="1" smtClean="0"/>
              <a:t>gridFTP</a:t>
            </a:r>
            <a:r>
              <a:rPr lang="en-US" dirty="0" smtClean="0"/>
              <a:t> and </a:t>
            </a:r>
            <a:r>
              <a:rPr lang="en-US" dirty="0" err="1" smtClean="0"/>
              <a:t>srm</a:t>
            </a:r>
            <a:endParaRPr lang="en-US" dirty="0" smtClean="0"/>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17</a:t>
            </a:fld>
            <a:endParaRPr lang="el-GR" dirty="0"/>
          </a:p>
        </p:txBody>
      </p:sp>
    </p:spTree>
    <p:extLst>
      <p:ext uri="{BB962C8B-B14F-4D97-AF65-F5344CB8AC3E}">
        <p14:creationId xmlns:p14="http://schemas.microsoft.com/office/powerpoint/2010/main" val="327302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Access</a:t>
            </a:r>
            <a:endParaRPr lang="en-GB" dirty="0"/>
          </a:p>
        </p:txBody>
      </p:sp>
      <p:sp>
        <p:nvSpPr>
          <p:cNvPr id="3" name="Content Placeholder 2"/>
          <p:cNvSpPr>
            <a:spLocks noGrp="1"/>
          </p:cNvSpPr>
          <p:nvPr>
            <p:ph idx="1"/>
          </p:nvPr>
        </p:nvSpPr>
        <p:spPr/>
        <p:txBody>
          <a:bodyPr/>
          <a:lstStyle/>
          <a:p>
            <a:r>
              <a:rPr lang="en-US" dirty="0"/>
              <a:t>Command line tools</a:t>
            </a:r>
            <a:r>
              <a:rPr lang="en-GB" dirty="0"/>
              <a:t> under Linux</a:t>
            </a:r>
          </a:p>
          <a:p>
            <a:pPr lvl="1"/>
            <a:r>
              <a:rPr lang="en-US" dirty="0"/>
              <a:t>Requires Linux knowledge</a:t>
            </a:r>
          </a:p>
          <a:p>
            <a:pPr lvl="1"/>
            <a:r>
              <a:rPr lang="en-US" dirty="0" smtClean="0"/>
              <a:t>Steps:</a:t>
            </a:r>
          </a:p>
          <a:p>
            <a:pPr lvl="2"/>
            <a:r>
              <a:rPr lang="en-US" dirty="0" smtClean="0"/>
              <a:t>User creates proxy certificate and loges into the VO</a:t>
            </a:r>
          </a:p>
          <a:p>
            <a:pPr lvl="2"/>
            <a:r>
              <a:rPr lang="en-US" dirty="0" smtClean="0"/>
              <a:t>User creates the Grid job specification file</a:t>
            </a:r>
          </a:p>
          <a:p>
            <a:pPr lvl="3"/>
            <a:r>
              <a:rPr lang="en-US" dirty="0" smtClean="0"/>
              <a:t>input files specification</a:t>
            </a:r>
          </a:p>
          <a:p>
            <a:pPr lvl="3"/>
            <a:r>
              <a:rPr lang="en-US" dirty="0" smtClean="0"/>
              <a:t>job start script and parameters</a:t>
            </a:r>
          </a:p>
          <a:p>
            <a:pPr lvl="3"/>
            <a:r>
              <a:rPr lang="en-US" dirty="0" smtClean="0"/>
              <a:t>output files </a:t>
            </a:r>
            <a:r>
              <a:rPr lang="en-US" dirty="0" err="1" smtClean="0"/>
              <a:t>specificaion</a:t>
            </a:r>
            <a:endParaRPr lang="en-US" dirty="0" smtClean="0"/>
          </a:p>
          <a:p>
            <a:pPr lvl="2"/>
            <a:r>
              <a:rPr lang="en-US" dirty="0" smtClean="0"/>
              <a:t>User submits the job using command line tools and monitors execution</a:t>
            </a:r>
          </a:p>
          <a:p>
            <a:r>
              <a:rPr lang="en-US" dirty="0" smtClean="0"/>
              <a:t>Science portals (search </a:t>
            </a:r>
            <a:r>
              <a:rPr lang="en-US" dirty="0"/>
              <a:t>at </a:t>
            </a:r>
            <a:r>
              <a:rPr lang="en-US" dirty="0">
                <a:hlinkClick r:id="rId2"/>
              </a:rPr>
              <a:t>https://appdb.egi.eu</a:t>
            </a:r>
            <a:r>
              <a:rPr lang="en-US" dirty="0" smtClean="0">
                <a:hlinkClick r:id="rId2"/>
              </a:rPr>
              <a:t>/</a:t>
            </a:r>
            <a:r>
              <a:rPr lang="en-US" dirty="0" smtClean="0"/>
              <a:t>)</a:t>
            </a:r>
          </a:p>
          <a:p>
            <a:pPr lvl="1"/>
            <a:r>
              <a:rPr lang="en-US" dirty="0" smtClean="0"/>
              <a:t>Easier access</a:t>
            </a:r>
          </a:p>
          <a:p>
            <a:pPr lvl="1"/>
            <a:r>
              <a:rPr lang="en-US" dirty="0" smtClean="0"/>
              <a:t>Different access policy and scenarios</a:t>
            </a:r>
          </a:p>
          <a:p>
            <a:pPr lvl="1"/>
            <a:r>
              <a:rPr lang="en-US" dirty="0" smtClean="0"/>
              <a:t>Uses workflows to automate the execution of scientific computing processes</a:t>
            </a:r>
          </a:p>
          <a:p>
            <a:pPr lvl="1"/>
            <a:r>
              <a:rPr lang="en-US" dirty="0" smtClean="0"/>
              <a:t>EGI Platform for Long Tail </a:t>
            </a:r>
            <a:r>
              <a:rPr lang="en-US" dirty="0"/>
              <a:t>of Science </a:t>
            </a:r>
            <a:r>
              <a:rPr lang="en-US" dirty="0">
                <a:hlinkClick r:id="rId3"/>
              </a:rPr>
              <a:t>https://</a:t>
            </a:r>
            <a:r>
              <a:rPr lang="en-US" dirty="0" smtClean="0">
                <a:hlinkClick r:id="rId3"/>
              </a:rPr>
              <a:t>access.egi.eu</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18</a:t>
            </a:fld>
            <a:endParaRPr lang="el-GR" dirty="0"/>
          </a:p>
        </p:txBody>
      </p:sp>
    </p:spTree>
    <p:extLst>
      <p:ext uri="{BB962C8B-B14F-4D97-AF65-F5344CB8AC3E}">
        <p14:creationId xmlns:p14="http://schemas.microsoft.com/office/powerpoint/2010/main" val="4806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19</a:t>
            </a:fld>
            <a:endParaRPr lang="el-GR" dirty="0"/>
          </a:p>
        </p:txBody>
      </p:sp>
    </p:spTree>
    <p:extLst>
      <p:ext uri="{BB962C8B-B14F-4D97-AF65-F5344CB8AC3E}">
        <p14:creationId xmlns:p14="http://schemas.microsoft.com/office/powerpoint/2010/main" val="423250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Science Commons</a:t>
            </a:r>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2</a:t>
            </a:fld>
            <a:endParaRPr lang="el-GR" dirty="0"/>
          </a:p>
        </p:txBody>
      </p:sp>
      <p:pic>
        <p:nvPicPr>
          <p:cNvPr id="5" name="Content Placeholder 4" descr="Screen Shot 2015-03-10 at 22.05.1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271" y="1658718"/>
            <a:ext cx="8762284" cy="49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05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20</a:t>
            </a:fld>
            <a:endParaRPr lang="el-GR" dirty="0"/>
          </a:p>
        </p:txBody>
      </p:sp>
    </p:spTree>
    <p:extLst>
      <p:ext uri="{BB962C8B-B14F-4D97-AF65-F5344CB8AC3E}">
        <p14:creationId xmlns:p14="http://schemas.microsoft.com/office/powerpoint/2010/main" val="218295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Science Commons</a:t>
            </a:r>
            <a:endParaRPr lang="en-GB" dirty="0"/>
          </a:p>
        </p:txBody>
      </p:sp>
      <p:sp>
        <p:nvSpPr>
          <p:cNvPr id="3" name="Content Placeholder 2"/>
          <p:cNvSpPr>
            <a:spLocks noGrp="1"/>
          </p:cNvSpPr>
          <p:nvPr>
            <p:ph idx="1"/>
          </p:nvPr>
        </p:nvSpPr>
        <p:spPr/>
        <p:txBody>
          <a:bodyPr/>
          <a:lstStyle/>
          <a:p>
            <a:r>
              <a:rPr lang="en-GB" dirty="0"/>
              <a:t>The Open Science Commons </a:t>
            </a:r>
            <a:r>
              <a:rPr lang="en-GB" dirty="0" smtClean="0"/>
              <a:t>(OSC) relies </a:t>
            </a:r>
            <a:r>
              <a:rPr lang="en-GB" dirty="0"/>
              <a:t>on four pillars, representing a wide range of groups, providers and community types:</a:t>
            </a:r>
          </a:p>
          <a:p>
            <a:pPr lvl="1"/>
            <a:r>
              <a:rPr lang="en-GB" b="1" dirty="0"/>
              <a:t>Data</a:t>
            </a:r>
            <a:r>
              <a:rPr lang="en-GB" dirty="0"/>
              <a:t>. The data that is the subject matter for research. It should be dealt with according to the principles of open access and open science, while maintaining trust and privacy for researchers.</a:t>
            </a:r>
          </a:p>
          <a:p>
            <a:pPr lvl="1"/>
            <a:r>
              <a:rPr lang="en-GB" b="1" dirty="0"/>
              <a:t>e-Infrastructures</a:t>
            </a:r>
            <a:r>
              <a:rPr lang="en-GB" dirty="0"/>
              <a:t>. The technology and technical services supporting researchers, building towards integrated services and interoperable infrastructures across Europe and the world.</a:t>
            </a:r>
          </a:p>
          <a:p>
            <a:pPr lvl="1"/>
            <a:r>
              <a:rPr lang="en-GB" b="1" dirty="0"/>
              <a:t>Scientific instruments</a:t>
            </a:r>
            <a:r>
              <a:rPr lang="en-GB" dirty="0"/>
              <a:t>. The equipment and collaborations which generate scientific data, from small-scale lab machines to global collaborations around massive facilities.</a:t>
            </a:r>
          </a:p>
          <a:p>
            <a:pPr lvl="1"/>
            <a:r>
              <a:rPr lang="en-GB" b="1" dirty="0"/>
              <a:t>Knowledge</a:t>
            </a:r>
            <a:r>
              <a:rPr lang="en-GB" dirty="0"/>
              <a:t>. The human networks, understanding and material capturing skills and experience required to carry out open science using the three other pillars.</a:t>
            </a:r>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3</a:t>
            </a:fld>
            <a:endParaRPr lang="el-GR" dirty="0"/>
          </a:p>
        </p:txBody>
      </p:sp>
    </p:spTree>
    <p:extLst>
      <p:ext uri="{BB962C8B-B14F-4D97-AF65-F5344CB8AC3E}">
        <p14:creationId xmlns:p14="http://schemas.microsoft.com/office/powerpoint/2010/main" val="156900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services and </a:t>
            </a:r>
            <a:r>
              <a:rPr lang="en-US" dirty="0" err="1" smtClean="0"/>
              <a:t>eInfrastructure</a:t>
            </a:r>
            <a:endParaRPr lang="en-GB" dirty="0"/>
          </a:p>
        </p:txBody>
      </p:sp>
      <p:sp>
        <p:nvSpPr>
          <p:cNvPr id="3" name="Content Placeholder 2"/>
          <p:cNvSpPr>
            <a:spLocks noGrp="1"/>
          </p:cNvSpPr>
          <p:nvPr>
            <p:ph idx="1"/>
          </p:nvPr>
        </p:nvSpPr>
        <p:spPr/>
        <p:txBody>
          <a:bodyPr/>
          <a:lstStyle/>
          <a:p>
            <a:r>
              <a:rPr lang="en-US" dirty="0" smtClean="0"/>
              <a:t>Access to </a:t>
            </a:r>
            <a:r>
              <a:rPr lang="en-US" dirty="0" err="1" smtClean="0"/>
              <a:t>eInfrastctures</a:t>
            </a:r>
            <a:r>
              <a:rPr lang="en-US" dirty="0" smtClean="0"/>
              <a:t> present a key element of accomplishing the Open Science Commons</a:t>
            </a:r>
          </a:p>
          <a:p>
            <a:r>
              <a:rPr lang="en-US" dirty="0" smtClean="0"/>
              <a:t>Vi-SEEM has a lot of activities on enabling OSC</a:t>
            </a:r>
          </a:p>
          <a:p>
            <a:pPr lvl="1"/>
            <a:r>
              <a:rPr lang="en-US" dirty="0" smtClean="0"/>
              <a:t>Organization and coordination of Virtual Research Communities (VRC)</a:t>
            </a:r>
            <a:endParaRPr lang="en-GB" dirty="0"/>
          </a:p>
          <a:p>
            <a:pPr lvl="2"/>
            <a:r>
              <a:rPr lang="en-GB" dirty="0" smtClean="0"/>
              <a:t>Enabling </a:t>
            </a:r>
            <a:r>
              <a:rPr lang="en-GB" b="1" dirty="0" smtClean="0"/>
              <a:t>services</a:t>
            </a:r>
            <a:r>
              <a:rPr lang="en-GB" dirty="0" smtClean="0"/>
              <a:t> for VRCs</a:t>
            </a:r>
          </a:p>
          <a:p>
            <a:pPr lvl="2"/>
            <a:r>
              <a:rPr lang="en-GB" b="1" dirty="0" smtClean="0"/>
              <a:t>Repository</a:t>
            </a:r>
            <a:r>
              <a:rPr lang="en-GB" dirty="0" smtClean="0"/>
              <a:t> of VRC </a:t>
            </a:r>
          </a:p>
          <a:p>
            <a:pPr lvl="2"/>
            <a:r>
              <a:rPr lang="en-US" b="1" dirty="0" smtClean="0"/>
              <a:t>Training </a:t>
            </a:r>
            <a:r>
              <a:rPr lang="en-US" dirty="0" smtClean="0"/>
              <a:t>portal </a:t>
            </a:r>
            <a:endParaRPr lang="en-GB" dirty="0" smtClean="0"/>
          </a:p>
          <a:p>
            <a:pPr lvl="2"/>
            <a:r>
              <a:rPr lang="en-GB" dirty="0" smtClean="0"/>
              <a:t>Support researchers using a </a:t>
            </a:r>
            <a:r>
              <a:rPr lang="en-GB" b="1" dirty="0" smtClean="0"/>
              <a:t>Help-desk</a:t>
            </a:r>
            <a:r>
              <a:rPr lang="en-GB" dirty="0" smtClean="0"/>
              <a:t> system</a:t>
            </a:r>
            <a:endParaRPr lang="en-US" dirty="0"/>
          </a:p>
          <a:p>
            <a:pPr lvl="1"/>
            <a:r>
              <a:rPr lang="en-US" dirty="0" smtClean="0"/>
              <a:t>Enabling access to research </a:t>
            </a:r>
            <a:r>
              <a:rPr lang="en-US" dirty="0" err="1" smtClean="0"/>
              <a:t>eInfrastructure</a:t>
            </a:r>
            <a:endParaRPr lang="en-US" dirty="0" smtClean="0"/>
          </a:p>
          <a:p>
            <a:pPr lvl="2"/>
            <a:r>
              <a:rPr lang="en-US" dirty="0" smtClean="0"/>
              <a:t>Computing</a:t>
            </a:r>
          </a:p>
          <a:p>
            <a:pPr lvl="3"/>
            <a:r>
              <a:rPr lang="en-US" dirty="0" smtClean="0"/>
              <a:t>HPC</a:t>
            </a:r>
          </a:p>
          <a:p>
            <a:pPr lvl="3"/>
            <a:r>
              <a:rPr lang="en-US" dirty="0" smtClean="0"/>
              <a:t>Grid</a:t>
            </a:r>
          </a:p>
          <a:p>
            <a:pPr lvl="3"/>
            <a:r>
              <a:rPr lang="en-US" dirty="0" smtClean="0"/>
              <a:t>Cloud</a:t>
            </a:r>
          </a:p>
          <a:p>
            <a:pPr lvl="2"/>
            <a:r>
              <a:rPr lang="en-US" dirty="0" smtClean="0"/>
              <a:t>Data storage</a:t>
            </a:r>
          </a:p>
          <a:p>
            <a:pPr lvl="1"/>
            <a:endParaRPr lang="en-GB" dirty="0" smtClean="0"/>
          </a:p>
        </p:txBody>
      </p:sp>
      <p:sp>
        <p:nvSpPr>
          <p:cNvPr id="4" name="Footer Placeholder 3"/>
          <p:cNvSpPr>
            <a:spLocks noGrp="1"/>
          </p:cNvSpPr>
          <p:nvPr>
            <p:ph type="ftr" sz="quarter" idx="10"/>
          </p:nvPr>
        </p:nvSpPr>
        <p:spPr/>
        <p:txBody>
          <a:bodyPr/>
          <a:lstStyle/>
          <a:p>
            <a:pPr>
              <a:defRPr/>
            </a:pPr>
            <a:r>
              <a:rPr lang="en-US" dirty="0" smtClean="0">
                <a:latin typeface="+mn-lt"/>
              </a:rPr>
              <a:t>&lt;Event&gt; – &lt;Place&gt; &lt;Date (DD-Month-YYYY)&gt;</a:t>
            </a:r>
            <a:r>
              <a:rPr lang="en-US" dirty="0" smtClean="0"/>
              <a:t>					</a:t>
            </a:r>
            <a:fld id="{70F2B333-24EA-4DE2-9D5F-F92EB537375C}" type="slidenum">
              <a:rPr lang="el-GR" smtClean="0"/>
              <a:pPr>
                <a:defRPr/>
              </a:pPr>
              <a:t>4</a:t>
            </a:fld>
            <a:endParaRPr lang="el-GR" dirty="0"/>
          </a:p>
        </p:txBody>
      </p:sp>
    </p:spTree>
    <p:extLst>
      <p:ext uri="{BB962C8B-B14F-4D97-AF65-F5344CB8AC3E}">
        <p14:creationId xmlns:p14="http://schemas.microsoft.com/office/powerpoint/2010/main" val="164320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VRC services (1)</a:t>
            </a:r>
            <a:endParaRPr lang="en-GB" dirty="0"/>
          </a:p>
        </p:txBody>
      </p:sp>
      <p:sp>
        <p:nvSpPr>
          <p:cNvPr id="3" name="Content Placeholder 2"/>
          <p:cNvSpPr>
            <a:spLocks noGrp="1"/>
          </p:cNvSpPr>
          <p:nvPr>
            <p:ph idx="1"/>
          </p:nvPr>
        </p:nvSpPr>
        <p:spPr/>
        <p:txBody>
          <a:bodyPr/>
          <a:lstStyle/>
          <a:p>
            <a:r>
              <a:rPr lang="en-US" dirty="0" smtClean="0"/>
              <a:t>Vi-SEEM maintains a service catalog with currently available services</a:t>
            </a:r>
          </a:p>
          <a:p>
            <a:pPr lvl="1"/>
            <a:r>
              <a:rPr lang="en-GB" dirty="0">
                <a:hlinkClick r:id="rId2"/>
              </a:rPr>
              <a:t>http://services.vi-seem.eu/ui/catalogue/services</a:t>
            </a:r>
            <a:r>
              <a:rPr lang="en-GB" dirty="0" smtClean="0">
                <a:hlinkClick r:id="rId2"/>
              </a:rPr>
              <a:t>/</a:t>
            </a:r>
            <a:endParaRPr lang="en-GB" dirty="0" smtClean="0"/>
          </a:p>
          <a:p>
            <a:pPr lvl="1"/>
            <a:r>
              <a:rPr lang="en-US" dirty="0" smtClean="0"/>
              <a:t>Services will be published to the service catalog as soon as they become production ready</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5</a:t>
            </a:fld>
            <a:endParaRPr lang="el-GR" dirty="0"/>
          </a:p>
        </p:txBody>
      </p:sp>
      <p:pic>
        <p:nvPicPr>
          <p:cNvPr id="5" name="Picture 4"/>
          <p:cNvPicPr>
            <a:picLocks noChangeAspect="1"/>
          </p:cNvPicPr>
          <p:nvPr/>
        </p:nvPicPr>
        <p:blipFill>
          <a:blip r:embed="rId3"/>
          <a:stretch>
            <a:fillRect/>
          </a:stretch>
        </p:blipFill>
        <p:spPr>
          <a:xfrm>
            <a:off x="1415845" y="3080960"/>
            <a:ext cx="6574830" cy="3492878"/>
          </a:xfrm>
          <a:prstGeom prst="rect">
            <a:avLst/>
          </a:prstGeom>
        </p:spPr>
      </p:pic>
    </p:spTree>
    <p:extLst>
      <p:ext uri="{BB962C8B-B14F-4D97-AF65-F5344CB8AC3E}">
        <p14:creationId xmlns:p14="http://schemas.microsoft.com/office/powerpoint/2010/main" val="49113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Vi-SEEM VRC services </a:t>
            </a:r>
            <a:r>
              <a:rPr lang="en-US" dirty="0" smtClean="0"/>
              <a:t>(2)</a:t>
            </a:r>
            <a:endParaRPr lang="en-GB" dirty="0"/>
          </a:p>
        </p:txBody>
      </p:sp>
      <p:sp>
        <p:nvSpPr>
          <p:cNvPr id="3" name="Content Placeholder 2"/>
          <p:cNvSpPr>
            <a:spLocks noGrp="1"/>
          </p:cNvSpPr>
          <p:nvPr>
            <p:ph idx="1"/>
          </p:nvPr>
        </p:nvSpPr>
        <p:spPr/>
        <p:txBody>
          <a:bodyPr/>
          <a:lstStyle/>
          <a:p>
            <a:r>
              <a:rPr lang="en-US" dirty="0"/>
              <a:t>Vi-SEEM training portal </a:t>
            </a:r>
          </a:p>
          <a:p>
            <a:pPr lvl="1"/>
            <a:r>
              <a:rPr lang="en-US" dirty="0">
                <a:hlinkClick r:id="rId2"/>
              </a:rPr>
              <a:t>http://training.vi-seem.eu/</a:t>
            </a:r>
            <a:endParaRPr lang="en-US" dirty="0"/>
          </a:p>
          <a:p>
            <a:pPr lvl="1"/>
            <a:r>
              <a:rPr lang="en-US" dirty="0"/>
              <a:t>Contains training materials (tutorials, presentations, papers) connected with HPC/Grid/Cloud computing/Storage as well as Domain Specific tools</a:t>
            </a:r>
            <a:endParaRPr lang="en-GB" dirty="0"/>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6</a:t>
            </a:fld>
            <a:endParaRPr lang="el-GR" dirty="0"/>
          </a:p>
        </p:txBody>
      </p:sp>
      <p:pic>
        <p:nvPicPr>
          <p:cNvPr id="6" name="Picture 5"/>
          <p:cNvPicPr>
            <a:picLocks noChangeAspect="1"/>
          </p:cNvPicPr>
          <p:nvPr/>
        </p:nvPicPr>
        <p:blipFill>
          <a:blip r:embed="rId3"/>
          <a:stretch>
            <a:fillRect/>
          </a:stretch>
        </p:blipFill>
        <p:spPr>
          <a:xfrm>
            <a:off x="1338022" y="3091204"/>
            <a:ext cx="6537616" cy="3473109"/>
          </a:xfrm>
          <a:prstGeom prst="rect">
            <a:avLst/>
          </a:prstGeom>
        </p:spPr>
      </p:pic>
    </p:spTree>
    <p:extLst>
      <p:ext uri="{BB962C8B-B14F-4D97-AF65-F5344CB8AC3E}">
        <p14:creationId xmlns:p14="http://schemas.microsoft.com/office/powerpoint/2010/main" val="12998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Vi-SEEM VRC services </a:t>
            </a:r>
            <a:r>
              <a:rPr lang="en-US" dirty="0" smtClean="0"/>
              <a:t>(3)</a:t>
            </a:r>
            <a:endParaRPr lang="en-GB" dirty="0"/>
          </a:p>
        </p:txBody>
      </p:sp>
      <p:sp>
        <p:nvSpPr>
          <p:cNvPr id="3" name="Content Placeholder 2"/>
          <p:cNvSpPr>
            <a:spLocks noGrp="1"/>
          </p:cNvSpPr>
          <p:nvPr>
            <p:ph idx="1"/>
          </p:nvPr>
        </p:nvSpPr>
        <p:spPr>
          <a:xfrm>
            <a:off x="211752" y="1642756"/>
            <a:ext cx="9518650" cy="4921250"/>
          </a:xfrm>
        </p:spPr>
        <p:txBody>
          <a:bodyPr/>
          <a:lstStyle/>
          <a:p>
            <a:r>
              <a:rPr lang="en-US" dirty="0"/>
              <a:t>Vi-SEEM virtual research environment </a:t>
            </a:r>
            <a:r>
              <a:rPr lang="en-US" dirty="0" smtClean="0"/>
              <a:t>portal</a:t>
            </a:r>
          </a:p>
          <a:p>
            <a:pPr lvl="1"/>
            <a:r>
              <a:rPr lang="en-US" dirty="0">
                <a:hlinkClick r:id="rId2"/>
              </a:rPr>
              <a:t>http://vre.vi-seem.eu</a:t>
            </a:r>
            <a:r>
              <a:rPr lang="en-US" dirty="0" smtClean="0">
                <a:hlinkClick r:id="rId2"/>
              </a:rPr>
              <a:t>/</a:t>
            </a:r>
            <a:endParaRPr lang="en-US" dirty="0" smtClean="0"/>
          </a:p>
          <a:p>
            <a:pPr lvl="1"/>
            <a:r>
              <a:rPr lang="en-GB" dirty="0"/>
              <a:t>Optimized applications and libraries</a:t>
            </a:r>
            <a:endParaRPr lang="en-GB" sz="5600" dirty="0"/>
          </a:p>
          <a:p>
            <a:pPr lvl="1"/>
            <a:r>
              <a:rPr lang="en-GB" dirty="0"/>
              <a:t>Virtual Machine (VM) images</a:t>
            </a:r>
            <a:endParaRPr lang="en-GB" sz="5600" dirty="0"/>
          </a:p>
          <a:p>
            <a:pPr lvl="1"/>
            <a:r>
              <a:rPr lang="en-GB" dirty="0"/>
              <a:t>List of codes</a:t>
            </a:r>
          </a:p>
          <a:p>
            <a:pPr lvl="1"/>
            <a:r>
              <a:rPr lang="en-US" dirty="0" smtClean="0"/>
              <a:t>Scientific workflows</a:t>
            </a:r>
          </a:p>
          <a:p>
            <a:pPr lvl="1"/>
            <a:r>
              <a:rPr lang="en-US" dirty="0" smtClean="0"/>
              <a:t>Datasets</a:t>
            </a:r>
          </a:p>
          <a:p>
            <a:pPr lvl="1"/>
            <a:r>
              <a:rPr lang="en-US" dirty="0" smtClean="0"/>
              <a:t>Application level services</a:t>
            </a:r>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7</a:t>
            </a:fld>
            <a:endParaRPr lang="el-GR" dirty="0"/>
          </a:p>
        </p:txBody>
      </p:sp>
      <p:pic>
        <p:nvPicPr>
          <p:cNvPr id="5" name="Picture 4"/>
          <p:cNvPicPr>
            <a:picLocks noChangeAspect="1"/>
          </p:cNvPicPr>
          <p:nvPr/>
        </p:nvPicPr>
        <p:blipFill>
          <a:blip r:embed="rId3"/>
          <a:stretch>
            <a:fillRect/>
          </a:stretch>
        </p:blipFill>
        <p:spPr>
          <a:xfrm>
            <a:off x="3721521" y="3293806"/>
            <a:ext cx="6155671" cy="3270200"/>
          </a:xfrm>
          <a:prstGeom prst="rect">
            <a:avLst/>
          </a:prstGeom>
        </p:spPr>
      </p:pic>
    </p:spTree>
    <p:extLst>
      <p:ext uri="{BB962C8B-B14F-4D97-AF65-F5344CB8AC3E}">
        <p14:creationId xmlns:p14="http://schemas.microsoft.com/office/powerpoint/2010/main" val="46727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VRC services (4)</a:t>
            </a:r>
            <a:endParaRPr lang="en-GB" dirty="0"/>
          </a:p>
        </p:txBody>
      </p:sp>
      <p:sp>
        <p:nvSpPr>
          <p:cNvPr id="3" name="Content Placeholder 2"/>
          <p:cNvSpPr>
            <a:spLocks noGrp="1"/>
          </p:cNvSpPr>
          <p:nvPr>
            <p:ph idx="1"/>
          </p:nvPr>
        </p:nvSpPr>
        <p:spPr/>
        <p:txBody>
          <a:bodyPr/>
          <a:lstStyle/>
          <a:p>
            <a:r>
              <a:rPr lang="en-GB" dirty="0" smtClean="0"/>
              <a:t>Vi-SEEM code repository</a:t>
            </a:r>
            <a:endParaRPr lang="en-GB" dirty="0"/>
          </a:p>
          <a:p>
            <a:pPr lvl="1"/>
            <a:r>
              <a:rPr lang="en-GB" dirty="0">
                <a:hlinkClick r:id="rId2"/>
              </a:rPr>
              <a:t>https://code.vi-seem.eu</a:t>
            </a:r>
            <a:r>
              <a:rPr lang="en-GB" dirty="0" smtClean="0">
                <a:hlinkClick r:id="rId2"/>
              </a:rPr>
              <a:t>/</a:t>
            </a:r>
            <a:endParaRPr lang="en-GB" dirty="0" smtClean="0"/>
          </a:p>
          <a:p>
            <a:pPr lvl="1"/>
            <a:r>
              <a:rPr lang="en-US" dirty="0" smtClean="0"/>
              <a:t>Service for hosting project developed codes</a:t>
            </a:r>
            <a:endParaRPr lang="en-GB" dirty="0"/>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8</a:t>
            </a:fld>
            <a:endParaRPr lang="el-GR" dirty="0"/>
          </a:p>
        </p:txBody>
      </p:sp>
      <p:pic>
        <p:nvPicPr>
          <p:cNvPr id="5" name="Picture 4"/>
          <p:cNvPicPr>
            <a:picLocks noChangeAspect="1"/>
          </p:cNvPicPr>
          <p:nvPr/>
        </p:nvPicPr>
        <p:blipFill>
          <a:blip r:embed="rId3"/>
          <a:stretch>
            <a:fillRect/>
          </a:stretch>
        </p:blipFill>
        <p:spPr>
          <a:xfrm>
            <a:off x="1495637" y="2902077"/>
            <a:ext cx="6911551" cy="3671761"/>
          </a:xfrm>
          <a:prstGeom prst="rect">
            <a:avLst/>
          </a:prstGeom>
        </p:spPr>
      </p:pic>
    </p:spTree>
    <p:extLst>
      <p:ext uri="{BB962C8B-B14F-4D97-AF65-F5344CB8AC3E}">
        <p14:creationId xmlns:p14="http://schemas.microsoft.com/office/powerpoint/2010/main" val="401663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Vi-SEEM VRC services </a:t>
            </a:r>
            <a:r>
              <a:rPr lang="en-US" dirty="0" smtClean="0"/>
              <a:t>(5)</a:t>
            </a:r>
            <a:endParaRPr lang="en-GB" dirty="0"/>
          </a:p>
        </p:txBody>
      </p:sp>
      <p:sp>
        <p:nvSpPr>
          <p:cNvPr id="3" name="Content Placeholder 2"/>
          <p:cNvSpPr>
            <a:spLocks noGrp="1"/>
          </p:cNvSpPr>
          <p:nvPr>
            <p:ph idx="1"/>
          </p:nvPr>
        </p:nvSpPr>
        <p:spPr/>
        <p:txBody>
          <a:bodyPr/>
          <a:lstStyle/>
          <a:p>
            <a:r>
              <a:rPr lang="en-US" dirty="0" smtClean="0"/>
              <a:t>Vi-SEEM repository of digital </a:t>
            </a:r>
            <a:r>
              <a:rPr lang="en-GB" dirty="0" smtClean="0"/>
              <a:t>material</a:t>
            </a:r>
          </a:p>
          <a:p>
            <a:pPr lvl="1"/>
            <a:r>
              <a:rPr lang="en-GB" dirty="0">
                <a:hlinkClick r:id="rId2"/>
              </a:rPr>
              <a:t>https://repo.vi-seem.eu</a:t>
            </a:r>
            <a:r>
              <a:rPr lang="en-GB" dirty="0" smtClean="0">
                <a:hlinkClick r:id="rId2"/>
              </a:rPr>
              <a:t>/</a:t>
            </a:r>
            <a:endParaRPr lang="en-GB" dirty="0" smtClean="0"/>
          </a:p>
          <a:p>
            <a:pPr lvl="1"/>
            <a:r>
              <a:rPr lang="en-GB" dirty="0" smtClean="0"/>
              <a:t>A </a:t>
            </a:r>
            <a:r>
              <a:rPr lang="en-GB" dirty="0"/>
              <a:t>digital service that collects, preserves, and distributes digital material.</a:t>
            </a:r>
            <a:endParaRPr lang="en-GB" dirty="0" smtClean="0"/>
          </a:p>
          <a:p>
            <a:pPr lvl="1"/>
            <a:endParaRPr lang="en-US" dirty="0" smtClean="0"/>
          </a:p>
          <a:p>
            <a:endParaRPr lang="en-GB" dirty="0"/>
          </a:p>
        </p:txBody>
      </p:sp>
      <p:sp>
        <p:nvSpPr>
          <p:cNvPr id="4" name="Footer Placeholder 3"/>
          <p:cNvSpPr>
            <a:spLocks noGrp="1"/>
          </p:cNvSpPr>
          <p:nvPr>
            <p:ph type="ftr" sz="quarter" idx="10"/>
          </p:nvPr>
        </p:nvSpPr>
        <p:spPr/>
        <p:txBody>
          <a:bodyPr/>
          <a:lstStyle/>
          <a:p>
            <a:pPr>
              <a:defRPr/>
            </a:pPr>
            <a:r>
              <a:rPr lang="en-US" smtClean="0">
                <a:latin typeface="+mn-lt"/>
              </a:rPr>
              <a:t>&lt;Event&gt; – &lt;Place&gt; &lt;Date (DD-Month-YYYY)&gt;</a:t>
            </a:r>
            <a:r>
              <a:rPr lang="en-US" smtClean="0"/>
              <a:t>					</a:t>
            </a:r>
            <a:fld id="{70F2B333-24EA-4DE2-9D5F-F92EB537375C}" type="slidenum">
              <a:rPr lang="el-GR" smtClean="0"/>
              <a:pPr>
                <a:defRPr/>
              </a:pPr>
              <a:t>9</a:t>
            </a:fld>
            <a:endParaRPr lang="el-GR" dirty="0"/>
          </a:p>
        </p:txBody>
      </p:sp>
      <p:pic>
        <p:nvPicPr>
          <p:cNvPr id="5" name="Picture 4"/>
          <p:cNvPicPr>
            <a:picLocks noChangeAspect="1"/>
          </p:cNvPicPr>
          <p:nvPr/>
        </p:nvPicPr>
        <p:blipFill>
          <a:blip r:embed="rId3"/>
          <a:stretch>
            <a:fillRect/>
          </a:stretch>
        </p:blipFill>
        <p:spPr>
          <a:xfrm>
            <a:off x="1606045" y="3009859"/>
            <a:ext cx="6690736" cy="3554454"/>
          </a:xfrm>
          <a:prstGeom prst="rect">
            <a:avLst/>
          </a:prstGeom>
        </p:spPr>
      </p:pic>
    </p:spTree>
    <p:extLst>
      <p:ext uri="{BB962C8B-B14F-4D97-AF65-F5344CB8AC3E}">
        <p14:creationId xmlns:p14="http://schemas.microsoft.com/office/powerpoint/2010/main" val="2474888624"/>
      </p:ext>
    </p:extLst>
  </p:cSld>
  <p:clrMapOvr>
    <a:masterClrMapping/>
  </p:clrMapOvr>
</p:sld>
</file>

<file path=ppt/theme/theme1.xml><?xml version="1.0" encoding="utf-8"?>
<a:theme xmlns:a="http://schemas.openxmlformats.org/drawingml/2006/main" name="SEEGRID-pp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SEEGRID-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EGRID-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EGRID-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EGRID-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EGRID-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EGRID-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EGRID-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EGRID-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EGRID-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EGRID-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EGRID-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EGRID-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EGRID-ppt-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TotalTime>
  <Words>1082</Words>
  <Application>Microsoft Office PowerPoint</Application>
  <PresentationFormat>A4 Paper (210x297 mm)</PresentationFormat>
  <Paragraphs>141</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Arial</vt:lpstr>
      <vt:lpstr>Calibri</vt:lpstr>
      <vt:lpstr>Tahoma</vt:lpstr>
      <vt:lpstr>Times New Roman</vt:lpstr>
      <vt:lpstr>Verdana</vt:lpstr>
      <vt:lpstr>Wingdings</vt:lpstr>
      <vt:lpstr>SEEGRID-ppt-template</vt:lpstr>
      <vt:lpstr>Accessing the VI-SEEM infrastructure</vt:lpstr>
      <vt:lpstr>Open Science Commons</vt:lpstr>
      <vt:lpstr>Open Science Commons</vt:lpstr>
      <vt:lpstr>Vi-SEEM services and eInfrastructure</vt:lpstr>
      <vt:lpstr>Vi-SEEM VRC services (1)</vt:lpstr>
      <vt:lpstr>Vi-SEEM VRC services (2)</vt:lpstr>
      <vt:lpstr>Vi-SEEM VRC services (3)</vt:lpstr>
      <vt:lpstr>Vi-SEEM VRC services (4)</vt:lpstr>
      <vt:lpstr>Vi-SEEM VRC services (5)</vt:lpstr>
      <vt:lpstr>Vi-SEEM VRC services (6)</vt:lpstr>
      <vt:lpstr>Vi-SEEM VRC services (7)</vt:lpstr>
      <vt:lpstr>Access to the eInfrastructure</vt:lpstr>
      <vt:lpstr>Authetication and Authorization Infrastructure</vt:lpstr>
      <vt:lpstr>High Perfomance Computing (HPC)</vt:lpstr>
      <vt:lpstr>HPC resouces</vt:lpstr>
      <vt:lpstr>Grid Computing</vt:lpstr>
      <vt:lpstr>Grid Computing Resources</vt:lpstr>
      <vt:lpstr>Grid Access</vt:lpstr>
      <vt:lpstr>Cloud</vt:lpstr>
      <vt:lpstr>Storage</vt:lpstr>
    </vt:vector>
  </TitlesOfParts>
  <Company>edet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 &lt;Presentation Subtitle&gt;</dc:title>
  <dc:creator>nvog</dc:creator>
  <cp:lastModifiedBy>Боро Јакимовки</cp:lastModifiedBy>
  <cp:revision>190</cp:revision>
  <cp:lastPrinted>2016-01-29T13:21:48Z</cp:lastPrinted>
  <dcterms:created xsi:type="dcterms:W3CDTF">2004-04-29T08:03:52Z</dcterms:created>
  <dcterms:modified xsi:type="dcterms:W3CDTF">2016-08-30T04:14:40Z</dcterms:modified>
</cp:coreProperties>
</file>