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21"/>
  </p:notesMasterIdLst>
  <p:handoutMasterIdLst>
    <p:handoutMasterId r:id="rId22"/>
  </p:handoutMasterIdLst>
  <p:sldIdLst>
    <p:sldId id="286" r:id="rId2"/>
    <p:sldId id="263" r:id="rId3"/>
    <p:sldId id="264" r:id="rId4"/>
    <p:sldId id="268" r:id="rId5"/>
    <p:sldId id="269" r:id="rId6"/>
    <p:sldId id="270" r:id="rId7"/>
    <p:sldId id="271" r:id="rId8"/>
    <p:sldId id="289" r:id="rId9"/>
    <p:sldId id="291" r:id="rId10"/>
    <p:sldId id="287" r:id="rId11"/>
    <p:sldId id="288" r:id="rId12"/>
    <p:sldId id="276" r:id="rId13"/>
    <p:sldId id="272" r:id="rId14"/>
    <p:sldId id="273" r:id="rId15"/>
    <p:sldId id="274" r:id="rId16"/>
    <p:sldId id="275" r:id="rId17"/>
    <p:sldId id="290" r:id="rId18"/>
    <p:sldId id="285" r:id="rId19"/>
    <p:sldId id="279" r:id="rId20"/>
  </p:sldIdLst>
  <p:sldSz cx="9906000" cy="6858000" type="A4"/>
  <p:notesSz cx="10234613" cy="7099300"/>
  <p:defaultTextStyle>
    <a:defPPr>
      <a:defRPr lang="en-US"/>
    </a:defPPr>
    <a:lvl1pPr algn="r" rtl="0" fontAlgn="base">
      <a:spcBef>
        <a:spcPct val="20000"/>
      </a:spcBef>
      <a:spcAft>
        <a:spcPct val="0"/>
      </a:spcAft>
      <a:defRPr sz="2400" b="1" kern="1200">
        <a:solidFill>
          <a:schemeClr val="accent2"/>
        </a:solidFill>
        <a:latin typeface="Arial" charset="0"/>
        <a:ea typeface="+mn-ea"/>
        <a:cs typeface="Arial" charset="0"/>
      </a:defRPr>
    </a:lvl1pPr>
    <a:lvl2pPr marL="457200" algn="r" rtl="0" fontAlgn="base">
      <a:spcBef>
        <a:spcPct val="20000"/>
      </a:spcBef>
      <a:spcAft>
        <a:spcPct val="0"/>
      </a:spcAft>
      <a:defRPr sz="2400" b="1" kern="1200">
        <a:solidFill>
          <a:schemeClr val="accent2"/>
        </a:solidFill>
        <a:latin typeface="Arial" charset="0"/>
        <a:ea typeface="+mn-ea"/>
        <a:cs typeface="Arial" charset="0"/>
      </a:defRPr>
    </a:lvl2pPr>
    <a:lvl3pPr marL="914400" algn="r" rtl="0" fontAlgn="base">
      <a:spcBef>
        <a:spcPct val="20000"/>
      </a:spcBef>
      <a:spcAft>
        <a:spcPct val="0"/>
      </a:spcAft>
      <a:defRPr sz="2400" b="1" kern="1200">
        <a:solidFill>
          <a:schemeClr val="accent2"/>
        </a:solidFill>
        <a:latin typeface="Arial" charset="0"/>
        <a:ea typeface="+mn-ea"/>
        <a:cs typeface="Arial" charset="0"/>
      </a:defRPr>
    </a:lvl3pPr>
    <a:lvl4pPr marL="1371600" algn="r" rtl="0" fontAlgn="base">
      <a:spcBef>
        <a:spcPct val="20000"/>
      </a:spcBef>
      <a:spcAft>
        <a:spcPct val="0"/>
      </a:spcAft>
      <a:defRPr sz="2400" b="1" kern="1200">
        <a:solidFill>
          <a:schemeClr val="accent2"/>
        </a:solidFill>
        <a:latin typeface="Arial" charset="0"/>
        <a:ea typeface="+mn-ea"/>
        <a:cs typeface="Arial" charset="0"/>
      </a:defRPr>
    </a:lvl4pPr>
    <a:lvl5pPr marL="1828800" algn="r" rtl="0" fontAlgn="base">
      <a:spcBef>
        <a:spcPct val="20000"/>
      </a:spcBef>
      <a:spcAft>
        <a:spcPct val="0"/>
      </a:spcAft>
      <a:defRPr sz="2400" b="1" kern="1200">
        <a:solidFill>
          <a:schemeClr val="accent2"/>
        </a:solidFill>
        <a:latin typeface="Arial" charset="0"/>
        <a:ea typeface="+mn-ea"/>
        <a:cs typeface="Arial" charset="0"/>
      </a:defRPr>
    </a:lvl5pPr>
    <a:lvl6pPr marL="2286000" algn="l" defTabSz="914400" rtl="0" eaLnBrk="1" latinLnBrk="0" hangingPunct="1">
      <a:defRPr sz="2400" b="1" kern="1200">
        <a:solidFill>
          <a:schemeClr val="accent2"/>
        </a:solidFill>
        <a:latin typeface="Arial" charset="0"/>
        <a:ea typeface="+mn-ea"/>
        <a:cs typeface="Arial" charset="0"/>
      </a:defRPr>
    </a:lvl6pPr>
    <a:lvl7pPr marL="2743200" algn="l" defTabSz="914400" rtl="0" eaLnBrk="1" latinLnBrk="0" hangingPunct="1">
      <a:defRPr sz="2400" b="1" kern="1200">
        <a:solidFill>
          <a:schemeClr val="accent2"/>
        </a:solidFill>
        <a:latin typeface="Arial" charset="0"/>
        <a:ea typeface="+mn-ea"/>
        <a:cs typeface="Arial" charset="0"/>
      </a:defRPr>
    </a:lvl7pPr>
    <a:lvl8pPr marL="3200400" algn="l" defTabSz="914400" rtl="0" eaLnBrk="1" latinLnBrk="0" hangingPunct="1">
      <a:defRPr sz="2400" b="1" kern="1200">
        <a:solidFill>
          <a:schemeClr val="accent2"/>
        </a:solidFill>
        <a:latin typeface="Arial" charset="0"/>
        <a:ea typeface="+mn-ea"/>
        <a:cs typeface="Arial" charset="0"/>
      </a:defRPr>
    </a:lvl8pPr>
    <a:lvl9pPr marL="3657600" algn="l" defTabSz="914400" rtl="0" eaLnBrk="1" latinLnBrk="0" hangingPunct="1">
      <a:defRPr sz="2400" b="1" kern="1200">
        <a:solidFill>
          <a:schemeClr val="accent2"/>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27">
          <p15:clr>
            <a:srgbClr val="A4A3A4"/>
          </p15:clr>
        </p15:guide>
        <p15:guide id="2" pos="3107">
          <p15:clr>
            <a:srgbClr val="A4A3A4"/>
          </p15:clr>
        </p15:guide>
        <p15:guide id="3" orient="horz" pos="2235">
          <p15:clr>
            <a:srgbClr val="A4A3A4"/>
          </p15:clr>
        </p15:guide>
        <p15:guide id="4" pos="32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78AC"/>
    <a:srgbClr val="0B7BCF"/>
    <a:srgbClr val="0879BE"/>
    <a:srgbClr val="CF4901"/>
    <a:srgbClr val="EDCFCB"/>
    <a:srgbClr val="E85E15"/>
    <a:srgbClr val="F6E9E7"/>
    <a:srgbClr val="F8C092"/>
    <a:srgbClr val="919789"/>
    <a:srgbClr val="8D9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38" autoAdjust="0"/>
    <p:restoredTop sz="94337" autoAdjust="0"/>
  </p:normalViewPr>
  <p:slideViewPr>
    <p:cSldViewPr snapToGrid="0">
      <p:cViewPr varScale="1">
        <p:scale>
          <a:sx n="119" d="100"/>
          <a:sy n="119" d="100"/>
        </p:scale>
        <p:origin x="504" y="17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098" y="-78"/>
      </p:cViewPr>
      <p:guideLst>
        <p:guide orient="horz" pos="2127"/>
        <p:guide pos="3107"/>
        <p:guide orient="horz" pos="2235"/>
        <p:guide pos="322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4434725" cy="35538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lvl1pPr algn="l" eaLnBrk="0" hangingPunct="0">
              <a:spcBef>
                <a:spcPct val="0"/>
              </a:spcBef>
              <a:defRPr sz="1300" b="0">
                <a:solidFill>
                  <a:schemeClr val="tx1"/>
                </a:solidFill>
                <a:latin typeface="Times New Roman" pitchFamily="18" charset="0"/>
              </a:defRPr>
            </a:lvl1pPr>
          </a:lstStyle>
          <a:p>
            <a:pPr>
              <a:defRPr/>
            </a:pPr>
            <a:endParaRPr lang="el-GR"/>
          </a:p>
        </p:txBody>
      </p:sp>
      <p:sp>
        <p:nvSpPr>
          <p:cNvPr id="46083" name="Rectangle 3"/>
          <p:cNvSpPr>
            <a:spLocks noGrp="1" noChangeArrowheads="1"/>
          </p:cNvSpPr>
          <p:nvPr>
            <p:ph type="dt" sz="quarter" idx="1"/>
          </p:nvPr>
        </p:nvSpPr>
        <p:spPr bwMode="auto">
          <a:xfrm>
            <a:off x="5796595" y="0"/>
            <a:ext cx="4436371" cy="35538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lvl1pPr eaLnBrk="0" hangingPunct="0">
              <a:spcBef>
                <a:spcPct val="0"/>
              </a:spcBef>
              <a:defRPr sz="1300" b="0">
                <a:solidFill>
                  <a:schemeClr val="tx1"/>
                </a:solidFill>
                <a:latin typeface="Times New Roman" pitchFamily="18" charset="0"/>
              </a:defRPr>
            </a:lvl1pPr>
          </a:lstStyle>
          <a:p>
            <a:pPr>
              <a:defRPr/>
            </a:pPr>
            <a:endParaRPr lang="el-GR"/>
          </a:p>
        </p:txBody>
      </p:sp>
      <p:sp>
        <p:nvSpPr>
          <p:cNvPr id="46084" name="Rectangle 4"/>
          <p:cNvSpPr>
            <a:spLocks noGrp="1" noChangeArrowheads="1"/>
          </p:cNvSpPr>
          <p:nvPr>
            <p:ph type="ftr" sz="quarter" idx="2"/>
          </p:nvPr>
        </p:nvSpPr>
        <p:spPr bwMode="auto">
          <a:xfrm>
            <a:off x="0" y="6742250"/>
            <a:ext cx="4434725" cy="355382"/>
          </a:xfrm>
          <a:prstGeom prst="rect">
            <a:avLst/>
          </a:prstGeom>
          <a:noFill/>
          <a:ln w="9525">
            <a:noFill/>
            <a:miter lim="800000"/>
            <a:headEnd/>
            <a:tailEnd/>
          </a:ln>
          <a:effectLst/>
        </p:spPr>
        <p:txBody>
          <a:bodyPr vert="horz" wrap="square" lIns="95318" tIns="47659" rIns="95318" bIns="47659" numCol="1" anchor="b" anchorCtr="0" compatLnSpc="1">
            <a:prstTxWarp prst="textNoShape">
              <a:avLst/>
            </a:prstTxWarp>
          </a:bodyPr>
          <a:lstStyle>
            <a:lvl1pPr algn="l" eaLnBrk="0" hangingPunct="0">
              <a:spcBef>
                <a:spcPct val="0"/>
              </a:spcBef>
              <a:defRPr sz="1300" b="0">
                <a:solidFill>
                  <a:schemeClr val="tx1"/>
                </a:solidFill>
                <a:latin typeface="Times New Roman" pitchFamily="18" charset="0"/>
              </a:defRPr>
            </a:lvl1pPr>
          </a:lstStyle>
          <a:p>
            <a:pPr>
              <a:defRPr/>
            </a:pPr>
            <a:endParaRPr lang="el-GR"/>
          </a:p>
        </p:txBody>
      </p:sp>
      <p:sp>
        <p:nvSpPr>
          <p:cNvPr id="46085" name="Rectangle 5"/>
          <p:cNvSpPr>
            <a:spLocks noGrp="1" noChangeArrowheads="1"/>
          </p:cNvSpPr>
          <p:nvPr>
            <p:ph type="sldNum" sz="quarter" idx="3"/>
          </p:nvPr>
        </p:nvSpPr>
        <p:spPr bwMode="auto">
          <a:xfrm>
            <a:off x="5796595" y="6742250"/>
            <a:ext cx="4436371" cy="355382"/>
          </a:xfrm>
          <a:prstGeom prst="rect">
            <a:avLst/>
          </a:prstGeom>
          <a:noFill/>
          <a:ln w="9525">
            <a:noFill/>
            <a:miter lim="800000"/>
            <a:headEnd/>
            <a:tailEnd/>
          </a:ln>
          <a:effectLst/>
        </p:spPr>
        <p:txBody>
          <a:bodyPr vert="horz" wrap="square" lIns="95318" tIns="47659" rIns="95318" bIns="47659" numCol="1" anchor="b" anchorCtr="0" compatLnSpc="1">
            <a:prstTxWarp prst="textNoShape">
              <a:avLst/>
            </a:prstTxWarp>
          </a:bodyPr>
          <a:lstStyle>
            <a:lvl1pPr eaLnBrk="0" hangingPunct="0">
              <a:spcBef>
                <a:spcPct val="0"/>
              </a:spcBef>
              <a:defRPr sz="1300" b="0">
                <a:solidFill>
                  <a:schemeClr val="tx1"/>
                </a:solidFill>
                <a:latin typeface="Times New Roman" pitchFamily="18" charset="0"/>
              </a:defRPr>
            </a:lvl1pPr>
          </a:lstStyle>
          <a:p>
            <a:pPr>
              <a:defRPr/>
            </a:pPr>
            <a:fld id="{2DC3300D-5115-4BAB-93FC-246CDC56F3C3}" type="slidenum">
              <a:rPr lang="el-GR"/>
              <a:pPr>
                <a:defRPr/>
              </a:pPr>
              <a:t>‹#›</a:t>
            </a:fld>
            <a:endParaRPr lang="el-GR"/>
          </a:p>
        </p:txBody>
      </p:sp>
    </p:spTree>
    <p:extLst>
      <p:ext uri="{BB962C8B-B14F-4D97-AF65-F5344CB8AC3E}">
        <p14:creationId xmlns:p14="http://schemas.microsoft.com/office/powerpoint/2010/main" val="2104723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4434725" cy="35538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lvl1pPr algn="l">
              <a:spcBef>
                <a:spcPct val="0"/>
              </a:spcBef>
              <a:defRPr sz="1300" b="0">
                <a:solidFill>
                  <a:schemeClr val="tx1"/>
                </a:solidFill>
                <a:effectLst>
                  <a:outerShdw blurRad="38100" dist="38100" dir="2700000" algn="tl">
                    <a:srgbClr val="C0C0C0"/>
                  </a:outerShdw>
                </a:effectLst>
                <a:latin typeface="Tahoma" pitchFamily="34" charset="0"/>
              </a:defRPr>
            </a:lvl1pPr>
          </a:lstStyle>
          <a:p>
            <a:pPr>
              <a:defRPr/>
            </a:pPr>
            <a:endParaRPr lang="en-GB"/>
          </a:p>
        </p:txBody>
      </p:sp>
      <p:sp>
        <p:nvSpPr>
          <p:cNvPr id="22531" name="Rectangle 3"/>
          <p:cNvSpPr>
            <a:spLocks noGrp="1" noChangeArrowheads="1"/>
          </p:cNvSpPr>
          <p:nvPr>
            <p:ph type="dt" idx="1"/>
          </p:nvPr>
        </p:nvSpPr>
        <p:spPr bwMode="auto">
          <a:xfrm>
            <a:off x="5799888" y="0"/>
            <a:ext cx="4434725" cy="35538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lvl1pPr>
              <a:spcBef>
                <a:spcPct val="0"/>
              </a:spcBef>
              <a:defRPr sz="1300" b="0">
                <a:solidFill>
                  <a:schemeClr val="tx1"/>
                </a:solidFill>
                <a:effectLst>
                  <a:outerShdw blurRad="38100" dist="38100" dir="2700000" algn="tl">
                    <a:srgbClr val="C0C0C0"/>
                  </a:outerShdw>
                </a:effectLst>
                <a:latin typeface="Tahoma" pitchFamily="34" charset="0"/>
              </a:defRPr>
            </a:lvl1pPr>
          </a:lstStyle>
          <a:p>
            <a:pPr>
              <a:defRPr/>
            </a:pPr>
            <a:endParaRPr lang="en-GB"/>
          </a:p>
        </p:txBody>
      </p:sp>
      <p:sp>
        <p:nvSpPr>
          <p:cNvPr id="11268" name="Rectangle 4"/>
          <p:cNvSpPr>
            <a:spLocks noGrp="1" noRot="1" noChangeAspect="1" noChangeArrowheads="1" noTextEdit="1"/>
          </p:cNvSpPr>
          <p:nvPr>
            <p:ph type="sldImg" idx="2"/>
          </p:nvPr>
        </p:nvSpPr>
        <p:spPr bwMode="auto">
          <a:xfrm>
            <a:off x="3197225" y="531813"/>
            <a:ext cx="3846513" cy="266382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1363518" y="3373628"/>
            <a:ext cx="7507579" cy="3193433"/>
          </a:xfrm>
          <a:prstGeom prst="rect">
            <a:avLst/>
          </a:prstGeom>
          <a:noFill/>
          <a:ln w="9525">
            <a:noFill/>
            <a:miter lim="800000"/>
            <a:headEnd/>
            <a:tailEnd/>
          </a:ln>
          <a:effectLst/>
        </p:spPr>
        <p:txBody>
          <a:bodyPr vert="horz" wrap="square" lIns="95318" tIns="47659" rIns="95318" bIns="4765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2534" name="Rectangle 6"/>
          <p:cNvSpPr>
            <a:spLocks noGrp="1" noChangeArrowheads="1"/>
          </p:cNvSpPr>
          <p:nvPr>
            <p:ph type="ftr" sz="quarter" idx="4"/>
          </p:nvPr>
        </p:nvSpPr>
        <p:spPr bwMode="auto">
          <a:xfrm>
            <a:off x="0" y="6743917"/>
            <a:ext cx="4434725" cy="355383"/>
          </a:xfrm>
          <a:prstGeom prst="rect">
            <a:avLst/>
          </a:prstGeom>
          <a:noFill/>
          <a:ln w="9525">
            <a:noFill/>
            <a:miter lim="800000"/>
            <a:headEnd/>
            <a:tailEnd/>
          </a:ln>
          <a:effectLst/>
        </p:spPr>
        <p:txBody>
          <a:bodyPr vert="horz" wrap="square" lIns="95318" tIns="47659" rIns="95318" bIns="47659" numCol="1" anchor="b" anchorCtr="0" compatLnSpc="1">
            <a:prstTxWarp prst="textNoShape">
              <a:avLst/>
            </a:prstTxWarp>
          </a:bodyPr>
          <a:lstStyle>
            <a:lvl1pPr algn="l">
              <a:spcBef>
                <a:spcPct val="0"/>
              </a:spcBef>
              <a:defRPr sz="1300" b="0">
                <a:solidFill>
                  <a:schemeClr val="tx1"/>
                </a:solidFill>
                <a:effectLst>
                  <a:outerShdw blurRad="38100" dist="38100" dir="2700000" algn="tl">
                    <a:srgbClr val="C0C0C0"/>
                  </a:outerShdw>
                </a:effectLst>
                <a:latin typeface="Tahoma" pitchFamily="34" charset="0"/>
              </a:defRPr>
            </a:lvl1pPr>
          </a:lstStyle>
          <a:p>
            <a:pPr>
              <a:defRPr/>
            </a:pPr>
            <a:endParaRPr lang="en-GB"/>
          </a:p>
        </p:txBody>
      </p:sp>
      <p:sp>
        <p:nvSpPr>
          <p:cNvPr id="22535" name="Rectangle 7"/>
          <p:cNvSpPr>
            <a:spLocks noGrp="1" noChangeArrowheads="1"/>
          </p:cNvSpPr>
          <p:nvPr>
            <p:ph type="sldNum" sz="quarter" idx="5"/>
          </p:nvPr>
        </p:nvSpPr>
        <p:spPr bwMode="auto">
          <a:xfrm>
            <a:off x="5799888" y="6743917"/>
            <a:ext cx="4434725" cy="355383"/>
          </a:xfrm>
          <a:prstGeom prst="rect">
            <a:avLst/>
          </a:prstGeom>
          <a:noFill/>
          <a:ln w="9525">
            <a:noFill/>
            <a:miter lim="800000"/>
            <a:headEnd/>
            <a:tailEnd/>
          </a:ln>
          <a:effectLst/>
        </p:spPr>
        <p:txBody>
          <a:bodyPr vert="horz" wrap="square" lIns="95318" tIns="47659" rIns="95318" bIns="47659" numCol="1" anchor="b" anchorCtr="0" compatLnSpc="1">
            <a:prstTxWarp prst="textNoShape">
              <a:avLst/>
            </a:prstTxWarp>
          </a:bodyPr>
          <a:lstStyle>
            <a:lvl1pPr>
              <a:spcBef>
                <a:spcPct val="0"/>
              </a:spcBef>
              <a:defRPr sz="1300" b="0">
                <a:solidFill>
                  <a:schemeClr val="tx1"/>
                </a:solidFill>
                <a:effectLst>
                  <a:outerShdw blurRad="38100" dist="38100" dir="2700000" algn="tl">
                    <a:srgbClr val="C0C0C0"/>
                  </a:outerShdw>
                </a:effectLst>
                <a:latin typeface="Tahoma" pitchFamily="34" charset="0"/>
              </a:defRPr>
            </a:lvl1pPr>
          </a:lstStyle>
          <a:p>
            <a:pPr>
              <a:defRPr/>
            </a:pPr>
            <a:fld id="{67882BFB-C195-4ABC-8201-A723AE96FA51}" type="slidenum">
              <a:rPr lang="en-GB"/>
              <a:pPr>
                <a:defRPr/>
              </a:pPr>
              <a:t>‹#›</a:t>
            </a:fld>
            <a:endParaRPr lang="en-GB"/>
          </a:p>
        </p:txBody>
      </p:sp>
    </p:spTree>
    <p:extLst>
      <p:ext uri="{BB962C8B-B14F-4D97-AF65-F5344CB8AC3E}">
        <p14:creationId xmlns:p14="http://schemas.microsoft.com/office/powerpoint/2010/main" val="1933333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2</a:t>
            </a:fld>
            <a:endParaRPr lang="en-GB"/>
          </a:p>
        </p:txBody>
      </p:sp>
    </p:spTree>
    <p:extLst>
      <p:ext uri="{BB962C8B-B14F-4D97-AF65-F5344CB8AC3E}">
        <p14:creationId xmlns:p14="http://schemas.microsoft.com/office/powerpoint/2010/main" val="113380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197225" y="531813"/>
            <a:ext cx="3846513"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charset="0"/>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ＭＳ Ｐゴシック" pitchFamily="34" charset="-128"/>
              </a:defRPr>
            </a:lvl1pPr>
            <a:lvl2pPr marL="774748" indent="-297980" eaLnBrk="0" hangingPunct="0">
              <a:spcBef>
                <a:spcPct val="30000"/>
              </a:spcBef>
              <a:defRPr sz="1300">
                <a:solidFill>
                  <a:schemeClr val="tx1"/>
                </a:solidFill>
                <a:latin typeface="Calibri" pitchFamily="34" charset="0"/>
                <a:ea typeface="ＭＳ Ｐゴシック" pitchFamily="34" charset="-128"/>
              </a:defRPr>
            </a:lvl2pPr>
            <a:lvl3pPr marL="1191920" indent="-238384" eaLnBrk="0" hangingPunct="0">
              <a:spcBef>
                <a:spcPct val="30000"/>
              </a:spcBef>
              <a:defRPr sz="1300">
                <a:solidFill>
                  <a:schemeClr val="tx1"/>
                </a:solidFill>
                <a:latin typeface="Calibri" pitchFamily="34" charset="0"/>
                <a:ea typeface="ＭＳ Ｐゴシック" pitchFamily="34" charset="-128"/>
              </a:defRPr>
            </a:lvl3pPr>
            <a:lvl4pPr marL="1668689" indent="-238384" eaLnBrk="0" hangingPunct="0">
              <a:spcBef>
                <a:spcPct val="30000"/>
              </a:spcBef>
              <a:defRPr sz="1300">
                <a:solidFill>
                  <a:schemeClr val="tx1"/>
                </a:solidFill>
                <a:latin typeface="Calibri" pitchFamily="34" charset="0"/>
                <a:ea typeface="ＭＳ Ｐゴシック" pitchFamily="34" charset="-128"/>
              </a:defRPr>
            </a:lvl4pPr>
            <a:lvl5pPr marL="2145457" indent="-238384" eaLnBrk="0" hangingPunct="0">
              <a:spcBef>
                <a:spcPct val="30000"/>
              </a:spcBef>
              <a:defRPr sz="1300">
                <a:solidFill>
                  <a:schemeClr val="tx1"/>
                </a:solidFill>
                <a:latin typeface="Calibri" pitchFamily="34" charset="0"/>
                <a:ea typeface="ＭＳ Ｐゴシック" pitchFamily="34" charset="-128"/>
              </a:defRPr>
            </a:lvl5pPr>
            <a:lvl6pPr marL="2622225"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098993"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575761"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052529"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hangingPunct="1">
              <a:spcBef>
                <a:spcPct val="0"/>
              </a:spcBef>
            </a:pPr>
            <a:fld id="{B2CA3644-F4B4-4D8F-83BB-7B84FFDC70C9}" type="slidenum">
              <a:rPr lang="en-US" altLang="el-GR" smtClean="0">
                <a:latin typeface="Arial" charset="0"/>
              </a:rPr>
              <a:pPr eaLnBrk="1" hangingPunct="1">
                <a:spcBef>
                  <a:spcPct val="0"/>
                </a:spcBef>
              </a:pPr>
              <a:t>10</a:t>
            </a:fld>
            <a:endParaRPr lang="en-US" altLang="el-GR" smtClean="0">
              <a:latin typeface="Arial" charset="0"/>
            </a:endParaRPr>
          </a:p>
        </p:txBody>
      </p:sp>
    </p:spTree>
    <p:extLst>
      <p:ext uri="{BB962C8B-B14F-4D97-AF65-F5344CB8AC3E}">
        <p14:creationId xmlns:p14="http://schemas.microsoft.com/office/powerpoint/2010/main" val="96328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197225" y="531813"/>
            <a:ext cx="3846513"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el-GR" dirty="0" smtClean="0">
              <a:latin typeface="Times New Roman" pitchFamily="18" charset="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ＭＳ Ｐゴシック" pitchFamily="34" charset="-128"/>
              </a:defRPr>
            </a:lvl1pPr>
            <a:lvl2pPr marL="774748" indent="-297980" eaLnBrk="0" hangingPunct="0">
              <a:spcBef>
                <a:spcPct val="30000"/>
              </a:spcBef>
              <a:defRPr sz="1300">
                <a:solidFill>
                  <a:schemeClr val="tx1"/>
                </a:solidFill>
                <a:latin typeface="Calibri" pitchFamily="34" charset="0"/>
                <a:ea typeface="ＭＳ Ｐゴシック" pitchFamily="34" charset="-128"/>
              </a:defRPr>
            </a:lvl2pPr>
            <a:lvl3pPr marL="1191920" indent="-238384" eaLnBrk="0" hangingPunct="0">
              <a:spcBef>
                <a:spcPct val="30000"/>
              </a:spcBef>
              <a:defRPr sz="1300">
                <a:solidFill>
                  <a:schemeClr val="tx1"/>
                </a:solidFill>
                <a:latin typeface="Calibri" pitchFamily="34" charset="0"/>
                <a:ea typeface="ＭＳ Ｐゴシック" pitchFamily="34" charset="-128"/>
              </a:defRPr>
            </a:lvl3pPr>
            <a:lvl4pPr marL="1668689" indent="-238384" eaLnBrk="0" hangingPunct="0">
              <a:spcBef>
                <a:spcPct val="30000"/>
              </a:spcBef>
              <a:defRPr sz="1300">
                <a:solidFill>
                  <a:schemeClr val="tx1"/>
                </a:solidFill>
                <a:latin typeface="Calibri" pitchFamily="34" charset="0"/>
                <a:ea typeface="ＭＳ Ｐゴシック" pitchFamily="34" charset="-128"/>
              </a:defRPr>
            </a:lvl4pPr>
            <a:lvl5pPr marL="2145457" indent="-238384" eaLnBrk="0" hangingPunct="0">
              <a:spcBef>
                <a:spcPct val="30000"/>
              </a:spcBef>
              <a:defRPr sz="1300">
                <a:solidFill>
                  <a:schemeClr val="tx1"/>
                </a:solidFill>
                <a:latin typeface="Calibri" pitchFamily="34" charset="0"/>
                <a:ea typeface="ＭＳ Ｐゴシック" pitchFamily="34" charset="-128"/>
              </a:defRPr>
            </a:lvl5pPr>
            <a:lvl6pPr marL="2622225"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098993"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575761"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052529"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hangingPunct="1">
              <a:spcBef>
                <a:spcPct val="0"/>
              </a:spcBef>
            </a:pPr>
            <a:fld id="{A7EFB171-A640-4EDE-A1CE-0F00EF3D411D}" type="slidenum">
              <a:rPr lang="en-GB" altLang="el-GR" smtClean="0">
                <a:latin typeface="Tahoma" pitchFamily="34" charset="0"/>
              </a:rPr>
              <a:pPr eaLnBrk="1" hangingPunct="1">
                <a:spcBef>
                  <a:spcPct val="0"/>
                </a:spcBef>
              </a:pPr>
              <a:t>11</a:t>
            </a:fld>
            <a:endParaRPr lang="en-GB" altLang="el-GR" smtClean="0">
              <a:latin typeface="Tahoma" pitchFamily="34" charset="0"/>
            </a:endParaRPr>
          </a:p>
        </p:txBody>
      </p:sp>
    </p:spTree>
    <p:extLst>
      <p:ext uri="{BB962C8B-B14F-4D97-AF65-F5344CB8AC3E}">
        <p14:creationId xmlns:p14="http://schemas.microsoft.com/office/powerpoint/2010/main" val="422134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197225" y="531813"/>
            <a:ext cx="3846513"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ea typeface="ＭＳ Ｐゴシック"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ＭＳ Ｐゴシック" pitchFamily="34" charset="-128"/>
              </a:defRPr>
            </a:lvl1pPr>
            <a:lvl2pPr marL="774748" indent="-297980" eaLnBrk="0" hangingPunct="0">
              <a:spcBef>
                <a:spcPct val="30000"/>
              </a:spcBef>
              <a:defRPr sz="1300">
                <a:solidFill>
                  <a:schemeClr val="tx1"/>
                </a:solidFill>
                <a:latin typeface="Calibri" pitchFamily="34" charset="0"/>
                <a:ea typeface="ＭＳ Ｐゴシック" pitchFamily="34" charset="-128"/>
              </a:defRPr>
            </a:lvl2pPr>
            <a:lvl3pPr marL="1191920" indent="-238384" eaLnBrk="0" hangingPunct="0">
              <a:spcBef>
                <a:spcPct val="30000"/>
              </a:spcBef>
              <a:defRPr sz="1300">
                <a:solidFill>
                  <a:schemeClr val="tx1"/>
                </a:solidFill>
                <a:latin typeface="Calibri" pitchFamily="34" charset="0"/>
                <a:ea typeface="ＭＳ Ｐゴシック" pitchFamily="34" charset="-128"/>
              </a:defRPr>
            </a:lvl3pPr>
            <a:lvl4pPr marL="1668689" indent="-238384" eaLnBrk="0" hangingPunct="0">
              <a:spcBef>
                <a:spcPct val="30000"/>
              </a:spcBef>
              <a:defRPr sz="1300">
                <a:solidFill>
                  <a:schemeClr val="tx1"/>
                </a:solidFill>
                <a:latin typeface="Calibri" pitchFamily="34" charset="0"/>
                <a:ea typeface="ＭＳ Ｐゴシック" pitchFamily="34" charset="-128"/>
              </a:defRPr>
            </a:lvl4pPr>
            <a:lvl5pPr marL="2145457" indent="-238384" eaLnBrk="0" hangingPunct="0">
              <a:spcBef>
                <a:spcPct val="30000"/>
              </a:spcBef>
              <a:defRPr sz="1300">
                <a:solidFill>
                  <a:schemeClr val="tx1"/>
                </a:solidFill>
                <a:latin typeface="Calibri" pitchFamily="34" charset="0"/>
                <a:ea typeface="ＭＳ Ｐゴシック" pitchFamily="34" charset="-128"/>
              </a:defRPr>
            </a:lvl5pPr>
            <a:lvl6pPr marL="2622225"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098993"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575761"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052529"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hangingPunct="1">
              <a:spcBef>
                <a:spcPct val="0"/>
              </a:spcBef>
            </a:pPr>
            <a:fld id="{33EE4334-6C94-4F01-BD56-7D33FE0BD6BD}" type="slidenum">
              <a:rPr lang="en-US" altLang="el-GR" smtClean="0"/>
              <a:pPr eaLnBrk="1" hangingPunct="1">
                <a:spcBef>
                  <a:spcPct val="0"/>
                </a:spcBef>
              </a:pPr>
              <a:t>14</a:t>
            </a:fld>
            <a:endParaRPr lang="en-US" altLang="el-GR" smtClean="0"/>
          </a:p>
        </p:txBody>
      </p:sp>
    </p:spTree>
    <p:extLst>
      <p:ext uri="{BB962C8B-B14F-4D97-AF65-F5344CB8AC3E}">
        <p14:creationId xmlns:p14="http://schemas.microsoft.com/office/powerpoint/2010/main" val="82354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197225" y="531813"/>
            <a:ext cx="3846513"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ＭＳ Ｐゴシック" pitchFamily="34" charset="-128"/>
              </a:defRPr>
            </a:lvl1pPr>
            <a:lvl2pPr marL="774748" indent="-297980" eaLnBrk="0" hangingPunct="0">
              <a:spcBef>
                <a:spcPct val="30000"/>
              </a:spcBef>
              <a:defRPr sz="1300">
                <a:solidFill>
                  <a:schemeClr val="tx1"/>
                </a:solidFill>
                <a:latin typeface="Calibri" pitchFamily="34" charset="0"/>
                <a:ea typeface="ＭＳ Ｐゴシック" pitchFamily="34" charset="-128"/>
              </a:defRPr>
            </a:lvl2pPr>
            <a:lvl3pPr marL="1191920" indent="-238384" eaLnBrk="0" hangingPunct="0">
              <a:spcBef>
                <a:spcPct val="30000"/>
              </a:spcBef>
              <a:defRPr sz="1300">
                <a:solidFill>
                  <a:schemeClr val="tx1"/>
                </a:solidFill>
                <a:latin typeface="Calibri" pitchFamily="34" charset="0"/>
                <a:ea typeface="ＭＳ Ｐゴシック" pitchFamily="34" charset="-128"/>
              </a:defRPr>
            </a:lvl3pPr>
            <a:lvl4pPr marL="1668689" indent="-238384" eaLnBrk="0" hangingPunct="0">
              <a:spcBef>
                <a:spcPct val="30000"/>
              </a:spcBef>
              <a:defRPr sz="1300">
                <a:solidFill>
                  <a:schemeClr val="tx1"/>
                </a:solidFill>
                <a:latin typeface="Calibri" pitchFamily="34" charset="0"/>
                <a:ea typeface="ＭＳ Ｐゴシック" pitchFamily="34" charset="-128"/>
              </a:defRPr>
            </a:lvl4pPr>
            <a:lvl5pPr marL="2145457" indent="-238384" eaLnBrk="0" hangingPunct="0">
              <a:spcBef>
                <a:spcPct val="30000"/>
              </a:spcBef>
              <a:defRPr sz="1300">
                <a:solidFill>
                  <a:schemeClr val="tx1"/>
                </a:solidFill>
                <a:latin typeface="Calibri" pitchFamily="34" charset="0"/>
                <a:ea typeface="ＭＳ Ｐゴシック" pitchFamily="34" charset="-128"/>
              </a:defRPr>
            </a:lvl5pPr>
            <a:lvl6pPr marL="2622225"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098993"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575761"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052529"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hangingPunct="1">
              <a:spcBef>
                <a:spcPct val="0"/>
              </a:spcBef>
            </a:pPr>
            <a:fld id="{10F14660-C685-41F4-8459-B557FE2C3188}" type="slidenum">
              <a:rPr lang="en-US" altLang="el-GR" smtClean="0"/>
              <a:pPr eaLnBrk="1" hangingPunct="1">
                <a:spcBef>
                  <a:spcPct val="0"/>
                </a:spcBef>
              </a:pPr>
              <a:t>15</a:t>
            </a:fld>
            <a:endParaRPr lang="en-US" altLang="el-GR" smtClean="0"/>
          </a:p>
        </p:txBody>
      </p:sp>
    </p:spTree>
    <p:extLst>
      <p:ext uri="{BB962C8B-B14F-4D97-AF65-F5344CB8AC3E}">
        <p14:creationId xmlns:p14="http://schemas.microsoft.com/office/powerpoint/2010/main" val="427884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3197225" y="531813"/>
            <a:ext cx="3846513"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ea typeface="ＭＳ Ｐゴシック"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ＭＳ Ｐゴシック" pitchFamily="34" charset="-128"/>
              </a:defRPr>
            </a:lvl1pPr>
            <a:lvl2pPr marL="774748" indent="-297980" eaLnBrk="0" hangingPunct="0">
              <a:spcBef>
                <a:spcPct val="30000"/>
              </a:spcBef>
              <a:defRPr sz="1300">
                <a:solidFill>
                  <a:schemeClr val="tx1"/>
                </a:solidFill>
                <a:latin typeface="Calibri" pitchFamily="34" charset="0"/>
                <a:ea typeface="ＭＳ Ｐゴシック" pitchFamily="34" charset="-128"/>
              </a:defRPr>
            </a:lvl2pPr>
            <a:lvl3pPr marL="1191920" indent="-238384" eaLnBrk="0" hangingPunct="0">
              <a:spcBef>
                <a:spcPct val="30000"/>
              </a:spcBef>
              <a:defRPr sz="1300">
                <a:solidFill>
                  <a:schemeClr val="tx1"/>
                </a:solidFill>
                <a:latin typeface="Calibri" pitchFamily="34" charset="0"/>
                <a:ea typeface="ＭＳ Ｐゴシック" pitchFamily="34" charset="-128"/>
              </a:defRPr>
            </a:lvl3pPr>
            <a:lvl4pPr marL="1668689" indent="-238384" eaLnBrk="0" hangingPunct="0">
              <a:spcBef>
                <a:spcPct val="30000"/>
              </a:spcBef>
              <a:defRPr sz="1300">
                <a:solidFill>
                  <a:schemeClr val="tx1"/>
                </a:solidFill>
                <a:latin typeface="Calibri" pitchFamily="34" charset="0"/>
                <a:ea typeface="ＭＳ Ｐゴシック" pitchFamily="34" charset="-128"/>
              </a:defRPr>
            </a:lvl4pPr>
            <a:lvl5pPr marL="2145457" indent="-238384" eaLnBrk="0" hangingPunct="0">
              <a:spcBef>
                <a:spcPct val="30000"/>
              </a:spcBef>
              <a:defRPr sz="1300">
                <a:solidFill>
                  <a:schemeClr val="tx1"/>
                </a:solidFill>
                <a:latin typeface="Calibri" pitchFamily="34" charset="0"/>
                <a:ea typeface="ＭＳ Ｐゴシック" pitchFamily="34" charset="-128"/>
              </a:defRPr>
            </a:lvl5pPr>
            <a:lvl6pPr marL="2622225"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098993"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575761"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052529" indent="-238384" defTabSz="476768"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hangingPunct="1">
              <a:spcBef>
                <a:spcPct val="0"/>
              </a:spcBef>
            </a:pPr>
            <a:fld id="{3C419A40-FBB4-4DDA-A955-AAECCF151C4C}" type="slidenum">
              <a:rPr lang="en-US" altLang="el-GR" smtClean="0"/>
              <a:pPr eaLnBrk="1" hangingPunct="1">
                <a:spcBef>
                  <a:spcPct val="0"/>
                </a:spcBef>
              </a:pPr>
              <a:t>16</a:t>
            </a:fld>
            <a:endParaRPr lang="en-US" altLang="el-GR" smtClean="0"/>
          </a:p>
        </p:txBody>
      </p:sp>
    </p:spTree>
    <p:extLst>
      <p:ext uri="{BB962C8B-B14F-4D97-AF65-F5344CB8AC3E}">
        <p14:creationId xmlns:p14="http://schemas.microsoft.com/office/powerpoint/2010/main" val="1620916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
            <a:ext cx="9906000" cy="1116282"/>
          </a:xfrm>
          <a:prstGeom prst="rect">
            <a:avLst/>
          </a:prstGeom>
          <a:solidFill>
            <a:srgbClr val="FA7F34"/>
          </a:solidFill>
          <a:ln w="9525">
            <a:noFill/>
            <a:miter lim="800000"/>
            <a:headEnd/>
            <a:tailEnd/>
          </a:ln>
          <a:effectLst/>
        </p:spPr>
        <p:txBody>
          <a:bodyPr lIns="95785" tIns="47892" rIns="95785" bIns="47892"/>
          <a:lstStyle/>
          <a:p>
            <a:pPr algn="ctr" defTabSz="958850" eaLnBrk="0" hangingPunct="0">
              <a:spcBef>
                <a:spcPct val="0"/>
              </a:spcBef>
              <a:defRPr/>
            </a:pPr>
            <a:endParaRPr lang="el-GR" sz="1300" b="0" dirty="0">
              <a:solidFill>
                <a:schemeClr val="tx1"/>
              </a:solidFill>
            </a:endParaRPr>
          </a:p>
        </p:txBody>
      </p:sp>
      <p:sp>
        <p:nvSpPr>
          <p:cNvPr id="5" name="Rectangle 24"/>
          <p:cNvSpPr>
            <a:spLocks noChangeArrowheads="1"/>
          </p:cNvSpPr>
          <p:nvPr userDrawn="1"/>
        </p:nvSpPr>
        <p:spPr bwMode="auto">
          <a:xfrm>
            <a:off x="4339234" y="3964590"/>
            <a:ext cx="2131416" cy="400110"/>
          </a:xfrm>
          <a:prstGeom prst="rect">
            <a:avLst/>
          </a:prstGeom>
          <a:noFill/>
          <a:ln w="9525" algn="ctr">
            <a:noFill/>
            <a:miter lim="800000"/>
            <a:headEnd/>
            <a:tailEnd/>
          </a:ln>
          <a:effectLst/>
        </p:spPr>
        <p:txBody>
          <a:bodyPr wrap="none">
            <a:spAutoFit/>
          </a:bodyPr>
          <a:lstStyle/>
          <a:p>
            <a:pPr defTabSz="958850">
              <a:defRPr/>
            </a:pPr>
            <a:r>
              <a:rPr lang="en-US" sz="2000" b="0" dirty="0" smtClean="0">
                <a:solidFill>
                  <a:schemeClr val="tx1">
                    <a:lumMod val="75000"/>
                    <a:lumOff val="25000"/>
                  </a:schemeClr>
                </a:solidFill>
                <a:latin typeface="+mn-lt"/>
                <a:ea typeface="Arial Unicode MS" pitchFamily="34" charset="-128"/>
                <a:cs typeface="Arial Unicode MS" pitchFamily="34" charset="-128"/>
              </a:rPr>
              <a:t>https://vi-seem.eu</a:t>
            </a:r>
            <a:endParaRPr lang="el-GR" sz="2000" b="0" dirty="0">
              <a:solidFill>
                <a:schemeClr val="tx1">
                  <a:lumMod val="75000"/>
                  <a:lumOff val="25000"/>
                </a:schemeClr>
              </a:solidFill>
              <a:latin typeface="+mn-lt"/>
              <a:ea typeface="Arial Unicode MS" pitchFamily="34" charset="-128"/>
              <a:cs typeface="Arial Unicode MS" pitchFamily="34" charset="-128"/>
            </a:endParaRPr>
          </a:p>
        </p:txBody>
      </p:sp>
      <p:sp>
        <p:nvSpPr>
          <p:cNvPr id="6" name="Rectangle 25"/>
          <p:cNvSpPr>
            <a:spLocks noChangeArrowheads="1"/>
          </p:cNvSpPr>
          <p:nvPr userDrawn="1"/>
        </p:nvSpPr>
        <p:spPr bwMode="auto">
          <a:xfrm>
            <a:off x="523982" y="1644328"/>
            <a:ext cx="5938732" cy="584775"/>
          </a:xfrm>
          <a:prstGeom prst="rect">
            <a:avLst/>
          </a:prstGeom>
          <a:noFill/>
          <a:ln w="9525" algn="ctr">
            <a:noFill/>
            <a:miter lim="800000"/>
            <a:headEnd/>
            <a:tailEnd/>
          </a:ln>
          <a:effectLst/>
        </p:spPr>
        <p:txBody>
          <a:bodyPr wrap="square">
            <a:spAutoFit/>
          </a:bodyPr>
          <a:lstStyle/>
          <a:p>
            <a:pPr defTabSz="958850">
              <a:defRPr/>
            </a:pPr>
            <a:r>
              <a:rPr lang="en-US" sz="3200" dirty="0" smtClean="0">
                <a:solidFill>
                  <a:schemeClr val="tx1">
                    <a:lumMod val="75000"/>
                    <a:lumOff val="25000"/>
                  </a:schemeClr>
                </a:solidFill>
                <a:latin typeface="+mn-lt"/>
                <a:ea typeface="Arial Unicode MS" pitchFamily="34" charset="-128"/>
                <a:cs typeface="Arial Unicode MS" pitchFamily="34" charset="-128"/>
              </a:rPr>
              <a:t>VI-SEEM project</a:t>
            </a:r>
            <a:endParaRPr lang="el-GR" sz="3200" dirty="0">
              <a:solidFill>
                <a:schemeClr val="tx1">
                  <a:lumMod val="75000"/>
                  <a:lumOff val="25000"/>
                </a:schemeClr>
              </a:solidFill>
              <a:latin typeface="+mn-lt"/>
              <a:ea typeface="Arial Unicode MS" pitchFamily="34" charset="-128"/>
              <a:cs typeface="Arial Unicode MS" pitchFamily="34" charset="-128"/>
            </a:endParaRPr>
          </a:p>
        </p:txBody>
      </p:sp>
      <p:sp>
        <p:nvSpPr>
          <p:cNvPr id="531476" name="Rectangle 20"/>
          <p:cNvSpPr>
            <a:spLocks noGrp="1" noChangeArrowheads="1"/>
          </p:cNvSpPr>
          <p:nvPr>
            <p:ph type="ctrTitle" sz="quarter"/>
          </p:nvPr>
        </p:nvSpPr>
        <p:spPr>
          <a:xfrm>
            <a:off x="373063" y="2628464"/>
            <a:ext cx="6059487" cy="862012"/>
          </a:xfrm>
          <a:noFill/>
          <a:ln>
            <a:solidFill>
              <a:srgbClr val="CF4901"/>
            </a:solidFill>
          </a:ln>
        </p:spPr>
        <p:txBody>
          <a:bodyPr lIns="91440" tIns="45720" rIns="91440" bIns="45720"/>
          <a:lstStyle>
            <a:lvl1pPr>
              <a:defRPr sz="2800">
                <a:solidFill>
                  <a:schemeClr val="tx1">
                    <a:lumMod val="75000"/>
                    <a:lumOff val="25000"/>
                  </a:schemeClr>
                </a:solidFill>
                <a:latin typeface="+mn-lt"/>
                <a:ea typeface="Arial Unicode MS" pitchFamily="34" charset="-128"/>
                <a:cs typeface="Arial Unicode MS" pitchFamily="34" charset="-128"/>
              </a:defRPr>
            </a:lvl1pPr>
          </a:lstStyle>
          <a:p>
            <a:r>
              <a:rPr lang="en-US" dirty="0"/>
              <a:t>Click to edit Master title</a:t>
            </a:r>
            <a:endParaRPr lang="el-GR" dirty="0"/>
          </a:p>
        </p:txBody>
      </p:sp>
      <p:sp>
        <p:nvSpPr>
          <p:cNvPr id="531484" name="Rectangle 28"/>
          <p:cNvSpPr>
            <a:spLocks noGrp="1" noChangeArrowheads="1"/>
          </p:cNvSpPr>
          <p:nvPr>
            <p:ph type="subTitle" sz="quarter" idx="1" hasCustomPrompt="1"/>
          </p:nvPr>
        </p:nvSpPr>
        <p:spPr>
          <a:xfrm>
            <a:off x="367176" y="4870305"/>
            <a:ext cx="6076950" cy="1042988"/>
          </a:xfrm>
        </p:spPr>
        <p:txBody>
          <a:bodyPr lIns="91440" tIns="45720" rIns="91440" bIns="45720"/>
          <a:lstStyle>
            <a:lvl1pPr marL="0" indent="0" algn="r">
              <a:buFont typeface="Wingdings" pitchFamily="2" charset="2"/>
              <a:buNone/>
              <a:defRPr sz="1600" b="1">
                <a:solidFill>
                  <a:schemeClr val="tx1">
                    <a:lumMod val="75000"/>
                    <a:lumOff val="25000"/>
                  </a:schemeClr>
                </a:solidFill>
                <a:latin typeface="+mn-lt"/>
                <a:ea typeface="Arial Unicode MS" pitchFamily="34" charset="-128"/>
                <a:cs typeface="Arial Unicode MS" pitchFamily="34" charset="-128"/>
              </a:defRPr>
            </a:lvl1pPr>
          </a:lstStyle>
          <a:p>
            <a:r>
              <a:rPr lang="en-US" dirty="0" smtClean="0"/>
              <a:t>&lt;Name&gt;&lt;Position&gt;&lt;Organization&gt;&lt;e-mail&gt;</a:t>
            </a:r>
            <a:endParaRPr lang="el-GR" dirty="0"/>
          </a:p>
        </p:txBody>
      </p:sp>
      <p:sp>
        <p:nvSpPr>
          <p:cNvPr id="8" name="Rectangle 7"/>
          <p:cNvSpPr>
            <a:spLocks noGrp="1" noChangeArrowheads="1"/>
          </p:cNvSpPr>
          <p:nvPr>
            <p:ph type="ftr" sz="quarter" idx="10"/>
          </p:nvPr>
        </p:nvSpPr>
        <p:spPr>
          <a:xfrm>
            <a:off x="0" y="6578600"/>
            <a:ext cx="9906000" cy="293688"/>
          </a:xfrm>
          <a:solidFill>
            <a:srgbClr val="FA7F34"/>
          </a:solidFill>
        </p:spPr>
        <p:txBody>
          <a:bodyPr/>
          <a:lstStyle>
            <a:lvl1pPr>
              <a:defRPr sz="1200" smtClean="0">
                <a:solidFill>
                  <a:schemeClr val="bg1"/>
                </a:solidFill>
                <a:latin typeface="+mn-lt"/>
                <a:ea typeface="Arial Unicode MS" pitchFamily="34" charset="-128"/>
                <a:cs typeface="Arial Unicode MS" pitchFamily="34" charset="-128"/>
              </a:defRPr>
            </a:lvl1pPr>
          </a:lstStyle>
          <a:p>
            <a:pPr>
              <a:defRPr/>
            </a:pPr>
            <a:r>
              <a:rPr lang="en-US" smtClean="0"/>
              <a:t>Life Science and Climatology national training      2</a:t>
            </a:r>
            <a:endParaRPr lang="el-G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a:solidFill>
                  <a:schemeClr val="tx1">
                    <a:lumMod val="85000"/>
                    <a:lumOff val="15000"/>
                  </a:schemeClr>
                </a:solidFill>
                <a:latin typeface="Arial Unicode MS" pitchFamily="34" charset="-128"/>
                <a:ea typeface="Arial Unicode MS" pitchFamily="34" charset="-128"/>
                <a:cs typeface="Arial Unicode MS"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smtClean="0">
                <a:latin typeface="+mn-lt"/>
              </a:rPr>
              <a:t>Life Science and Climatology national training      2</a:t>
            </a:r>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1863" y="-4763"/>
            <a:ext cx="2428875" cy="6578601"/>
          </a:xfrm>
        </p:spPr>
        <p:txBody>
          <a:bodyPr vert="eaVert"/>
          <a:lstStyle>
            <a:lvl1pPr>
              <a:defRPr>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763" y="-4763"/>
            <a:ext cx="7134226" cy="6578601"/>
          </a:xfrm>
        </p:spPr>
        <p:txBody>
          <a:bodyPr vert="eaVert"/>
          <a:lstStyle>
            <a:lvl1pPr>
              <a:defRPr>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a:solidFill>
                  <a:schemeClr val="tx1">
                    <a:lumMod val="85000"/>
                    <a:lumOff val="15000"/>
                  </a:schemeClr>
                </a:solidFill>
                <a:latin typeface="Arial Unicode MS" pitchFamily="34" charset="-128"/>
                <a:ea typeface="Arial Unicode MS" pitchFamily="34" charset="-128"/>
                <a:cs typeface="Arial Unicode MS"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smtClean="0">
                <a:latin typeface="+mn-lt"/>
              </a:rPr>
              <a:t>Life Science and Climatology national training      2</a:t>
            </a:r>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A7F34"/>
          </a:solidFill>
        </p:spPr>
        <p:txBody>
          <a:bodyPr/>
          <a:lstStyle>
            <a:lvl1pPr>
              <a:defRPr>
                <a:solidFill>
                  <a:schemeClr val="bg1"/>
                </a:solidFill>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0"/>
          </p:nvPr>
        </p:nvSpPr>
        <p:spPr>
          <a:solidFill>
            <a:srgbClr val="FA7F34"/>
          </a:solidFill>
        </p:spPr>
        <p:txBody>
          <a:bodyPr/>
          <a:lstStyle>
            <a:lvl1pPr>
              <a:defRPr smtClean="0">
                <a:solidFill>
                  <a:schemeClr val="bg1"/>
                </a:solidFill>
              </a:defRPr>
            </a:lvl1pPr>
          </a:lstStyle>
          <a:p>
            <a:pPr>
              <a:defRPr/>
            </a:pPr>
            <a:r>
              <a:rPr lang="en-US" smtClean="0"/>
              <a:t>Life Science and Climatology national training      2</a:t>
            </a:r>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atin typeface="+mn-lt"/>
                <a:ea typeface="Arial Unicode MS" pitchFamily="34" charset="-128"/>
                <a:cs typeface="Arial Unicode MS" pitchFamily="34" charset="-12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4"/>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smtClean="0">
                <a:latin typeface="+mn-lt"/>
              </a:rPr>
              <a:t>Life Science and Climatology national training      2</a:t>
            </a:r>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92088" y="1652588"/>
            <a:ext cx="4683125" cy="4921250"/>
          </a:xfrm>
        </p:spPr>
        <p:txBody>
          <a:bodyPr/>
          <a:lstStyle>
            <a:lvl1pPr>
              <a:defRPr sz="2800">
                <a:solidFill>
                  <a:schemeClr val="tx1">
                    <a:lumMod val="85000"/>
                    <a:lumOff val="15000"/>
                  </a:schemeClr>
                </a:solidFill>
                <a:latin typeface="+mn-lt"/>
                <a:ea typeface="Arial Unicode MS" pitchFamily="34" charset="-128"/>
                <a:cs typeface="Arial Unicode MS" pitchFamily="34" charset="-128"/>
              </a:defRPr>
            </a:lvl1pPr>
            <a:lvl2pPr>
              <a:defRPr sz="2400">
                <a:solidFill>
                  <a:schemeClr val="tx1">
                    <a:lumMod val="85000"/>
                    <a:lumOff val="15000"/>
                  </a:schemeClr>
                </a:solidFill>
                <a:latin typeface="+mn-lt"/>
                <a:ea typeface="Arial Unicode MS" pitchFamily="34" charset="-128"/>
                <a:cs typeface="Arial Unicode MS" pitchFamily="34" charset="-128"/>
              </a:defRPr>
            </a:lvl2pPr>
            <a:lvl3pPr>
              <a:defRPr sz="2000">
                <a:solidFill>
                  <a:schemeClr val="tx1">
                    <a:lumMod val="85000"/>
                    <a:lumOff val="15000"/>
                  </a:schemeClr>
                </a:solidFill>
                <a:latin typeface="+mn-lt"/>
                <a:ea typeface="Arial Unicode MS" pitchFamily="34" charset="-128"/>
                <a:cs typeface="Arial Unicode MS" pitchFamily="34" charset="-128"/>
              </a:defRPr>
            </a:lvl3pPr>
            <a:lvl4pPr>
              <a:defRPr sz="1800">
                <a:solidFill>
                  <a:schemeClr val="tx1">
                    <a:lumMod val="85000"/>
                    <a:lumOff val="15000"/>
                  </a:schemeClr>
                </a:solidFill>
                <a:latin typeface="+mn-lt"/>
                <a:ea typeface="Arial Unicode MS" pitchFamily="34" charset="-128"/>
                <a:cs typeface="Arial Unicode MS" pitchFamily="34" charset="-128"/>
              </a:defRPr>
            </a:lvl4pPr>
            <a:lvl5pPr>
              <a:defRPr sz="1800">
                <a:solidFill>
                  <a:schemeClr val="tx1">
                    <a:lumMod val="85000"/>
                    <a:lumOff val="15000"/>
                  </a:schemeClr>
                </a:solidFill>
                <a:latin typeface="+mn-lt"/>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7613" y="1652588"/>
            <a:ext cx="4683125" cy="4921250"/>
          </a:xfrm>
        </p:spPr>
        <p:txBody>
          <a:bodyPr/>
          <a:lstStyle>
            <a:lvl1pPr>
              <a:defRPr sz="2800">
                <a:solidFill>
                  <a:schemeClr val="tx1">
                    <a:lumMod val="85000"/>
                    <a:lumOff val="15000"/>
                  </a:schemeClr>
                </a:solidFill>
                <a:latin typeface="+mn-lt"/>
                <a:ea typeface="Arial Unicode MS" pitchFamily="34" charset="-128"/>
                <a:cs typeface="Arial Unicode MS" pitchFamily="34" charset="-128"/>
              </a:defRPr>
            </a:lvl1pPr>
            <a:lvl2pPr>
              <a:defRPr sz="2400">
                <a:solidFill>
                  <a:schemeClr val="tx1">
                    <a:lumMod val="85000"/>
                    <a:lumOff val="15000"/>
                  </a:schemeClr>
                </a:solidFill>
                <a:latin typeface="+mn-lt"/>
                <a:ea typeface="Arial Unicode MS" pitchFamily="34" charset="-128"/>
                <a:cs typeface="Arial Unicode MS" pitchFamily="34" charset="-128"/>
              </a:defRPr>
            </a:lvl2pPr>
            <a:lvl3pPr>
              <a:defRPr sz="2000">
                <a:solidFill>
                  <a:schemeClr val="tx1">
                    <a:lumMod val="85000"/>
                    <a:lumOff val="15000"/>
                  </a:schemeClr>
                </a:solidFill>
                <a:latin typeface="+mn-lt"/>
                <a:ea typeface="Arial Unicode MS" pitchFamily="34" charset="-128"/>
                <a:cs typeface="Arial Unicode MS" pitchFamily="34" charset="-128"/>
              </a:defRPr>
            </a:lvl3pPr>
            <a:lvl4pPr>
              <a:defRPr sz="1800">
                <a:solidFill>
                  <a:schemeClr val="tx1">
                    <a:lumMod val="85000"/>
                    <a:lumOff val="15000"/>
                  </a:schemeClr>
                </a:solidFill>
                <a:latin typeface="+mn-lt"/>
                <a:ea typeface="Arial Unicode MS" pitchFamily="34" charset="-128"/>
                <a:cs typeface="Arial Unicode MS" pitchFamily="34" charset="-128"/>
              </a:defRPr>
            </a:lvl4pPr>
            <a:lvl5pPr>
              <a:defRPr sz="1800">
                <a:solidFill>
                  <a:schemeClr val="tx1">
                    <a:lumMod val="85000"/>
                    <a:lumOff val="15000"/>
                  </a:schemeClr>
                </a:solidFill>
                <a:latin typeface="+mn-lt"/>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smtClean="0">
                <a:latin typeface="+mn-lt"/>
              </a:rPr>
              <a:t>Life Science and Climatology national training      2</a:t>
            </a:r>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18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18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smtClean="0">
                <a:latin typeface="+mn-lt"/>
              </a:rPr>
              <a:t>Life Science and Climatology national training      2</a:t>
            </a:r>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ea typeface="Arial Unicode MS" pitchFamily="34" charset="-128"/>
                <a:cs typeface="Arial Unicode MS" pitchFamily="34" charset="-128"/>
              </a:defRPr>
            </a:lvl1pPr>
          </a:lstStyle>
          <a:p>
            <a:r>
              <a:rPr lang="en-US" dirty="0" smtClean="0"/>
              <a:t>Click to edit Master title style</a:t>
            </a:r>
            <a:endParaRPr lang="en-US" dirty="0"/>
          </a:p>
        </p:txBody>
      </p:sp>
      <p:sp>
        <p:nvSpPr>
          <p:cNvPr id="4" name="Rectangle 3"/>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smtClean="0">
                <a:latin typeface="+mn-lt"/>
              </a:rPr>
              <a:t>Life Science and Climatology national training      2</a:t>
            </a:r>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smtClean="0">
                <a:latin typeface="+mn-lt"/>
              </a:rPr>
              <a:t>Life Science and Climatology national training      2</a:t>
            </a:r>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8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smtClean="0">
                <a:latin typeface="+mn-lt"/>
              </a:rPr>
              <a:t>Life Science and Climatology national training      2</a:t>
            </a:r>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atin typeface="Arial Unicode MS" pitchFamily="34" charset="-128"/>
                <a:ea typeface="Arial Unicode MS" pitchFamily="34" charset="-128"/>
                <a:cs typeface="Arial Unicode MS" pitchFamily="34"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5"/>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smtClean="0">
                <a:latin typeface="+mn-lt"/>
              </a:rPr>
              <a:t>Life Science and Climatology national training      2</a:t>
            </a:r>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134351" cy="1125538"/>
          </a:xfrm>
          <a:prstGeom prst="rect">
            <a:avLst/>
          </a:prstGeom>
          <a:solidFill>
            <a:srgbClr val="FA7F34"/>
          </a:solidFill>
          <a:ln w="9525">
            <a:solidFill>
              <a:schemeClr val="accent6">
                <a:lumMod val="50000"/>
              </a:schemeClr>
            </a:solidFill>
            <a:miter lim="800000"/>
            <a:headEnd/>
            <a:tailEnd/>
          </a:ln>
        </p:spPr>
        <p:txBody>
          <a:bodyPr vert="horz" wrap="square" lIns="95785" tIns="47892" rIns="95785" bIns="47892" numCol="1" anchor="ctr"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title</a:t>
            </a:r>
            <a:r>
              <a:rPr lang="el-GR" dirty="0" smtClean="0"/>
              <a:t> </a:t>
            </a:r>
            <a:r>
              <a:rPr lang="el-GR" dirty="0" err="1" smtClean="0"/>
              <a:t>style</a:t>
            </a:r>
            <a:endParaRPr lang="el-GR" dirty="0" smtClean="0"/>
          </a:p>
        </p:txBody>
      </p:sp>
      <p:sp>
        <p:nvSpPr>
          <p:cNvPr id="1027" name="Rectangle 3"/>
          <p:cNvSpPr>
            <a:spLocks noGrp="1" noChangeArrowheads="1"/>
          </p:cNvSpPr>
          <p:nvPr>
            <p:ph type="body" idx="1"/>
          </p:nvPr>
        </p:nvSpPr>
        <p:spPr bwMode="auto">
          <a:xfrm>
            <a:off x="192088" y="1652588"/>
            <a:ext cx="9518650" cy="4921250"/>
          </a:xfrm>
          <a:prstGeom prst="rect">
            <a:avLst/>
          </a:prstGeom>
          <a:noFill/>
          <a:ln w="9525">
            <a:noFill/>
            <a:miter lim="800000"/>
            <a:headEnd/>
            <a:tailEnd/>
          </a:ln>
        </p:spPr>
        <p:txBody>
          <a:bodyPr vert="horz" wrap="square" lIns="95785" tIns="47892" rIns="95785" bIns="47892" numCol="1" anchor="t"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text</a:t>
            </a:r>
            <a:r>
              <a:rPr lang="el-GR" dirty="0" smtClean="0"/>
              <a:t> </a:t>
            </a:r>
            <a:r>
              <a:rPr lang="el-GR" dirty="0" err="1" smtClean="0"/>
              <a:t>styles</a:t>
            </a:r>
            <a:endParaRPr lang="el-GR" dirty="0" smtClean="0"/>
          </a:p>
          <a:p>
            <a:pPr lvl="1"/>
            <a:r>
              <a:rPr lang="el-GR" dirty="0" err="1" smtClean="0"/>
              <a:t>Second</a:t>
            </a:r>
            <a:r>
              <a:rPr lang="el-GR" dirty="0" smtClean="0"/>
              <a:t> </a:t>
            </a:r>
            <a:r>
              <a:rPr lang="el-GR" dirty="0" err="1" smtClean="0"/>
              <a:t>level</a:t>
            </a:r>
            <a:endParaRPr lang="el-GR" dirty="0" smtClean="0"/>
          </a:p>
          <a:p>
            <a:pPr lvl="2"/>
            <a:r>
              <a:rPr lang="el-GR" dirty="0" err="1" smtClean="0"/>
              <a:t>Third</a:t>
            </a:r>
            <a:r>
              <a:rPr lang="el-GR" dirty="0" smtClean="0"/>
              <a:t> </a:t>
            </a:r>
            <a:r>
              <a:rPr lang="el-GR" dirty="0" err="1" smtClean="0"/>
              <a:t>level</a:t>
            </a:r>
            <a:endParaRPr lang="el-GR" dirty="0" smtClean="0"/>
          </a:p>
        </p:txBody>
      </p:sp>
      <p:sp>
        <p:nvSpPr>
          <p:cNvPr id="7" name="Rectangle 5"/>
          <p:cNvSpPr>
            <a:spLocks noGrp="1" noChangeArrowheads="1"/>
          </p:cNvSpPr>
          <p:nvPr>
            <p:ph type="ftr" sz="quarter" idx="3"/>
          </p:nvPr>
        </p:nvSpPr>
        <p:spPr bwMode="auto">
          <a:xfrm>
            <a:off x="0" y="6564313"/>
            <a:ext cx="9906000" cy="293687"/>
          </a:xfrm>
          <a:prstGeom prst="rect">
            <a:avLst/>
          </a:prstGeom>
          <a:solidFill>
            <a:srgbClr val="FA7F34"/>
          </a:solidFill>
          <a:ln w="9525">
            <a:noFill/>
            <a:miter lim="800000"/>
            <a:headEnd/>
            <a:tailEnd/>
          </a:ln>
          <a:effectLst/>
        </p:spPr>
        <p:txBody>
          <a:bodyPr vert="horz" wrap="square" lIns="95785" tIns="47892" rIns="95785" bIns="47892" numCol="1" anchor="t" anchorCtr="0" compatLnSpc="1">
            <a:prstTxWarp prst="textNoShape">
              <a:avLst/>
            </a:prstTxWarp>
          </a:bodyPr>
          <a:lstStyle>
            <a:lvl1pPr algn="ctr" eaLnBrk="0" hangingPunct="0">
              <a:spcBef>
                <a:spcPct val="0"/>
              </a:spcBef>
              <a:defRPr sz="1300" b="0" smtClean="0">
                <a:solidFill>
                  <a:schemeClr val="bg1"/>
                </a:solidFill>
                <a:latin typeface="Arial Unicode MS" pitchFamily="34" charset="-128"/>
                <a:ea typeface="Arial Unicode MS" pitchFamily="34" charset="-128"/>
                <a:cs typeface="Arial Unicode MS" pitchFamily="34" charset="-128"/>
              </a:defRPr>
            </a:lvl1pPr>
          </a:lstStyle>
          <a:p>
            <a:pPr>
              <a:defRPr/>
            </a:pPr>
            <a:r>
              <a:rPr lang="en-US" smtClean="0">
                <a:latin typeface="+mn-lt"/>
              </a:rPr>
              <a:t>Life Science and Climatology national training      2</a:t>
            </a:r>
            <a:endParaRPr lang="el-GR" dirty="0"/>
          </a:p>
        </p:txBody>
      </p:sp>
      <p:sp>
        <p:nvSpPr>
          <p:cNvPr id="5" name="Rectangle 4"/>
          <p:cNvSpPr>
            <a:spLocks noChangeArrowheads="1"/>
          </p:cNvSpPr>
          <p:nvPr userDrawn="1"/>
        </p:nvSpPr>
        <p:spPr bwMode="auto">
          <a:xfrm>
            <a:off x="0" y="1159828"/>
            <a:ext cx="9906000" cy="49480"/>
          </a:xfrm>
          <a:prstGeom prst="rect">
            <a:avLst/>
          </a:prstGeom>
          <a:solidFill>
            <a:srgbClr val="CF4901"/>
          </a:solidFill>
          <a:ln w="9525">
            <a:noFill/>
            <a:miter lim="800000"/>
            <a:headEnd/>
            <a:tailEnd/>
          </a:ln>
          <a:effectLst/>
        </p:spPr>
        <p:txBody>
          <a:bodyPr lIns="95785" tIns="47892" rIns="95785" bIns="47892"/>
          <a:lstStyle/>
          <a:p>
            <a:pPr algn="ctr" defTabSz="958850" eaLnBrk="0" hangingPunct="0">
              <a:spcBef>
                <a:spcPct val="0"/>
              </a:spcBef>
              <a:defRPr/>
            </a:pPr>
            <a:endParaRPr lang="el-GR" sz="1300" b="0">
              <a:solidFill>
                <a:schemeClr val="bg1"/>
              </a:solidFill>
            </a:endParaRPr>
          </a:p>
        </p:txBody>
      </p:sp>
      <p:sp>
        <p:nvSpPr>
          <p:cNvPr id="6" name="Rectangle 9"/>
          <p:cNvSpPr>
            <a:spLocks noChangeArrowheads="1"/>
          </p:cNvSpPr>
          <p:nvPr userDrawn="1"/>
        </p:nvSpPr>
        <p:spPr bwMode="auto">
          <a:xfrm>
            <a:off x="0" y="1114301"/>
            <a:ext cx="9906000" cy="49480"/>
          </a:xfrm>
          <a:prstGeom prst="rect">
            <a:avLst/>
          </a:prstGeom>
          <a:solidFill>
            <a:schemeClr val="accent5">
              <a:lumMod val="75000"/>
            </a:schemeClr>
          </a:solidFill>
          <a:ln w="9525">
            <a:noFill/>
            <a:miter lim="800000"/>
            <a:headEnd/>
            <a:tailEnd/>
          </a:ln>
          <a:effectLst/>
        </p:spPr>
        <p:txBody>
          <a:bodyPr lIns="95785" tIns="47892" rIns="95785" bIns="47892"/>
          <a:lstStyle/>
          <a:p>
            <a:pPr algn="ctr" defTabSz="958850" eaLnBrk="0" hangingPunct="0">
              <a:spcBef>
                <a:spcPct val="0"/>
              </a:spcBef>
              <a:defRPr/>
            </a:pPr>
            <a:endParaRPr lang="el-GR" sz="1300" b="0">
              <a:solidFill>
                <a:schemeClr val="bg1"/>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1" r:id="rId5"/>
    <p:sldLayoutId id="2147483699" r:id="rId6"/>
    <p:sldLayoutId id="2147483692" r:id="rId7"/>
    <p:sldLayoutId id="2147483693" r:id="rId8"/>
    <p:sldLayoutId id="2147483700" r:id="rId9"/>
    <p:sldLayoutId id="2147483701" r:id="rId10"/>
    <p:sldLayoutId id="2147483694" r:id="rId11"/>
  </p:sldLayoutIdLst>
  <p:hf sldNum="0" hdr="0" dt="0"/>
  <p:txStyles>
    <p:titleStyle>
      <a:lvl1pPr algn="r" defTabSz="958850" rtl="0" eaLnBrk="0" fontAlgn="base" hangingPunct="0">
        <a:spcBef>
          <a:spcPct val="0"/>
        </a:spcBef>
        <a:spcAft>
          <a:spcPct val="0"/>
        </a:spcAft>
        <a:defRPr sz="3800" b="1">
          <a:solidFill>
            <a:schemeClr val="bg1"/>
          </a:solidFill>
          <a:latin typeface="+mn-lt"/>
          <a:ea typeface="Arial Unicode MS" pitchFamily="34" charset="-128"/>
          <a:cs typeface="Arial Unicode MS" pitchFamily="34" charset="-128"/>
        </a:defRPr>
      </a:lvl1pPr>
      <a:lvl2pPr algn="r" defTabSz="958850" rtl="0" eaLnBrk="0" fontAlgn="base" hangingPunct="0">
        <a:spcBef>
          <a:spcPct val="0"/>
        </a:spcBef>
        <a:spcAft>
          <a:spcPct val="0"/>
        </a:spcAft>
        <a:defRPr sz="3800" b="1">
          <a:solidFill>
            <a:schemeClr val="bg1"/>
          </a:solidFill>
          <a:latin typeface="Verdana" pitchFamily="34" charset="0"/>
          <a:cs typeface="Arial" charset="0"/>
        </a:defRPr>
      </a:lvl2pPr>
      <a:lvl3pPr algn="r" defTabSz="958850" rtl="0" eaLnBrk="0" fontAlgn="base" hangingPunct="0">
        <a:spcBef>
          <a:spcPct val="0"/>
        </a:spcBef>
        <a:spcAft>
          <a:spcPct val="0"/>
        </a:spcAft>
        <a:defRPr sz="3800" b="1">
          <a:solidFill>
            <a:schemeClr val="bg1"/>
          </a:solidFill>
          <a:latin typeface="Verdana" pitchFamily="34" charset="0"/>
          <a:cs typeface="Arial" charset="0"/>
        </a:defRPr>
      </a:lvl3pPr>
      <a:lvl4pPr algn="r" defTabSz="958850" rtl="0" eaLnBrk="0" fontAlgn="base" hangingPunct="0">
        <a:spcBef>
          <a:spcPct val="0"/>
        </a:spcBef>
        <a:spcAft>
          <a:spcPct val="0"/>
        </a:spcAft>
        <a:defRPr sz="3800" b="1">
          <a:solidFill>
            <a:schemeClr val="bg1"/>
          </a:solidFill>
          <a:latin typeface="Verdana" pitchFamily="34" charset="0"/>
          <a:cs typeface="Arial" charset="0"/>
        </a:defRPr>
      </a:lvl4pPr>
      <a:lvl5pPr algn="r" defTabSz="958850" rtl="0" eaLnBrk="0" fontAlgn="base" hangingPunct="0">
        <a:spcBef>
          <a:spcPct val="0"/>
        </a:spcBef>
        <a:spcAft>
          <a:spcPct val="0"/>
        </a:spcAft>
        <a:defRPr sz="3800" b="1">
          <a:solidFill>
            <a:schemeClr val="bg1"/>
          </a:solidFill>
          <a:latin typeface="Verdana" pitchFamily="34" charset="0"/>
          <a:cs typeface="Arial" charset="0"/>
        </a:defRPr>
      </a:lvl5pPr>
      <a:lvl6pPr marL="457200" algn="r" defTabSz="958850" rtl="0" fontAlgn="base">
        <a:spcBef>
          <a:spcPct val="0"/>
        </a:spcBef>
        <a:spcAft>
          <a:spcPct val="0"/>
        </a:spcAft>
        <a:defRPr sz="3800" b="1">
          <a:solidFill>
            <a:schemeClr val="bg1"/>
          </a:solidFill>
          <a:latin typeface="Arial" charset="0"/>
          <a:cs typeface="Arial" charset="0"/>
        </a:defRPr>
      </a:lvl6pPr>
      <a:lvl7pPr marL="914400" algn="r" defTabSz="958850" rtl="0" fontAlgn="base">
        <a:spcBef>
          <a:spcPct val="0"/>
        </a:spcBef>
        <a:spcAft>
          <a:spcPct val="0"/>
        </a:spcAft>
        <a:defRPr sz="3800" b="1">
          <a:solidFill>
            <a:schemeClr val="bg1"/>
          </a:solidFill>
          <a:latin typeface="Arial" charset="0"/>
          <a:cs typeface="Arial" charset="0"/>
        </a:defRPr>
      </a:lvl7pPr>
      <a:lvl8pPr marL="1371600" algn="r" defTabSz="958850" rtl="0" fontAlgn="base">
        <a:spcBef>
          <a:spcPct val="0"/>
        </a:spcBef>
        <a:spcAft>
          <a:spcPct val="0"/>
        </a:spcAft>
        <a:defRPr sz="3800" b="1">
          <a:solidFill>
            <a:schemeClr val="bg1"/>
          </a:solidFill>
          <a:latin typeface="Arial" charset="0"/>
          <a:cs typeface="Arial" charset="0"/>
        </a:defRPr>
      </a:lvl8pPr>
      <a:lvl9pPr marL="1828800" algn="r" defTabSz="958850" rtl="0" fontAlgn="base">
        <a:spcBef>
          <a:spcPct val="0"/>
        </a:spcBef>
        <a:spcAft>
          <a:spcPct val="0"/>
        </a:spcAft>
        <a:defRPr sz="3800" b="1">
          <a:solidFill>
            <a:schemeClr val="bg1"/>
          </a:solidFill>
          <a:latin typeface="Arial" charset="0"/>
          <a:cs typeface="Arial" charset="0"/>
        </a:defRPr>
      </a:lvl9pPr>
    </p:titleStyle>
    <p:body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gif"/><Relationship Id="rId5" Type="http://schemas.openxmlformats.org/officeDocument/2006/relationships/image" Target="../media/image12.png"/><Relationship Id="rId6" Type="http://schemas.openxmlformats.org/officeDocument/2006/relationships/image" Target="../media/image13.jpeg"/><Relationship Id="rId7"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1" Type="http://schemas.openxmlformats.org/officeDocument/2006/relationships/hyperlink" Target="http://modis.gsfc.nasa.gov/" TargetMode="External"/><Relationship Id="rId12"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pcmdi9.llnl.gov/esgf-web-fe/" TargetMode="External"/><Relationship Id="rId4" Type="http://schemas.openxmlformats.org/officeDocument/2006/relationships/hyperlink" Target="http://www.cru.uea.ac.uk/data" TargetMode="External"/><Relationship Id="rId5" Type="http://schemas.openxmlformats.org/officeDocument/2006/relationships/hyperlink" Target="http://eca.knmi.nl/download/ensembles/download.php" TargetMode="External"/><Relationship Id="rId6" Type="http://schemas.openxmlformats.org/officeDocument/2006/relationships/hyperlink" Target="http://eca.knmi.nl/dailydata/index.php" TargetMode="External"/><Relationship Id="rId7" Type="http://schemas.openxmlformats.org/officeDocument/2006/relationships/hyperlink" Target="http://www.chikyu.ac.jp/precip/index.html" TargetMode="External"/><Relationship Id="rId8" Type="http://schemas.openxmlformats.org/officeDocument/2006/relationships/hyperlink" Target="ftp://ftp-anon.dwd.de/pub/data/gpcc/html/gpcc_normals_download.html" TargetMode="External"/><Relationship Id="rId9" Type="http://schemas.openxmlformats.org/officeDocument/2006/relationships/hyperlink" Target="http://apps.ecmwf.int/datasets/" TargetMode="External"/><Relationship Id="rId10" Type="http://schemas.openxmlformats.org/officeDocument/2006/relationships/hyperlink" Target="http://aeronet.gsfc.nasa.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hyperlink" Target="http://public.cyi.ac.cy/starcRepo/" TargetMode="External"/><Relationship Id="rId4" Type="http://schemas.openxmlformats.org/officeDocument/2006/relationships/hyperlink" Target="http://www.bibalex.org/Libraries/Presentation/Static/12600.aspx?d=0" TargetMode="External"/><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 Id="rId3"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hyperlink" Target="https://vi-seem.eu/" TargetMode="External"/><Relationship Id="rId4" Type="http://schemas.openxmlformats.org/officeDocument/2006/relationships/hyperlink" Target="https://www.linkedin.com/groups/VISEEM-7018941/about" TargetMode="External"/><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hyperlink" Target="mailto:vi-seem-pmo@vi-seem.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sz="quarter"/>
          </p:nvPr>
        </p:nvSpPr>
        <p:spPr>
          <a:noFill/>
          <a:ln>
            <a:noFill/>
          </a:ln>
        </p:spPr>
        <p:txBody>
          <a:bodyPr/>
          <a:lstStyle/>
          <a:p>
            <a:pPr eaLnBrk="1" hangingPunct="1"/>
            <a:r>
              <a:rPr lang="en-US" dirty="0" smtClean="0"/>
              <a:t>Life Science and Climatology national training</a:t>
            </a:r>
            <a:br>
              <a:rPr lang="en-US" dirty="0" smtClean="0"/>
            </a:br>
            <a:r>
              <a:rPr lang="en-US" dirty="0" smtClean="0"/>
              <a:t>FCSE, UKIM</a:t>
            </a:r>
          </a:p>
        </p:txBody>
      </p:sp>
      <p:sp>
        <p:nvSpPr>
          <p:cNvPr id="9219" name="Subtitle 2"/>
          <p:cNvSpPr>
            <a:spLocks noGrp="1"/>
          </p:cNvSpPr>
          <p:nvPr>
            <p:ph type="subTitle" sz="quarter" idx="1"/>
          </p:nvPr>
        </p:nvSpPr>
        <p:spPr/>
        <p:txBody>
          <a:bodyPr/>
          <a:lstStyle/>
          <a:p>
            <a:pPr eaLnBrk="1" hangingPunct="1"/>
            <a:r>
              <a:rPr lang="en-US" dirty="0" smtClean="0">
                <a:solidFill>
                  <a:schemeClr val="tx1">
                    <a:lumMod val="75000"/>
                    <a:lumOff val="25000"/>
                  </a:schemeClr>
                </a:solidFill>
              </a:rPr>
              <a:t>Anastas Mishev</a:t>
            </a:r>
          </a:p>
          <a:p>
            <a:pPr eaLnBrk="1" hangingPunct="1"/>
            <a:r>
              <a:rPr lang="en-US" dirty="0" smtClean="0"/>
              <a:t>FCSE, UKIM</a:t>
            </a:r>
            <a:endParaRPr lang="en-US" dirty="0">
              <a:solidFill>
                <a:schemeClr val="tx1">
                  <a:lumMod val="75000"/>
                  <a:lumOff val="25000"/>
                </a:schemeClr>
              </a:solidFill>
            </a:endParaRPr>
          </a:p>
        </p:txBody>
      </p:sp>
      <p:pic>
        <p:nvPicPr>
          <p:cNvPr id="1026" name="Picture 2" descr="\\isnogood\WP\Texnika\PROJECTS\SEE-INFRA\VI-SEEM\WP2-Communication-Marketing-Innovation\VI-SEEM-logo\logo_VISEEM_FINAL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031" y="2286000"/>
            <a:ext cx="2662101" cy="27472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txBox="1">
            <a:spLocks noChangeArrowheads="1"/>
          </p:cNvSpPr>
          <p:nvPr/>
        </p:nvSpPr>
        <p:spPr bwMode="auto">
          <a:xfrm>
            <a:off x="0" y="6556726"/>
            <a:ext cx="9906000" cy="293688"/>
          </a:xfrm>
          <a:prstGeom prst="rect">
            <a:avLst/>
          </a:prstGeom>
          <a:solidFill>
            <a:srgbClr val="FA7F34"/>
          </a:solidFill>
          <a:ln w="9525">
            <a:noFill/>
            <a:miter lim="800000"/>
            <a:headEnd/>
            <a:tailEnd/>
          </a:ln>
          <a:effectLst/>
        </p:spPr>
        <p:txBody>
          <a:bodyPr vert="horz" wrap="square" lIns="95785" tIns="47892" rIns="95785" bIns="47892" numCol="1" anchor="t" anchorCtr="0" compatLnSpc="1">
            <a:prstTxWarp prst="textNoShape">
              <a:avLst/>
            </a:prstTxWarp>
          </a:bodyPr>
          <a:lstStyle>
            <a:defPPr>
              <a:defRPr lang="en-US"/>
            </a:defPPr>
            <a:lvl1pPr algn="ctr" rtl="0" eaLnBrk="0" fontAlgn="base" hangingPunct="0">
              <a:spcBef>
                <a:spcPct val="0"/>
              </a:spcBef>
              <a:spcAft>
                <a:spcPct val="0"/>
              </a:spcAft>
              <a:defRPr sz="1200" b="0" kern="1200" smtClean="0">
                <a:solidFill>
                  <a:schemeClr val="bg1"/>
                </a:solidFill>
                <a:latin typeface="+mn-lt"/>
                <a:ea typeface="Arial Unicode MS" pitchFamily="34" charset="-128"/>
                <a:cs typeface="Arial Unicode MS" pitchFamily="34" charset="-128"/>
              </a:defRPr>
            </a:lvl1pPr>
            <a:lvl2pPr marL="457200" algn="r" rtl="0" fontAlgn="base">
              <a:spcBef>
                <a:spcPct val="20000"/>
              </a:spcBef>
              <a:spcAft>
                <a:spcPct val="0"/>
              </a:spcAft>
              <a:defRPr sz="2400" b="1" kern="1200">
                <a:solidFill>
                  <a:schemeClr val="accent2"/>
                </a:solidFill>
                <a:latin typeface="Arial" charset="0"/>
                <a:ea typeface="+mn-ea"/>
                <a:cs typeface="Arial" charset="0"/>
              </a:defRPr>
            </a:lvl2pPr>
            <a:lvl3pPr marL="914400" algn="r" rtl="0" fontAlgn="base">
              <a:spcBef>
                <a:spcPct val="20000"/>
              </a:spcBef>
              <a:spcAft>
                <a:spcPct val="0"/>
              </a:spcAft>
              <a:defRPr sz="2400" b="1" kern="1200">
                <a:solidFill>
                  <a:schemeClr val="accent2"/>
                </a:solidFill>
                <a:latin typeface="Arial" charset="0"/>
                <a:ea typeface="+mn-ea"/>
                <a:cs typeface="Arial" charset="0"/>
              </a:defRPr>
            </a:lvl3pPr>
            <a:lvl4pPr marL="1371600" algn="r" rtl="0" fontAlgn="base">
              <a:spcBef>
                <a:spcPct val="20000"/>
              </a:spcBef>
              <a:spcAft>
                <a:spcPct val="0"/>
              </a:spcAft>
              <a:defRPr sz="2400" b="1" kern="1200">
                <a:solidFill>
                  <a:schemeClr val="accent2"/>
                </a:solidFill>
                <a:latin typeface="Arial" charset="0"/>
                <a:ea typeface="+mn-ea"/>
                <a:cs typeface="Arial" charset="0"/>
              </a:defRPr>
            </a:lvl4pPr>
            <a:lvl5pPr marL="1828800" algn="r" rtl="0" fontAlgn="base">
              <a:spcBef>
                <a:spcPct val="20000"/>
              </a:spcBef>
              <a:spcAft>
                <a:spcPct val="0"/>
              </a:spcAft>
              <a:defRPr sz="2400" b="1" kern="1200">
                <a:solidFill>
                  <a:schemeClr val="accent2"/>
                </a:solidFill>
                <a:latin typeface="Arial" charset="0"/>
                <a:ea typeface="+mn-ea"/>
                <a:cs typeface="Arial" charset="0"/>
              </a:defRPr>
            </a:lvl5pPr>
            <a:lvl6pPr marL="2286000" algn="l" defTabSz="914400" rtl="0" eaLnBrk="1" latinLnBrk="0" hangingPunct="1">
              <a:defRPr sz="2400" b="1" kern="1200">
                <a:solidFill>
                  <a:schemeClr val="accent2"/>
                </a:solidFill>
                <a:latin typeface="Arial" charset="0"/>
                <a:ea typeface="+mn-ea"/>
                <a:cs typeface="Arial" charset="0"/>
              </a:defRPr>
            </a:lvl6pPr>
            <a:lvl7pPr marL="2743200" algn="l" defTabSz="914400" rtl="0" eaLnBrk="1" latinLnBrk="0" hangingPunct="1">
              <a:defRPr sz="2400" b="1" kern="1200">
                <a:solidFill>
                  <a:schemeClr val="accent2"/>
                </a:solidFill>
                <a:latin typeface="Arial" charset="0"/>
                <a:ea typeface="+mn-ea"/>
                <a:cs typeface="Arial" charset="0"/>
              </a:defRPr>
            </a:lvl7pPr>
            <a:lvl8pPr marL="3200400" algn="l" defTabSz="914400" rtl="0" eaLnBrk="1" latinLnBrk="0" hangingPunct="1">
              <a:defRPr sz="2400" b="1" kern="1200">
                <a:solidFill>
                  <a:schemeClr val="accent2"/>
                </a:solidFill>
                <a:latin typeface="Arial" charset="0"/>
                <a:ea typeface="+mn-ea"/>
                <a:cs typeface="Arial" charset="0"/>
              </a:defRPr>
            </a:lvl8pPr>
            <a:lvl9pPr marL="3657600" algn="l" defTabSz="914400" rtl="0" eaLnBrk="1" latinLnBrk="0" hangingPunct="1">
              <a:defRPr sz="2400" b="1" kern="1200">
                <a:solidFill>
                  <a:schemeClr val="accent2"/>
                </a:solidFill>
                <a:latin typeface="Arial" charset="0"/>
                <a:ea typeface="+mn-ea"/>
                <a:cs typeface="Arial" charset="0"/>
              </a:defRPr>
            </a:lvl9pPr>
          </a:lstStyle>
          <a:p>
            <a:pPr defTabSz="958850"/>
            <a:r>
              <a:rPr lang="en-US" dirty="0" smtClean="0"/>
              <a:t>The VI-SEEM project initiative is co-funded by the European Commission under the H2020 Research Infrastructures contract no. </a:t>
            </a:r>
            <a:r>
              <a:rPr lang="en-US" b="1" dirty="0" smtClean="0"/>
              <a:t>675121 </a:t>
            </a:r>
            <a:endParaRPr lang="en-US" dirty="0" smtClean="0"/>
          </a:p>
          <a:p>
            <a:pPr defTabSz="958850"/>
            <a:endParaRPr lang="el-GR" dirty="0"/>
          </a:p>
        </p:txBody>
      </p:sp>
    </p:spTree>
    <p:extLst>
      <p:ext uri="{BB962C8B-B14F-4D97-AF65-F5344CB8AC3E}">
        <p14:creationId xmlns:p14="http://schemas.microsoft.com/office/powerpoint/2010/main" val="1612741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Trebuchet MS"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Trebuchet MS"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Trebuchet MS"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Trebuchet MS"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ＭＳ Ｐゴシック" pitchFamily="34" charset="-128"/>
              </a:defRPr>
            </a:lvl9pPr>
          </a:lstStyle>
          <a:p>
            <a:pPr eaLnBrk="1" hangingPunct="1">
              <a:spcBef>
                <a:spcPct val="0"/>
              </a:spcBef>
              <a:buFontTx/>
              <a:buNone/>
            </a:pPr>
            <a:r>
              <a:rPr lang="en-US" altLang="el-GR" sz="1200" smtClean="0">
                <a:solidFill>
                  <a:srgbClr val="898989"/>
                </a:solidFill>
                <a:latin typeface="Arial" charset="0"/>
              </a:rPr>
              <a:t>Life Science and Climatology national training      2</a:t>
            </a:r>
            <a:endParaRPr lang="el-GR" altLang="el-GR" sz="1200" dirty="0" smtClean="0">
              <a:solidFill>
                <a:srgbClr val="898989"/>
              </a:solidFill>
              <a:latin typeface="Arial" charset="0"/>
            </a:endParaRPr>
          </a:p>
        </p:txBody>
      </p:sp>
      <p:pic>
        <p:nvPicPr>
          <p:cNvPr id="9219" name="Picture 5" descr="SEE-GRID-SCI-Sites-201002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6"/>
            <a:ext cx="9850967"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Content Placeholder 5"/>
          <p:cNvSpPr txBox="1">
            <a:spLocks/>
          </p:cNvSpPr>
          <p:nvPr/>
        </p:nvSpPr>
        <p:spPr bwMode="auto">
          <a:xfrm>
            <a:off x="202935" y="955675"/>
            <a:ext cx="52832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5" tIns="47892" rIns="95785" bIns="47892"/>
          <a:lstStyle>
            <a:lvl1pPr marL="285750" indent="-285750" eaLnBrk="0" hangingPunct="0">
              <a:spcBef>
                <a:spcPct val="20000"/>
              </a:spcBef>
              <a:buFont typeface="Arial" charset="0"/>
              <a:buChar char="•"/>
              <a:defRPr sz="3200">
                <a:solidFill>
                  <a:schemeClr val="tx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Trebuchet MS"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Trebuchet MS"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Trebuchet MS"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Trebuchet MS"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ＭＳ Ｐゴシック" pitchFamily="34" charset="-128"/>
              </a:defRPr>
            </a:lvl9pPr>
          </a:lstStyle>
          <a:p>
            <a:pPr eaLnBrk="1" hangingPunct="1">
              <a:spcBef>
                <a:spcPct val="0"/>
              </a:spcBef>
              <a:buFont typeface="Wingdings" pitchFamily="2" charset="2"/>
              <a:buChar char="q"/>
            </a:pPr>
            <a:endParaRPr lang="en-GB" altLang="el-GR" sz="1800">
              <a:latin typeface="Arial" charset="0"/>
            </a:endParaRPr>
          </a:p>
        </p:txBody>
      </p:sp>
      <p:sp>
        <p:nvSpPr>
          <p:cNvPr id="5" name="TextBox 4"/>
          <p:cNvSpPr txBox="1"/>
          <p:nvPr/>
        </p:nvSpPr>
        <p:spPr>
          <a:xfrm>
            <a:off x="5990034" y="1319214"/>
            <a:ext cx="3860933" cy="972574"/>
          </a:xfrm>
          <a:prstGeom prst="rect">
            <a:avLst/>
          </a:prstGeom>
          <a:solidFill>
            <a:srgbClr val="919789"/>
          </a:solidFill>
        </p:spPr>
        <p:txBody>
          <a:bodyPr>
            <a:spAutoFit/>
          </a:bodyPr>
          <a:lstStyle/>
          <a:p>
            <a:pPr algn="l">
              <a:defRPr/>
            </a:pPr>
            <a:endParaRPr lang="en-GB" sz="1000" dirty="0" smtClean="0">
              <a:solidFill>
                <a:schemeClr val="bg2">
                  <a:lumMod val="50000"/>
                </a:schemeClr>
              </a:solidFill>
              <a:cs typeface="+mn-cs"/>
            </a:endParaRPr>
          </a:p>
          <a:p>
            <a:pPr algn="l">
              <a:defRPr/>
            </a:pPr>
            <a:r>
              <a:rPr lang="en-GB" sz="1600" dirty="0" smtClean="0">
                <a:solidFill>
                  <a:schemeClr val="bg1"/>
                </a:solidFill>
                <a:cs typeface="+mn-cs"/>
              </a:rPr>
              <a:t>At end of SEE-GRID projects series:</a:t>
            </a:r>
            <a:r>
              <a:rPr lang="en-GB" sz="1600" dirty="0">
                <a:solidFill>
                  <a:schemeClr val="bg1"/>
                </a:solidFill>
                <a:cs typeface="+mn-cs"/>
              </a:rPr>
              <a:t> </a:t>
            </a:r>
            <a:r>
              <a:rPr lang="en-GB" sz="1600" dirty="0" smtClean="0">
                <a:solidFill>
                  <a:schemeClr val="bg1"/>
                </a:solidFill>
                <a:cs typeface="+mn-cs"/>
              </a:rPr>
              <a:t>55 </a:t>
            </a:r>
            <a:r>
              <a:rPr lang="en-GB" sz="1600" dirty="0">
                <a:solidFill>
                  <a:schemeClr val="bg1"/>
                </a:solidFill>
                <a:cs typeface="+mn-cs"/>
              </a:rPr>
              <a:t>sites in </a:t>
            </a:r>
            <a:r>
              <a:rPr lang="en-GB" sz="1600" dirty="0" smtClean="0">
                <a:solidFill>
                  <a:schemeClr val="bg1"/>
                </a:solidFill>
                <a:cs typeface="+mn-cs"/>
              </a:rPr>
              <a:t>production</a:t>
            </a:r>
          </a:p>
          <a:p>
            <a:pPr algn="l">
              <a:defRPr/>
            </a:pPr>
            <a:endParaRPr lang="en-GB" sz="1000" dirty="0">
              <a:solidFill>
                <a:schemeClr val="bg1"/>
              </a:solidFill>
              <a:cs typeface="+mn-cs"/>
            </a:endParaRPr>
          </a:p>
        </p:txBody>
      </p:sp>
      <p:sp>
        <p:nvSpPr>
          <p:cNvPr id="7" name="Rectangle 2"/>
          <p:cNvSpPr>
            <a:spLocks noGrp="1" noChangeArrowheads="1"/>
          </p:cNvSpPr>
          <p:nvPr>
            <p:ph type="title" idx="4294967295"/>
          </p:nvPr>
        </p:nvSpPr>
        <p:spPr>
          <a:xfrm>
            <a:off x="0" y="0"/>
            <a:ext cx="8755380" cy="1125538"/>
          </a:xfrm>
        </p:spPr>
        <p:txBody>
          <a:bodyPr lIns="92075" tIns="46038" rIns="92075" bIns="46038"/>
          <a:lstStyle/>
          <a:p>
            <a:r>
              <a:rPr lang="en-US" dirty="0" smtClean="0"/>
              <a:t>e-Infrastructures: Grid (WP3)</a:t>
            </a:r>
          </a:p>
        </p:txBody>
      </p:sp>
      <p:pic>
        <p:nvPicPr>
          <p:cNvPr id="9" name="Picture 2" descr="\\isnogood\WP\Texnika\PROJECTS\SEE-INFRA\VI-SEEM\WP2-Communication-Marketing-Innovation\VI-SEEM-logo\logo_VISEEM_FINAL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3"/>
          <p:cNvSpPr txBox="1">
            <a:spLocks/>
          </p:cNvSpPr>
          <p:nvPr/>
        </p:nvSpPr>
        <p:spPr bwMode="auto">
          <a:xfrm>
            <a:off x="0" y="6586538"/>
            <a:ext cx="9906000" cy="293687"/>
          </a:xfrm>
          <a:prstGeom prst="rect">
            <a:avLst/>
          </a:prstGeom>
          <a:solidFill>
            <a:srgbClr val="FA7F34"/>
          </a:solidFill>
          <a:ln w="9525">
            <a:noFill/>
            <a:miter lim="800000"/>
            <a:headEnd/>
            <a:tailEnd/>
          </a:ln>
          <a:effectLst/>
        </p:spPr>
        <p:txBody>
          <a:bodyPr vert="horz" wrap="square" lIns="95785" tIns="47892" rIns="95785" bIns="47892" numCol="1" anchor="t" anchorCtr="0" compatLnSpc="1">
            <a:prstTxWarp prst="textNoShape">
              <a:avLst/>
            </a:prstTxWarp>
          </a:bodyPr>
          <a:lstStyle>
            <a:defPPr>
              <a:defRPr lang="en-US"/>
            </a:defPPr>
            <a:lvl1pPr algn="ctr" rtl="0" eaLnBrk="0" fontAlgn="base" hangingPunct="0">
              <a:spcBef>
                <a:spcPct val="0"/>
              </a:spcBef>
              <a:spcAft>
                <a:spcPct val="0"/>
              </a:spcAft>
              <a:defRPr sz="1300" b="0" kern="1200" smtClean="0">
                <a:solidFill>
                  <a:schemeClr val="bg1"/>
                </a:solidFill>
                <a:latin typeface="Arial Unicode MS" pitchFamily="34" charset="-128"/>
                <a:ea typeface="Arial Unicode MS" pitchFamily="34" charset="-128"/>
                <a:cs typeface="Arial Unicode MS" pitchFamily="34" charset="-128"/>
              </a:defRPr>
            </a:lvl1pPr>
            <a:lvl2pPr marL="457200" algn="r" rtl="0" fontAlgn="base">
              <a:spcBef>
                <a:spcPct val="20000"/>
              </a:spcBef>
              <a:spcAft>
                <a:spcPct val="0"/>
              </a:spcAft>
              <a:defRPr sz="2400" b="1" kern="1200">
                <a:solidFill>
                  <a:schemeClr val="accent2"/>
                </a:solidFill>
                <a:latin typeface="Arial" charset="0"/>
                <a:ea typeface="+mn-ea"/>
                <a:cs typeface="Arial" charset="0"/>
              </a:defRPr>
            </a:lvl2pPr>
            <a:lvl3pPr marL="914400" algn="r" rtl="0" fontAlgn="base">
              <a:spcBef>
                <a:spcPct val="20000"/>
              </a:spcBef>
              <a:spcAft>
                <a:spcPct val="0"/>
              </a:spcAft>
              <a:defRPr sz="2400" b="1" kern="1200">
                <a:solidFill>
                  <a:schemeClr val="accent2"/>
                </a:solidFill>
                <a:latin typeface="Arial" charset="0"/>
                <a:ea typeface="+mn-ea"/>
                <a:cs typeface="Arial" charset="0"/>
              </a:defRPr>
            </a:lvl3pPr>
            <a:lvl4pPr marL="1371600" algn="r" rtl="0" fontAlgn="base">
              <a:spcBef>
                <a:spcPct val="20000"/>
              </a:spcBef>
              <a:spcAft>
                <a:spcPct val="0"/>
              </a:spcAft>
              <a:defRPr sz="2400" b="1" kern="1200">
                <a:solidFill>
                  <a:schemeClr val="accent2"/>
                </a:solidFill>
                <a:latin typeface="Arial" charset="0"/>
                <a:ea typeface="+mn-ea"/>
                <a:cs typeface="Arial" charset="0"/>
              </a:defRPr>
            </a:lvl4pPr>
            <a:lvl5pPr marL="1828800" algn="r" rtl="0" fontAlgn="base">
              <a:spcBef>
                <a:spcPct val="20000"/>
              </a:spcBef>
              <a:spcAft>
                <a:spcPct val="0"/>
              </a:spcAft>
              <a:defRPr sz="2400" b="1" kern="1200">
                <a:solidFill>
                  <a:schemeClr val="accent2"/>
                </a:solidFill>
                <a:latin typeface="Arial" charset="0"/>
                <a:ea typeface="+mn-ea"/>
                <a:cs typeface="Arial" charset="0"/>
              </a:defRPr>
            </a:lvl5pPr>
            <a:lvl6pPr marL="2286000" algn="l" defTabSz="914400" rtl="0" eaLnBrk="1" latinLnBrk="0" hangingPunct="1">
              <a:defRPr sz="2400" b="1" kern="1200">
                <a:solidFill>
                  <a:schemeClr val="accent2"/>
                </a:solidFill>
                <a:latin typeface="Arial" charset="0"/>
                <a:ea typeface="+mn-ea"/>
                <a:cs typeface="Arial" charset="0"/>
              </a:defRPr>
            </a:lvl6pPr>
            <a:lvl7pPr marL="2743200" algn="l" defTabSz="914400" rtl="0" eaLnBrk="1" latinLnBrk="0" hangingPunct="1">
              <a:defRPr sz="2400" b="1" kern="1200">
                <a:solidFill>
                  <a:schemeClr val="accent2"/>
                </a:solidFill>
                <a:latin typeface="Arial" charset="0"/>
                <a:ea typeface="+mn-ea"/>
                <a:cs typeface="Arial" charset="0"/>
              </a:defRPr>
            </a:lvl7pPr>
            <a:lvl8pPr marL="3200400" algn="l" defTabSz="914400" rtl="0" eaLnBrk="1" latinLnBrk="0" hangingPunct="1">
              <a:defRPr sz="2400" b="1" kern="1200">
                <a:solidFill>
                  <a:schemeClr val="accent2"/>
                </a:solidFill>
                <a:latin typeface="Arial" charset="0"/>
                <a:ea typeface="+mn-ea"/>
                <a:cs typeface="Arial" charset="0"/>
              </a:defRPr>
            </a:lvl8pPr>
            <a:lvl9pPr marL="3657600" algn="l" defTabSz="914400" rtl="0" eaLnBrk="1" latinLnBrk="0" hangingPunct="1">
              <a:defRPr sz="2400" b="1" kern="1200">
                <a:solidFill>
                  <a:schemeClr val="accent2"/>
                </a:solidFill>
                <a:latin typeface="Arial" charset="0"/>
                <a:ea typeface="+mn-ea"/>
                <a:cs typeface="Arial" charset="0"/>
              </a:defRPr>
            </a:lvl9pPr>
          </a:lstStyle>
          <a:p>
            <a:pPr>
              <a:defRPr/>
            </a:pPr>
            <a:r>
              <a:rPr lang="en-US" dirty="0">
                <a:latin typeface="+mn-lt"/>
              </a:rPr>
              <a:t>&lt;Event Name&gt;</a:t>
            </a:r>
            <a:r>
              <a:rPr lang="en-US" dirty="0" smtClean="0"/>
              <a:t>						</a:t>
            </a:r>
            <a:fld id="{70F2B333-24EA-4DE2-9D5F-F92EB537375C}" type="slidenum">
              <a:rPr lang="el-GR" smtClean="0"/>
              <a:pPr>
                <a:defRPr/>
              </a:pPr>
              <a:t>10</a:t>
            </a:fld>
            <a:endParaRPr lang="el-GR" dirty="0"/>
          </a:p>
        </p:txBody>
      </p:sp>
    </p:spTree>
    <p:extLst>
      <p:ext uri="{BB962C8B-B14F-4D97-AF65-F5344CB8AC3E}">
        <p14:creationId xmlns:p14="http://schemas.microsoft.com/office/powerpoint/2010/main" val="1489361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9442" y="3954463"/>
            <a:ext cx="4369991"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Content Placeholder 2"/>
          <p:cNvSpPr>
            <a:spLocks noGrp="1"/>
          </p:cNvSpPr>
          <p:nvPr>
            <p:ph idx="1"/>
          </p:nvPr>
        </p:nvSpPr>
        <p:spPr>
          <a:xfrm>
            <a:off x="3030274" y="1480466"/>
            <a:ext cx="6766869" cy="2090051"/>
          </a:xfrm>
        </p:spPr>
        <p:txBody>
          <a:bodyPr/>
          <a:lstStyle/>
          <a:p>
            <a:pPr>
              <a:buBlip>
                <a:blip r:embed="rId4"/>
              </a:buBlip>
            </a:pPr>
            <a:r>
              <a:rPr lang="en-US" altLang="el-GR" sz="2000" dirty="0" smtClean="0">
                <a:solidFill>
                  <a:schemeClr val="tx1">
                    <a:lumMod val="75000"/>
                    <a:lumOff val="25000"/>
                  </a:schemeClr>
                </a:solidFill>
                <a:ea typeface="Arial Unicode MS" panose="020B0604020202020204" pitchFamily="34" charset="-128"/>
                <a:cs typeface="Arial Unicode MS" panose="020B0604020202020204" pitchFamily="34" charset="-128"/>
              </a:rPr>
              <a:t>3 top 500 supercomputers in June 2015 (Bulgaria, Greece, Hungary)</a:t>
            </a:r>
          </a:p>
          <a:p>
            <a:pPr>
              <a:buBlip>
                <a:blip r:embed="rId4"/>
              </a:buBlip>
            </a:pPr>
            <a:r>
              <a:rPr lang="en-US" altLang="el-GR" sz="2000" dirty="0" smtClean="0">
                <a:solidFill>
                  <a:schemeClr val="tx1">
                    <a:lumMod val="75000"/>
                    <a:lumOff val="25000"/>
                  </a:schemeClr>
                </a:solidFill>
                <a:ea typeface="Arial Unicode MS" panose="020B0604020202020204" pitchFamily="34" charset="-128"/>
                <a:cs typeface="Arial Unicode MS" panose="020B0604020202020204" pitchFamily="34" charset="-128"/>
              </a:rPr>
              <a:t>Heterogeneous infrastructure - Blue Gene/P SCs, large HPC clusters with advanced interconnects. Advantage to users</a:t>
            </a:r>
          </a:p>
          <a:p>
            <a:pPr>
              <a:buBlip>
                <a:blip r:embed="rId4"/>
              </a:buBlip>
            </a:pPr>
            <a:r>
              <a:rPr lang="en-US" altLang="el-GR" sz="2000" dirty="0" smtClean="0">
                <a:solidFill>
                  <a:schemeClr val="tx1">
                    <a:lumMod val="75000"/>
                    <a:lumOff val="25000"/>
                  </a:schemeClr>
                </a:solidFill>
                <a:ea typeface="Arial Unicode MS" panose="020B0604020202020204" pitchFamily="34" charset="-128"/>
                <a:cs typeface="Arial Unicode MS" panose="020B0604020202020204" pitchFamily="34" charset="-128"/>
              </a:rPr>
              <a:t>To support a substantial number of libraries, toolkits, codes and application software</a:t>
            </a:r>
          </a:p>
        </p:txBody>
      </p:sp>
      <p:pic>
        <p:nvPicPr>
          <p:cNvPr id="11269" name="Picture 5" descr="Picture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 y="1160463"/>
            <a:ext cx="3114543"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descr="parado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8955" y="4073525"/>
            <a:ext cx="3491177"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idx="4294967295"/>
          </p:nvPr>
        </p:nvSpPr>
        <p:spPr>
          <a:xfrm>
            <a:off x="0" y="0"/>
            <a:ext cx="8755380" cy="1125538"/>
          </a:xfrm>
        </p:spPr>
        <p:txBody>
          <a:bodyPr lIns="92075" tIns="46038" rIns="92075" bIns="46038"/>
          <a:lstStyle/>
          <a:p>
            <a:r>
              <a:rPr lang="en-US" dirty="0" smtClean="0"/>
              <a:t>e-Infrastructures: HPC (WP3)</a:t>
            </a:r>
          </a:p>
        </p:txBody>
      </p:sp>
      <p:pic>
        <p:nvPicPr>
          <p:cNvPr id="10" name="Picture 2" descr="\\isnogood\WP\Texnika\PROJECTS\SEE-INFRA\VI-SEEM\WP2-Communication-Marketing-Innovation\VI-SEEM-logo\logo_VISEEM_FINAL_WE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0"/>
          </p:nvPr>
        </p:nvSpPr>
        <p:spPr>
          <a:xfrm>
            <a:off x="0" y="6586538"/>
            <a:ext cx="9906000" cy="293687"/>
          </a:xfrm>
        </p:spPr>
        <p:txBody>
          <a:bodyPr/>
          <a:lstStyle/>
          <a:p>
            <a:pPr>
              <a:defRPr/>
            </a:pPr>
            <a:r>
              <a:rPr lang="en-US" smtClean="0">
                <a:latin typeface="+mn-lt"/>
              </a:rPr>
              <a:t>Life Science and Climatology national training      2</a:t>
            </a:r>
            <a:endParaRPr lang="el-GR" dirty="0"/>
          </a:p>
        </p:txBody>
      </p:sp>
    </p:spTree>
    <p:extLst>
      <p:ext uri="{BB962C8B-B14F-4D97-AF65-F5344CB8AC3E}">
        <p14:creationId xmlns:p14="http://schemas.microsoft.com/office/powerpoint/2010/main" val="2733039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55380" cy="1125538"/>
          </a:xfrm>
        </p:spPr>
        <p:txBody>
          <a:bodyPr/>
          <a:lstStyle/>
          <a:p>
            <a:r>
              <a:rPr lang="en-US" dirty="0" smtClean="0"/>
              <a:t>Data management (WP4)</a:t>
            </a:r>
            <a:endParaRPr lang="el-GR" dirty="0"/>
          </a:p>
        </p:txBody>
      </p:sp>
      <p:sp>
        <p:nvSpPr>
          <p:cNvPr id="3" name="Content Placeholder 2"/>
          <p:cNvSpPr>
            <a:spLocks noGrp="1"/>
          </p:cNvSpPr>
          <p:nvPr>
            <p:ph idx="1"/>
          </p:nvPr>
        </p:nvSpPr>
        <p:spPr>
          <a:xfrm>
            <a:off x="181202" y="1593828"/>
            <a:ext cx="9518650" cy="4921250"/>
          </a:xfrm>
        </p:spPr>
        <p:txBody>
          <a:bodyPr/>
          <a:lstStyle/>
          <a:p>
            <a:pPr>
              <a:buBlip>
                <a:blip r:embed="rId2"/>
              </a:buBlip>
            </a:pPr>
            <a:r>
              <a:rPr lang="en-GB" altLang="el-GR" dirty="0">
                <a:solidFill>
                  <a:schemeClr val="tx1">
                    <a:lumMod val="75000"/>
                    <a:lumOff val="25000"/>
                  </a:schemeClr>
                </a:solidFill>
                <a:ea typeface="Arial Unicode MS" panose="020B0604020202020204" pitchFamily="34" charset="-128"/>
                <a:cs typeface="Arial Unicode MS" panose="020B0604020202020204" pitchFamily="34" charset="-128"/>
              </a:rPr>
              <a:t>Functions allowing for data management for selected Scientific Communities, engage the full data management lifecycle</a:t>
            </a:r>
          </a:p>
          <a:p>
            <a:pPr>
              <a:buBlip>
                <a:blip r:embed="rId2"/>
              </a:buBlip>
            </a:pPr>
            <a:r>
              <a:rPr lang="en-GB" altLang="el-GR" dirty="0">
                <a:solidFill>
                  <a:schemeClr val="tx1">
                    <a:lumMod val="75000"/>
                    <a:lumOff val="25000"/>
                  </a:schemeClr>
                </a:solidFill>
                <a:ea typeface="Arial Unicode MS" panose="020B0604020202020204" pitchFamily="34" charset="-128"/>
                <a:cs typeface="Arial Unicode MS" panose="020B0604020202020204" pitchFamily="34" charset="-128"/>
              </a:rPr>
              <a:t>Select and integrate data management services tailored to the project’s Scientific Communities</a:t>
            </a:r>
            <a:endParaRPr lang="el-GR" altLang="el-GR" dirty="0">
              <a:solidFill>
                <a:schemeClr val="tx1">
                  <a:lumMod val="75000"/>
                  <a:lumOff val="25000"/>
                </a:schemeClr>
              </a:solidFill>
              <a:ea typeface="Arial Unicode MS" panose="020B0604020202020204" pitchFamily="34" charset="-128"/>
              <a:cs typeface="Arial Unicode MS" panose="020B0604020202020204" pitchFamily="34" charset="-128"/>
            </a:endParaRPr>
          </a:p>
          <a:p>
            <a:pPr>
              <a:buBlip>
                <a:blip r:embed="rId2"/>
              </a:buBlip>
            </a:pPr>
            <a:r>
              <a:rPr lang="en-GB" altLang="el-GR" dirty="0">
                <a:solidFill>
                  <a:schemeClr val="tx1">
                    <a:lumMod val="75000"/>
                    <a:lumOff val="25000"/>
                  </a:schemeClr>
                </a:solidFill>
                <a:ea typeface="Arial Unicode MS" panose="020B0604020202020204" pitchFamily="34" charset="-128"/>
                <a:cs typeface="Arial Unicode MS" panose="020B0604020202020204" pitchFamily="34" charset="-128"/>
              </a:rPr>
              <a:t>Deploy and operate data management services that address the full data lifecycle</a:t>
            </a:r>
            <a:endParaRPr lang="el-GR" altLang="el-GR" dirty="0">
              <a:solidFill>
                <a:schemeClr val="tx1">
                  <a:lumMod val="75000"/>
                  <a:lumOff val="25000"/>
                </a:schemeClr>
              </a:solidFill>
              <a:ea typeface="Arial Unicode MS" panose="020B0604020202020204" pitchFamily="34" charset="-128"/>
              <a:cs typeface="Arial Unicode MS" panose="020B0604020202020204" pitchFamily="34" charset="-128"/>
            </a:endParaRPr>
          </a:p>
          <a:p>
            <a:pPr>
              <a:buBlip>
                <a:blip r:embed="rId2"/>
              </a:buBlip>
            </a:pPr>
            <a:r>
              <a:rPr lang="en-GB" altLang="el-GR" dirty="0">
                <a:solidFill>
                  <a:schemeClr val="tx1">
                    <a:lumMod val="75000"/>
                    <a:lumOff val="25000"/>
                  </a:schemeClr>
                </a:solidFill>
                <a:ea typeface="Arial Unicode MS" panose="020B0604020202020204" pitchFamily="34" charset="-128"/>
                <a:cs typeface="Arial Unicode MS" panose="020B0604020202020204" pitchFamily="34" charset="-128"/>
              </a:rPr>
              <a:t>Collect the actual VRE-specific data sets and make them available via common interfaces and services </a:t>
            </a:r>
          </a:p>
          <a:p>
            <a:pPr>
              <a:buBlip>
                <a:blip r:embed="rId2"/>
              </a:buBlip>
            </a:pPr>
            <a:r>
              <a:rPr lang="en-GB" altLang="el-GR" dirty="0">
                <a:solidFill>
                  <a:schemeClr val="tx1">
                    <a:lumMod val="75000"/>
                    <a:lumOff val="25000"/>
                  </a:schemeClr>
                </a:solidFill>
                <a:ea typeface="Arial Unicode MS" panose="020B0604020202020204" pitchFamily="34" charset="-128"/>
                <a:cs typeface="Arial Unicode MS" panose="020B0604020202020204" pitchFamily="34" charset="-128"/>
              </a:rPr>
              <a:t>Data storage (live, </a:t>
            </a:r>
            <a:r>
              <a:rPr lang="en-GB" altLang="el-GR" dirty="0" err="1">
                <a:solidFill>
                  <a:schemeClr val="tx1">
                    <a:lumMod val="75000"/>
                    <a:lumOff val="25000"/>
                  </a:schemeClr>
                </a:solidFill>
                <a:ea typeface="Arial Unicode MS" panose="020B0604020202020204" pitchFamily="34" charset="-128"/>
                <a:cs typeface="Arial Unicode MS" panose="020B0604020202020204" pitchFamily="34" charset="-128"/>
              </a:rPr>
              <a:t>dropbox</a:t>
            </a:r>
            <a:r>
              <a:rPr lang="en-GB" altLang="el-GR" dirty="0">
                <a:solidFill>
                  <a:schemeClr val="tx1">
                    <a:lumMod val="75000"/>
                    <a:lumOff val="25000"/>
                  </a:schemeClr>
                </a:solidFill>
                <a:ea typeface="Arial Unicode MS" panose="020B0604020202020204" pitchFamily="34" charset="-128"/>
                <a:cs typeface="Arial Unicode MS" panose="020B0604020202020204" pitchFamily="34" charset="-128"/>
              </a:rPr>
              <a:t>-like), data archiving, data manipulation, collaborative access, domain specific interfaces to storage, data annotation and citation, metadata, PIDs, etc.</a:t>
            </a:r>
            <a:endParaRPr lang="el-GR" altLang="el-GR" dirty="0">
              <a:solidFill>
                <a:schemeClr val="tx1">
                  <a:lumMod val="75000"/>
                  <a:lumOff val="25000"/>
                </a:schemeClr>
              </a:solidFill>
              <a:ea typeface="Arial Unicode MS" panose="020B0604020202020204" pitchFamily="34" charset="-128"/>
              <a:cs typeface="Arial Unicode MS" panose="020B0604020202020204" pitchFamily="34" charset="-128"/>
            </a:endParaRPr>
          </a:p>
        </p:txBody>
      </p:sp>
      <p:pic>
        <p:nvPicPr>
          <p:cNvPr id="6"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10"/>
          </p:nvPr>
        </p:nvSpPr>
        <p:spPr>
          <a:xfrm>
            <a:off x="0" y="6586538"/>
            <a:ext cx="9906000" cy="293687"/>
          </a:xfrm>
        </p:spPr>
        <p:txBody>
          <a:bodyPr/>
          <a:lstStyle/>
          <a:p>
            <a:pPr>
              <a:defRPr/>
            </a:pPr>
            <a:r>
              <a:rPr lang="en-US" smtClean="0">
                <a:latin typeface="+mn-lt"/>
              </a:rPr>
              <a:t>Life Science and Climatology national training      2</a:t>
            </a:r>
            <a:endParaRPr lang="el-GR" dirty="0"/>
          </a:p>
        </p:txBody>
      </p:sp>
    </p:spTree>
    <p:extLst>
      <p:ext uri="{BB962C8B-B14F-4D97-AF65-F5344CB8AC3E}">
        <p14:creationId xmlns:p14="http://schemas.microsoft.com/office/powerpoint/2010/main" val="3466499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755380" cy="1125538"/>
          </a:xfrm>
        </p:spPr>
        <p:txBody>
          <a:bodyPr lIns="92075" tIns="46038" rIns="92075" bIns="46038"/>
          <a:lstStyle/>
          <a:p>
            <a:r>
              <a:rPr lang="en-US" dirty="0" smtClean="0"/>
              <a:t>Types of applications (WP5)</a:t>
            </a:r>
          </a:p>
        </p:txBody>
      </p:sp>
      <p:pic>
        <p:nvPicPr>
          <p:cNvPr id="5" name="Picture 2" descr="\\isnogood\WP\Texnika\PROJECTS\SEE-INFRA\VI-SEEM\WP2-Communication-Marketing-Innovation\VI-SEEM-logo\logo_VISEEM_FINAL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670899651"/>
              </p:ext>
            </p:extLst>
          </p:nvPr>
        </p:nvGraphicFramePr>
        <p:xfrm>
          <a:off x="1116329" y="1326118"/>
          <a:ext cx="7290436" cy="5059840"/>
        </p:xfrm>
        <a:graphic>
          <a:graphicData uri="http://schemas.openxmlformats.org/drawingml/2006/table">
            <a:tbl>
              <a:tblPr firstRow="1" firstCol="1" bandRow="1">
                <a:tableStyleId>{69012ECD-51FC-41F1-AA8D-1B2483CD663E}</a:tableStyleId>
              </a:tblPr>
              <a:tblGrid>
                <a:gridCol w="2105245"/>
                <a:gridCol w="2594093"/>
                <a:gridCol w="2591098"/>
              </a:tblGrid>
              <a:tr h="300705">
                <a:tc>
                  <a:txBody>
                    <a:bodyPr/>
                    <a:lstStyle/>
                    <a:p>
                      <a:pPr>
                        <a:spcAft>
                          <a:spcPts val="0"/>
                        </a:spcAft>
                      </a:pPr>
                      <a:r>
                        <a:rPr lang="en-US" sz="1800" b="1" noProof="0" dirty="0" smtClean="0">
                          <a:effectLst/>
                          <a:latin typeface="+mn-lt"/>
                        </a:rPr>
                        <a:t>Climate</a:t>
                      </a:r>
                      <a:endParaRPr lang="en-US" sz="1800" b="1" noProof="0" dirty="0">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US" sz="1800" b="1" noProof="0" dirty="0" smtClean="0">
                          <a:effectLst/>
                          <a:latin typeface="+mn-lt"/>
                        </a:rPr>
                        <a:t>Life Sciences</a:t>
                      </a:r>
                      <a:endParaRPr lang="en-US" sz="1800" b="1" noProof="0" dirty="0">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US" sz="1800" b="1" noProof="0" dirty="0" smtClean="0">
                          <a:effectLst/>
                          <a:latin typeface="+mn-lt"/>
                        </a:rPr>
                        <a:t>Cultural Heritage</a:t>
                      </a:r>
                      <a:endParaRPr lang="en-US" sz="1800" b="1" noProof="0" dirty="0">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r>
              <a:tr h="751761">
                <a:tc>
                  <a:txBody>
                    <a:bodyPr/>
                    <a:lstStyle/>
                    <a:p>
                      <a:pPr>
                        <a:spcAft>
                          <a:spcPts val="0"/>
                        </a:spcAft>
                      </a:pPr>
                      <a:r>
                        <a:rPr lang="en-US" sz="1600" b="0" noProof="0" dirty="0" smtClean="0">
                          <a:solidFill>
                            <a:schemeClr val="tx1">
                              <a:lumMod val="75000"/>
                              <a:lumOff val="25000"/>
                            </a:schemeClr>
                          </a:solidFill>
                          <a:effectLst/>
                          <a:latin typeface="+mn-lt"/>
                        </a:rPr>
                        <a:t>Regional Climate Modelling</a:t>
                      </a:r>
                      <a:endParaRPr lang="en-US" sz="2400" b="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600" noProof="0" dirty="0" smtClean="0">
                          <a:solidFill>
                            <a:schemeClr val="tx1">
                              <a:lumMod val="75000"/>
                              <a:lumOff val="25000"/>
                            </a:schemeClr>
                          </a:solidFill>
                          <a:effectLst/>
                          <a:latin typeface="+mn-lt"/>
                        </a:rPr>
                        <a:t>Modeling and Molecular Dynamics (MD) study of important drug targets</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600" noProof="0" dirty="0" smtClean="0">
                          <a:solidFill>
                            <a:schemeClr val="tx1">
                              <a:lumMod val="75000"/>
                              <a:lumOff val="25000"/>
                            </a:schemeClr>
                          </a:solidFill>
                          <a:effectLst/>
                          <a:latin typeface="+mn-lt"/>
                        </a:rPr>
                        <a:t>Digital Libraries</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501174">
                <a:tc>
                  <a:txBody>
                    <a:bodyPr/>
                    <a:lstStyle/>
                    <a:p>
                      <a:pPr>
                        <a:spcAft>
                          <a:spcPts val="0"/>
                        </a:spcAft>
                      </a:pPr>
                      <a:r>
                        <a:rPr lang="en-US" sz="1600" b="0" noProof="0" dirty="0" smtClean="0">
                          <a:solidFill>
                            <a:schemeClr val="tx1">
                              <a:lumMod val="75000"/>
                              <a:lumOff val="25000"/>
                            </a:schemeClr>
                          </a:solidFill>
                          <a:effectLst/>
                          <a:latin typeface="+mn-lt"/>
                        </a:rPr>
                        <a:t>Global Climate Modelling</a:t>
                      </a:r>
                      <a:endParaRPr lang="en-US" sz="2400" b="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US" sz="1600" noProof="0" dirty="0" smtClean="0">
                          <a:solidFill>
                            <a:schemeClr val="tx1">
                              <a:lumMod val="75000"/>
                              <a:lumOff val="25000"/>
                            </a:schemeClr>
                          </a:solidFill>
                          <a:effectLst/>
                          <a:latin typeface="+mn-lt"/>
                        </a:rPr>
                        <a:t>Computer-aided drug design</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US" sz="1600" noProof="0" dirty="0" smtClean="0">
                          <a:solidFill>
                            <a:schemeClr val="tx1">
                              <a:lumMod val="75000"/>
                              <a:lumOff val="25000"/>
                            </a:schemeClr>
                          </a:solidFill>
                          <a:effectLst/>
                          <a:latin typeface="+mn-lt"/>
                        </a:rPr>
                        <a:t>Interactive Visualization Tools</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751761">
                <a:tc>
                  <a:txBody>
                    <a:bodyPr/>
                    <a:lstStyle/>
                    <a:p>
                      <a:pPr>
                        <a:spcAft>
                          <a:spcPts val="0"/>
                        </a:spcAft>
                      </a:pPr>
                      <a:r>
                        <a:rPr lang="en-US" sz="1600" b="0" noProof="0" dirty="0" smtClean="0">
                          <a:solidFill>
                            <a:schemeClr val="tx1">
                              <a:lumMod val="75000"/>
                              <a:lumOff val="25000"/>
                            </a:schemeClr>
                          </a:solidFill>
                          <a:effectLst/>
                          <a:latin typeface="+mn-lt"/>
                        </a:rPr>
                        <a:t>Weather Forecasting</a:t>
                      </a:r>
                      <a:endParaRPr lang="en-US" sz="2400" b="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600" noProof="0" dirty="0" smtClean="0">
                          <a:solidFill>
                            <a:schemeClr val="tx1">
                              <a:lumMod val="75000"/>
                              <a:lumOff val="25000"/>
                            </a:schemeClr>
                          </a:solidFill>
                          <a:effectLst/>
                          <a:latin typeface="+mn-lt"/>
                        </a:rPr>
                        <a:t>Analysis of Next Generation DNA sequencing data and RNA profiling data</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600" noProof="0" dirty="0" smtClean="0">
                          <a:solidFill>
                            <a:schemeClr val="tx1">
                              <a:lumMod val="75000"/>
                              <a:lumOff val="25000"/>
                            </a:schemeClr>
                          </a:solidFill>
                          <a:effectLst/>
                          <a:latin typeface="+mn-lt"/>
                        </a:rPr>
                        <a:t>Semantic Referencing</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51761">
                <a:tc>
                  <a:txBody>
                    <a:bodyPr/>
                    <a:lstStyle/>
                    <a:p>
                      <a:pPr>
                        <a:spcAft>
                          <a:spcPts val="0"/>
                        </a:spcAft>
                      </a:pPr>
                      <a:r>
                        <a:rPr lang="en-US" sz="1600" b="0" noProof="0" dirty="0" smtClean="0">
                          <a:solidFill>
                            <a:schemeClr val="tx1">
                              <a:lumMod val="75000"/>
                              <a:lumOff val="25000"/>
                            </a:schemeClr>
                          </a:solidFill>
                          <a:effectLst/>
                          <a:latin typeface="+mn-lt"/>
                        </a:rPr>
                        <a:t>Air Pollution/Quality</a:t>
                      </a:r>
                      <a:endParaRPr lang="en-US" sz="2400" b="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US" sz="1600" noProof="0" dirty="0" smtClean="0">
                          <a:solidFill>
                            <a:schemeClr val="tx1">
                              <a:lumMod val="75000"/>
                              <a:lumOff val="25000"/>
                            </a:schemeClr>
                          </a:solidFill>
                          <a:effectLst/>
                          <a:latin typeface="+mn-lt"/>
                        </a:rPr>
                        <a:t>Data mining to identify prevalent diseases/mutations in the SEEM region </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US" sz="1600" noProof="0" dirty="0" smtClean="0">
                          <a:solidFill>
                            <a:schemeClr val="tx1">
                              <a:lumMod val="75000"/>
                              <a:lumOff val="25000"/>
                            </a:schemeClr>
                          </a:solidFill>
                          <a:effectLst/>
                          <a:latin typeface="+mn-lt"/>
                        </a:rPr>
                        <a:t>Image Classification</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751761">
                <a:tc>
                  <a:txBody>
                    <a:bodyPr/>
                    <a:lstStyle/>
                    <a:p>
                      <a:pPr>
                        <a:spcAft>
                          <a:spcPts val="0"/>
                        </a:spcAft>
                      </a:pPr>
                      <a:r>
                        <a:rPr lang="en-US" sz="1600" b="0" noProof="0" dirty="0" smtClean="0">
                          <a:solidFill>
                            <a:schemeClr val="tx1">
                              <a:lumMod val="75000"/>
                              <a:lumOff val="25000"/>
                            </a:schemeClr>
                          </a:solidFill>
                          <a:effectLst/>
                          <a:latin typeface="+mn-lt"/>
                        </a:rPr>
                        <a:t>Model Development</a:t>
                      </a:r>
                      <a:endParaRPr lang="en-US" sz="2400" b="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600" noProof="0" dirty="0" smtClean="0">
                          <a:solidFill>
                            <a:schemeClr val="tx1">
                              <a:lumMod val="75000"/>
                              <a:lumOff val="25000"/>
                            </a:schemeClr>
                          </a:solidFill>
                          <a:effectLst/>
                          <a:latin typeface="+mn-lt"/>
                        </a:rPr>
                        <a:t>Image processing for biological applications</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600" noProof="0" dirty="0" smtClean="0">
                          <a:solidFill>
                            <a:schemeClr val="tx1">
                              <a:lumMod val="75000"/>
                              <a:lumOff val="25000"/>
                            </a:schemeClr>
                          </a:solidFill>
                          <a:effectLst/>
                          <a:latin typeface="+mn-lt"/>
                        </a:rPr>
                        <a:t>Modelling of Built Environments and Advanced Representation Techniques</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49743">
                <a:tc>
                  <a:txBody>
                    <a:bodyPr/>
                    <a:lstStyle/>
                    <a:p>
                      <a:pPr>
                        <a:spcAft>
                          <a:spcPts val="0"/>
                        </a:spcAft>
                      </a:pPr>
                      <a:r>
                        <a:rPr lang="en-US" sz="1600" b="0" noProof="0" dirty="0" smtClean="0">
                          <a:solidFill>
                            <a:schemeClr val="tx1">
                              <a:lumMod val="75000"/>
                              <a:lumOff val="25000"/>
                            </a:schemeClr>
                          </a:solidFill>
                          <a:effectLst/>
                          <a:latin typeface="+mn-lt"/>
                        </a:rPr>
                        <a:t>Visualization, Datasets, etc.</a:t>
                      </a:r>
                      <a:endParaRPr lang="en-US" sz="2400" b="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US" sz="1600" noProof="0" dirty="0" smtClean="0">
                          <a:solidFill>
                            <a:schemeClr val="tx1">
                              <a:lumMod val="75000"/>
                              <a:lumOff val="25000"/>
                            </a:schemeClr>
                          </a:solidFill>
                          <a:effectLst/>
                          <a:latin typeface="+mn-lt"/>
                        </a:rPr>
                        <a:t>Computational simulation of DNA and RNA</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US" sz="1600" noProof="0" dirty="0" smtClean="0">
                          <a:solidFill>
                            <a:schemeClr val="tx1">
                              <a:lumMod val="75000"/>
                              <a:lumOff val="25000"/>
                            </a:schemeClr>
                          </a:solidFill>
                          <a:effectLst/>
                          <a:latin typeface="+mn-lt"/>
                        </a:rPr>
                        <a:t>Scientific simulation of materiality and systems' properties</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50587">
                <a:tc>
                  <a:txBody>
                    <a:bodyPr/>
                    <a:lstStyle/>
                    <a:p>
                      <a:pPr>
                        <a:spcAft>
                          <a:spcPts val="0"/>
                        </a:spcAft>
                      </a:pPr>
                      <a:r>
                        <a:rPr lang="en-US" sz="1600" b="0" noProof="0" dirty="0" smtClean="0">
                          <a:solidFill>
                            <a:schemeClr val="tx1">
                              <a:lumMod val="75000"/>
                              <a:lumOff val="25000"/>
                            </a:schemeClr>
                          </a:solidFill>
                          <a:effectLst/>
                          <a:latin typeface="+mn-lt"/>
                        </a:rPr>
                        <a:t>Other</a:t>
                      </a:r>
                      <a:endParaRPr lang="en-US" sz="2400" b="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600" noProof="0" dirty="0" smtClean="0">
                          <a:solidFill>
                            <a:schemeClr val="tx1">
                              <a:lumMod val="75000"/>
                              <a:lumOff val="25000"/>
                            </a:schemeClr>
                          </a:solidFill>
                          <a:effectLst/>
                          <a:latin typeface="+mn-lt"/>
                        </a:rPr>
                        <a:t>Synchrotron data analysis</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600" noProof="0" dirty="0" smtClean="0">
                          <a:solidFill>
                            <a:schemeClr val="tx1">
                              <a:lumMod val="75000"/>
                              <a:lumOff val="25000"/>
                            </a:schemeClr>
                          </a:solidFill>
                          <a:effectLst/>
                          <a:latin typeface="+mn-lt"/>
                        </a:rPr>
                        <a:t>Geo-referencing Tools</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50587">
                <a:tc>
                  <a:txBody>
                    <a:bodyPr/>
                    <a:lstStyle/>
                    <a:p>
                      <a:pPr>
                        <a:spcAft>
                          <a:spcPts val="0"/>
                        </a:spcAft>
                      </a:pPr>
                      <a:r>
                        <a:rPr lang="en-US" sz="1600" b="0" noProof="0" dirty="0" smtClean="0">
                          <a:solidFill>
                            <a:schemeClr val="tx1">
                              <a:lumMod val="75000"/>
                              <a:lumOff val="25000"/>
                            </a:schemeClr>
                          </a:solidFill>
                          <a:effectLst/>
                          <a:latin typeface="+mn-lt"/>
                        </a:rPr>
                        <a:t> </a:t>
                      </a:r>
                      <a:endParaRPr lang="en-US" sz="2400" b="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US" sz="1600" noProof="0" dirty="0" smtClean="0">
                          <a:solidFill>
                            <a:schemeClr val="tx1">
                              <a:lumMod val="75000"/>
                              <a:lumOff val="25000"/>
                            </a:schemeClr>
                          </a:solidFill>
                          <a:effectLst/>
                          <a:latin typeface="+mn-lt"/>
                        </a:rPr>
                        <a:t>Other</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US" sz="1600" noProof="0" dirty="0" err="1" smtClean="0">
                          <a:solidFill>
                            <a:schemeClr val="tx1">
                              <a:lumMod val="75000"/>
                              <a:lumOff val="25000"/>
                            </a:schemeClr>
                          </a:solidFill>
                          <a:effectLst/>
                          <a:latin typeface="+mn-lt"/>
                        </a:rPr>
                        <a:t>Bioarchaeology</a:t>
                      </a:r>
                      <a:endParaRPr lang="en-US" sz="2400" noProof="0" dirty="0">
                        <a:solidFill>
                          <a:schemeClr val="tx1">
                            <a:lumMod val="75000"/>
                            <a:lumOff val="25000"/>
                          </a:schemeClr>
                        </a:solidFill>
                        <a:effectLst/>
                        <a:latin typeface="+mn-lt"/>
                        <a:ea typeface="MS Mincho"/>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
        <p:nvSpPr>
          <p:cNvPr id="6" name="Footer Placeholder 3"/>
          <p:cNvSpPr>
            <a:spLocks noGrp="1"/>
          </p:cNvSpPr>
          <p:nvPr>
            <p:ph type="ftr" sz="quarter" idx="10"/>
          </p:nvPr>
        </p:nvSpPr>
        <p:spPr>
          <a:xfrm>
            <a:off x="0" y="6586538"/>
            <a:ext cx="9906000" cy="293687"/>
          </a:xfrm>
        </p:spPr>
        <p:txBody>
          <a:bodyPr/>
          <a:lstStyle/>
          <a:p>
            <a:pPr>
              <a:defRPr/>
            </a:pPr>
            <a:r>
              <a:rPr lang="en-US" smtClean="0">
                <a:latin typeface="+mn-lt"/>
              </a:rPr>
              <a:t>Life Science and Climatology national training      2</a:t>
            </a:r>
            <a:endParaRPr lang="el-GR" dirty="0"/>
          </a:p>
        </p:txBody>
      </p:sp>
    </p:spTree>
    <p:extLst>
      <p:ext uri="{BB962C8B-B14F-4D97-AF65-F5344CB8AC3E}">
        <p14:creationId xmlns:p14="http://schemas.microsoft.com/office/powerpoint/2010/main" val="3408631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8755379" cy="1143000"/>
          </a:xfrm>
        </p:spPr>
        <p:txBody>
          <a:bodyPr/>
          <a:lstStyle/>
          <a:p>
            <a:r>
              <a:rPr lang="en-US" altLang="el-GR" sz="4000" dirty="0" smtClean="0"/>
              <a:t>Data sets: climate (WP4, WP5)</a:t>
            </a:r>
            <a:endParaRPr lang="el-GR" altLang="el-GR" sz="4000" dirty="0" smtClean="0"/>
          </a:p>
        </p:txBody>
      </p:sp>
      <p:sp>
        <p:nvSpPr>
          <p:cNvPr id="67587" name="Content Placeholder 2"/>
          <p:cNvSpPr>
            <a:spLocks noGrp="1"/>
          </p:cNvSpPr>
          <p:nvPr>
            <p:ph idx="1"/>
          </p:nvPr>
        </p:nvSpPr>
        <p:spPr>
          <a:xfrm>
            <a:off x="189772" y="1189214"/>
            <a:ext cx="9398662" cy="4994729"/>
          </a:xfrm>
        </p:spPr>
        <p:txBody>
          <a:bodyPr/>
          <a:lstStyle/>
          <a:p>
            <a:pPr marL="0" indent="0">
              <a:buSzPct val="71000"/>
              <a:buNone/>
              <a:defRPr/>
            </a:pPr>
            <a:r>
              <a:rPr lang="en-US" sz="2400" kern="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Simulation and observation data; global and local sets</a:t>
            </a:r>
            <a:endParaRPr lang="en-US" sz="2400" kern="0" dirty="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lvl="1" indent="0">
              <a:buSzPct val="71000"/>
              <a:buFont typeface="Arial" charset="0"/>
              <a:buNone/>
              <a:defRPr/>
            </a:pPr>
            <a:endParaRPr lang="el-GR" altLang="el-GR" sz="1050" dirty="0" smtClean="0">
              <a:latin typeface="Trebuchet MS" pitchFamily="34" charset="0"/>
              <a:ea typeface="ＭＳ Ｐゴシック"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2836262951"/>
              </p:ext>
            </p:extLst>
          </p:nvPr>
        </p:nvGraphicFramePr>
        <p:xfrm>
          <a:off x="271727" y="1570044"/>
          <a:ext cx="8972154" cy="3200400"/>
        </p:xfrm>
        <a:graphic>
          <a:graphicData uri="http://schemas.openxmlformats.org/drawingml/2006/table">
            <a:tbl>
              <a:tblPr firstRow="1" firstCol="1" bandRow="1">
                <a:tableStyleId>{5C22544A-7EE6-4342-B048-85BDC9FD1C3A}</a:tableStyleId>
              </a:tblPr>
              <a:tblGrid>
                <a:gridCol w="1462527"/>
                <a:gridCol w="4154822"/>
                <a:gridCol w="3354805"/>
              </a:tblGrid>
              <a:tr h="0">
                <a:tc>
                  <a:txBody>
                    <a:bodyPr/>
                    <a:lstStyle/>
                    <a:p>
                      <a:pPr algn="ctr">
                        <a:spcAft>
                          <a:spcPts val="0"/>
                        </a:spcAft>
                      </a:pPr>
                      <a:r>
                        <a:rPr lang="en-GB" sz="1000" dirty="0">
                          <a:effectLst/>
                          <a:latin typeface="+mn-lt"/>
                        </a:rPr>
                        <a:t>Source</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000" dirty="0">
                          <a:effectLst/>
                          <a:latin typeface="+mn-lt"/>
                        </a:rPr>
                        <a:t>Description</a:t>
                      </a:r>
                      <a:endParaRPr lang="el-GR" sz="1200" dirty="0">
                        <a:effectLst/>
                        <a:latin typeface="+mn-lt"/>
                        <a:ea typeface="Times New Roman"/>
                      </a:endParaRPr>
                    </a:p>
                  </a:txBody>
                  <a:tcPr marL="74305" marR="7430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000" dirty="0">
                          <a:effectLst/>
                          <a:latin typeface="+mn-lt"/>
                        </a:rPr>
                        <a:t>URL</a:t>
                      </a:r>
                      <a:endParaRPr lang="el-GR" sz="1200" dirty="0">
                        <a:effectLst/>
                        <a:latin typeface="+mn-lt"/>
                        <a:ea typeface="Times New Roman"/>
                      </a:endParaRPr>
                    </a:p>
                  </a:txBody>
                  <a:tcPr marL="74305" marR="7430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r>
              <a:tr h="0">
                <a:tc>
                  <a:txBody>
                    <a:bodyPr/>
                    <a:lstStyle/>
                    <a:p>
                      <a:pPr>
                        <a:spcAft>
                          <a:spcPts val="0"/>
                        </a:spcAft>
                      </a:pPr>
                      <a:r>
                        <a:rPr lang="en-GB" sz="1000" dirty="0">
                          <a:effectLst/>
                          <a:latin typeface="+mn-lt"/>
                        </a:rPr>
                        <a:t>Earth System Grid Federation</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Data portal for downloading CORDEX and other data (i.e. CMIP5)</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1000" u="none" strike="noStrike" dirty="0">
                          <a:effectLst/>
                          <a:latin typeface="+mn-lt"/>
                          <a:hlinkClick r:id="rId3"/>
                        </a:rPr>
                        <a:t>http://pcmdi9.llnl.gov/esgf-web-fe/</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spcAft>
                          <a:spcPts val="0"/>
                        </a:spcAft>
                      </a:pPr>
                      <a:r>
                        <a:rPr lang="en-GB" sz="1000" dirty="0">
                          <a:effectLst/>
                          <a:latin typeface="+mn-lt"/>
                        </a:rPr>
                        <a:t>Climatic Research Unit (CRU)</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gridded observations of surface meteorological data and climatic indices</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GB" sz="1000" u="none" strike="noStrike" dirty="0">
                          <a:effectLst/>
                          <a:latin typeface="+mn-lt"/>
                          <a:hlinkClick r:id="rId4"/>
                        </a:rPr>
                        <a:t>http://www.cru.uea.ac.uk/data</a:t>
                      </a:r>
                      <a:r>
                        <a:rPr lang="en-GB" sz="1000" dirty="0">
                          <a:effectLst/>
                          <a:latin typeface="+mn-lt"/>
                        </a:rPr>
                        <a:t>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0">
                <a:tc>
                  <a:txBody>
                    <a:bodyPr/>
                    <a:lstStyle/>
                    <a:p>
                      <a:pPr>
                        <a:spcAft>
                          <a:spcPts val="0"/>
                        </a:spcAft>
                      </a:pPr>
                      <a:r>
                        <a:rPr lang="en-GB" sz="1000" dirty="0">
                          <a:effectLst/>
                          <a:latin typeface="+mn-lt"/>
                        </a:rPr>
                        <a:t>E-OBS</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gridded observations of surface meteorological parameters for Europe</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1000" u="none" strike="noStrike" dirty="0">
                          <a:effectLst/>
                          <a:latin typeface="+mn-lt"/>
                          <a:hlinkClick r:id="rId5"/>
                        </a:rPr>
                        <a:t>http://eca.knmi.nl/download/ensembles/download.php</a:t>
                      </a:r>
                      <a:r>
                        <a:rPr lang="en-GB" sz="1000" dirty="0">
                          <a:effectLst/>
                          <a:latin typeface="+mn-lt"/>
                        </a:rPr>
                        <a:t>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spcAft>
                          <a:spcPts val="0"/>
                        </a:spcAft>
                      </a:pPr>
                      <a:r>
                        <a:rPr lang="en-GB" sz="1000" dirty="0">
                          <a:effectLst/>
                          <a:latin typeface="+mn-lt"/>
                        </a:rPr>
                        <a:t>ECA&amp;D</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meteorological station observations for Europe and part of MENA</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GB" sz="1000" u="none" strike="noStrike" dirty="0">
                          <a:effectLst/>
                          <a:latin typeface="+mn-lt"/>
                          <a:hlinkClick r:id="rId6"/>
                        </a:rPr>
                        <a:t>http://eca.knmi.nl/dailydata/index.php</a:t>
                      </a:r>
                      <a:r>
                        <a:rPr lang="en-GB" sz="1000" dirty="0">
                          <a:effectLst/>
                          <a:latin typeface="+mn-lt"/>
                        </a:rPr>
                        <a:t>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0">
                <a:tc>
                  <a:txBody>
                    <a:bodyPr/>
                    <a:lstStyle/>
                    <a:p>
                      <a:pPr>
                        <a:spcAft>
                          <a:spcPts val="0"/>
                        </a:spcAft>
                      </a:pPr>
                      <a:r>
                        <a:rPr lang="en-GB" sz="1000" dirty="0">
                          <a:effectLst/>
                          <a:latin typeface="+mn-lt"/>
                        </a:rPr>
                        <a:t>APHRODITE</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Gridded precipitation data for Asia and Middle East</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1000" u="none" strike="noStrike" dirty="0">
                          <a:effectLst/>
                          <a:latin typeface="+mn-lt"/>
                          <a:hlinkClick r:id="rId7"/>
                        </a:rPr>
                        <a:t>http://www.chikyu.ac.jp/precip/index.html</a:t>
                      </a:r>
                      <a:r>
                        <a:rPr lang="en-GB" sz="1000" dirty="0">
                          <a:effectLst/>
                          <a:latin typeface="+mn-lt"/>
                        </a:rPr>
                        <a:t>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spcAft>
                          <a:spcPts val="0"/>
                        </a:spcAft>
                      </a:pPr>
                      <a:r>
                        <a:rPr lang="en-GB" sz="1000" dirty="0">
                          <a:effectLst/>
                          <a:latin typeface="+mn-lt"/>
                        </a:rPr>
                        <a:t>Global Precipitation Climatology Centre (GPCC)</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Gridded global precipitation observations</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GB" sz="1000" u="none" strike="noStrike" dirty="0">
                          <a:effectLst/>
                          <a:latin typeface="+mn-lt"/>
                          <a:hlinkClick r:id="rId8"/>
                        </a:rPr>
                        <a:t>ftp://ftp-anon.dwd.de/pub/data/gpcc/html/gpcc_normals_download.html</a:t>
                      </a:r>
                      <a:r>
                        <a:rPr lang="en-GB" sz="1000" dirty="0">
                          <a:effectLst/>
                          <a:latin typeface="+mn-lt"/>
                        </a:rPr>
                        <a:t>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0">
                <a:tc>
                  <a:txBody>
                    <a:bodyPr/>
                    <a:lstStyle/>
                    <a:p>
                      <a:pPr>
                        <a:spcAft>
                          <a:spcPts val="0"/>
                        </a:spcAft>
                      </a:pPr>
                      <a:r>
                        <a:rPr lang="en-GB" sz="1000" dirty="0">
                          <a:effectLst/>
                          <a:latin typeface="+mn-lt"/>
                        </a:rPr>
                        <a:t>European Centre of Medium-Range Weather Forecasts Data Portal (ECMWF)</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Mainly for downloading reanalysis products such as the ERA-Interim</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1000" u="none" strike="noStrike" dirty="0">
                          <a:effectLst/>
                          <a:latin typeface="+mn-lt"/>
                          <a:hlinkClick r:id="rId9"/>
                        </a:rPr>
                        <a:t>http://apps.ecmwf.int/datasets/</a:t>
                      </a:r>
                      <a:r>
                        <a:rPr lang="en-GB" sz="1000" dirty="0">
                          <a:effectLst/>
                          <a:latin typeface="+mn-lt"/>
                        </a:rPr>
                        <a:t>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spcAft>
                          <a:spcPts val="0"/>
                        </a:spcAft>
                      </a:pPr>
                      <a:r>
                        <a:rPr lang="en-GB" sz="1000" dirty="0">
                          <a:effectLst/>
                          <a:latin typeface="+mn-lt"/>
                        </a:rPr>
                        <a:t>AERONET</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federation of ground-based remote sensing aerosol networks</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GB" sz="1000" u="none" strike="noStrike" dirty="0">
                          <a:effectLst/>
                          <a:latin typeface="+mn-lt"/>
                          <a:hlinkClick r:id="rId10"/>
                        </a:rPr>
                        <a:t>http://aeronet.gsfc.nasa.gov</a:t>
                      </a:r>
                      <a:r>
                        <a:rPr lang="en-GB" sz="1000" dirty="0">
                          <a:effectLst/>
                          <a:latin typeface="+mn-lt"/>
                        </a:rPr>
                        <a:t>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0">
                <a:tc>
                  <a:txBody>
                    <a:bodyPr/>
                    <a:lstStyle/>
                    <a:p>
                      <a:pPr>
                        <a:spcAft>
                          <a:spcPts val="0"/>
                        </a:spcAft>
                      </a:pPr>
                      <a:r>
                        <a:rPr lang="en-GB" sz="1000" dirty="0">
                          <a:effectLst/>
                          <a:latin typeface="+mn-lt"/>
                        </a:rPr>
                        <a:t>MODIS</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MODIS (or Moderate Resolution Imaging </a:t>
                      </a:r>
                      <a:r>
                        <a:rPr lang="en-GB" sz="1000" dirty="0" err="1">
                          <a:effectLst/>
                          <a:latin typeface="+mn-lt"/>
                        </a:rPr>
                        <a:t>Spectroradiometer</a:t>
                      </a:r>
                      <a:r>
                        <a:rPr lang="en-GB" sz="1000" dirty="0">
                          <a:effectLst/>
                          <a:latin typeface="+mn-lt"/>
                        </a:rPr>
                        <a:t>) is a key instrument aboard the Terra (EOS AM) and Aqua (EOS PM) satellites</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1000" u="none" strike="noStrike" dirty="0">
                          <a:effectLst/>
                          <a:latin typeface="+mn-lt"/>
                          <a:hlinkClick r:id="rId11"/>
                        </a:rPr>
                        <a:t>http://modis.gsfc.nasa.gov</a:t>
                      </a:r>
                      <a:r>
                        <a:rPr lang="en-GB" sz="1000" dirty="0">
                          <a:effectLst/>
                          <a:latin typeface="+mn-lt"/>
                        </a:rPr>
                        <a:t>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spcAft>
                          <a:spcPts val="0"/>
                        </a:spcAft>
                      </a:pPr>
                      <a:r>
                        <a:rPr lang="en-GB" sz="1000" dirty="0">
                          <a:effectLst/>
                          <a:latin typeface="+mn-lt"/>
                        </a:rPr>
                        <a:t>ISA-MEIDA</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collection and archiving of Israeli Earth Science data sets</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GB" sz="1000" dirty="0">
                          <a:effectLst/>
                          <a:latin typeface="+mn-lt"/>
                        </a:rPr>
                        <a:t>http://nasa.proj.ac.il/ </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0">
                <a:tc>
                  <a:txBody>
                    <a:bodyPr/>
                    <a:lstStyle/>
                    <a:p>
                      <a:pPr>
                        <a:spcAft>
                          <a:spcPts val="0"/>
                        </a:spcAft>
                      </a:pPr>
                      <a:r>
                        <a:rPr lang="en-GB" sz="1000" dirty="0">
                          <a:effectLst/>
                          <a:latin typeface="+mn-lt"/>
                        </a:rPr>
                        <a:t>TOMS aerosol index</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index that detects the presence of </a:t>
                      </a:r>
                      <a:r>
                        <a:rPr lang="en-GB" sz="1000" dirty="0" err="1">
                          <a:effectLst/>
                          <a:latin typeface="+mn-lt"/>
                        </a:rPr>
                        <a:t>uv</a:t>
                      </a:r>
                      <a:r>
                        <a:rPr lang="en-GB" sz="1000" dirty="0">
                          <a:effectLst/>
                          <a:latin typeface="+mn-lt"/>
                        </a:rPr>
                        <a:t>-absorbing aerosols such as dust and soot</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900" dirty="0">
                          <a:effectLst/>
                          <a:latin typeface="+mn-lt"/>
                        </a:rPr>
                        <a:t>http://disc.sci.gsfc.nasa.gov/data-holdings/PIP/aerosol_index.shtml</a:t>
                      </a:r>
                      <a:endParaRPr lang="el-GR" sz="1200" dirty="0">
                        <a:effectLst/>
                        <a:latin typeface="+mn-lt"/>
                        <a:ea typeface="Times New Roman"/>
                      </a:endParaRPr>
                    </a:p>
                  </a:txBody>
                  <a:tcPr marL="74305" marR="743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731025711"/>
              </p:ext>
            </p:extLst>
          </p:nvPr>
        </p:nvGraphicFramePr>
        <p:xfrm>
          <a:off x="2691475" y="4735970"/>
          <a:ext cx="7016750" cy="1828800"/>
        </p:xfrm>
        <a:graphic>
          <a:graphicData uri="http://schemas.openxmlformats.org/drawingml/2006/table">
            <a:tbl>
              <a:tblPr firstRow="1" firstCol="1" bandRow="1">
                <a:tableStyleId>{5C22544A-7EE6-4342-B048-85BDC9FD1C3A}</a:tableStyleId>
              </a:tblPr>
              <a:tblGrid>
                <a:gridCol w="1462339"/>
                <a:gridCol w="5554411"/>
              </a:tblGrid>
              <a:tr h="0">
                <a:tc>
                  <a:txBody>
                    <a:bodyPr/>
                    <a:lstStyle/>
                    <a:p>
                      <a:pPr algn="ctr">
                        <a:spcAft>
                          <a:spcPts val="0"/>
                        </a:spcAft>
                      </a:pPr>
                      <a:r>
                        <a:rPr lang="en-GB" sz="1000" dirty="0">
                          <a:effectLst/>
                        </a:rPr>
                        <a:t>Source</a:t>
                      </a:r>
                      <a:endParaRPr lang="el-GR" sz="1200" dirty="0">
                        <a:effectLst/>
                        <a:latin typeface="Times New Roman"/>
                        <a:ea typeface="Times New Roman"/>
                      </a:endParaRPr>
                    </a:p>
                  </a:txBody>
                  <a:tcPr marL="74295" marR="74295" marT="0" marB="0">
                    <a:lnB w="12700" cap="flat" cmpd="sng" algn="ctr">
                      <a:solidFill>
                        <a:schemeClr val="bg1"/>
                      </a:solidFill>
                      <a:prstDash val="solid"/>
                      <a:round/>
                      <a:headEnd type="none" w="med" len="med"/>
                      <a:tailEnd type="none" w="med" len="med"/>
                    </a:lnB>
                    <a:solidFill>
                      <a:srgbClr val="1078AC"/>
                    </a:solidFill>
                  </a:tcPr>
                </a:tc>
                <a:tc>
                  <a:txBody>
                    <a:bodyPr/>
                    <a:lstStyle/>
                    <a:p>
                      <a:pPr algn="ctr">
                        <a:spcAft>
                          <a:spcPts val="0"/>
                        </a:spcAft>
                      </a:pPr>
                      <a:r>
                        <a:rPr lang="en-GB" sz="1000" dirty="0">
                          <a:effectLst/>
                        </a:rPr>
                        <a:t>Description</a:t>
                      </a:r>
                      <a:endParaRPr lang="el-GR" sz="1200" dirty="0">
                        <a:effectLst/>
                        <a:latin typeface="Times New Roman"/>
                        <a:ea typeface="Times New Roman"/>
                      </a:endParaRPr>
                    </a:p>
                  </a:txBody>
                  <a:tcPr marL="74295" marR="74295" marT="0" marB="0">
                    <a:solidFill>
                      <a:srgbClr val="1078AC"/>
                    </a:solidFill>
                  </a:tcPr>
                </a:tc>
              </a:tr>
              <a:tr h="0">
                <a:tc>
                  <a:txBody>
                    <a:bodyPr/>
                    <a:lstStyle/>
                    <a:p>
                      <a:pPr>
                        <a:spcAft>
                          <a:spcPts val="0"/>
                        </a:spcAft>
                      </a:pPr>
                      <a:r>
                        <a:rPr lang="en-GB" sz="1000" dirty="0">
                          <a:effectLst/>
                          <a:latin typeface="+mn-lt"/>
                        </a:rPr>
                        <a:t>TAU, Israel</a:t>
                      </a:r>
                      <a:endParaRPr lang="el-GR" sz="1200" dirty="0">
                        <a:effectLst/>
                        <a:latin typeface="+mn-lt"/>
                        <a:ea typeface="Times New Roman"/>
                      </a:endParaRPr>
                    </a:p>
                  </a:txBody>
                  <a:tcPr marL="74295" marR="742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000" dirty="0">
                          <a:effectLst/>
                          <a:latin typeface="+mn-lt"/>
                        </a:rPr>
                        <a:t>Meteorological and hydrological data for Israel, environmental data, such as PM10 and PM2.5 measurements in various locations in Israel</a:t>
                      </a:r>
                      <a:endParaRPr lang="el-GR" sz="1200" dirty="0">
                        <a:effectLst/>
                        <a:latin typeface="+mn-lt"/>
                        <a:ea typeface="Times New Roman"/>
                      </a:endParaRPr>
                    </a:p>
                  </a:txBody>
                  <a:tcPr marL="74295" marR="74295" marT="0" marB="0" anchor="ctr">
                    <a:lnL w="12700" cap="flat" cmpd="sng" algn="ctr">
                      <a:solidFill>
                        <a:schemeClr val="bg1"/>
                      </a:solidFill>
                      <a:prstDash val="solid"/>
                      <a:round/>
                      <a:headEnd type="none" w="med" len="med"/>
                      <a:tailEnd type="none" w="med" len="med"/>
                    </a:lnL>
                    <a:noFill/>
                  </a:tcPr>
                </a:tc>
              </a:tr>
              <a:tr h="0">
                <a:tc>
                  <a:txBody>
                    <a:bodyPr/>
                    <a:lstStyle/>
                    <a:p>
                      <a:pPr>
                        <a:spcAft>
                          <a:spcPts val="0"/>
                        </a:spcAft>
                      </a:pPr>
                      <a:r>
                        <a:rPr lang="en-GB" sz="1000" dirty="0">
                          <a:effectLst/>
                          <a:latin typeface="+mn-lt"/>
                        </a:rPr>
                        <a:t>METEO-RO, Romania</a:t>
                      </a:r>
                      <a:endParaRPr lang="el-GR" sz="1200" dirty="0">
                        <a:effectLst/>
                        <a:latin typeface="+mn-lt"/>
                        <a:ea typeface="Times New Roman"/>
                      </a:endParaRPr>
                    </a:p>
                  </a:txBody>
                  <a:tcPr marL="74295" marR="74295" marT="0" marB="0" anchor="ctr">
                    <a:lnT w="12700" cap="flat" cmpd="sng" algn="ctr">
                      <a:solidFill>
                        <a:schemeClr val="bg1"/>
                      </a:solidFill>
                      <a:prstDash val="solid"/>
                      <a:round/>
                      <a:headEnd type="none" w="med" len="med"/>
                      <a:tailEnd type="none" w="med" len="med"/>
                    </a:lnT>
                    <a:solidFill>
                      <a:srgbClr val="1078AC"/>
                    </a:solidFill>
                  </a:tcPr>
                </a:tc>
                <a:tc>
                  <a:txBody>
                    <a:bodyPr/>
                    <a:lstStyle/>
                    <a:p>
                      <a:pPr>
                        <a:spcAft>
                          <a:spcPts val="0"/>
                        </a:spcAft>
                      </a:pPr>
                      <a:r>
                        <a:rPr lang="en-GB" sz="1000" dirty="0">
                          <a:effectLst/>
                          <a:latin typeface="+mn-lt"/>
                        </a:rPr>
                        <a:t>a gridded dataset from observations consisting of 9 essential climate variables with daily values (1961-2013) on a spatial resolution of 10 km for the Romanian territory (ROCADA)</a:t>
                      </a:r>
                      <a:endParaRPr lang="el-GR" sz="1200" dirty="0">
                        <a:effectLst/>
                        <a:latin typeface="+mn-lt"/>
                        <a:ea typeface="Times New Roman"/>
                      </a:endParaRPr>
                    </a:p>
                  </a:txBody>
                  <a:tcPr marL="74295" marR="74295" marT="0" marB="0" anchor="ctr">
                    <a:solidFill>
                      <a:schemeClr val="accent6">
                        <a:lumMod val="20000"/>
                        <a:lumOff val="80000"/>
                      </a:schemeClr>
                    </a:solidFill>
                  </a:tcPr>
                </a:tc>
              </a:tr>
              <a:tr h="0">
                <a:tc>
                  <a:txBody>
                    <a:bodyPr/>
                    <a:lstStyle/>
                    <a:p>
                      <a:pPr>
                        <a:spcAft>
                          <a:spcPts val="0"/>
                        </a:spcAft>
                      </a:pPr>
                      <a:r>
                        <a:rPr lang="en-GB" sz="1000" dirty="0">
                          <a:effectLst/>
                          <a:latin typeface="+mn-lt"/>
                        </a:rPr>
                        <a:t>IEG, Moldova</a:t>
                      </a:r>
                      <a:endParaRPr lang="el-GR" sz="1200" dirty="0">
                        <a:effectLst/>
                        <a:latin typeface="+mn-lt"/>
                        <a:ea typeface="Times New Roman"/>
                      </a:endParaRPr>
                    </a:p>
                  </a:txBody>
                  <a:tcPr marL="74295" marR="74295" marT="0" marB="0" anchor="ctr">
                    <a:solidFill>
                      <a:srgbClr val="1078AC"/>
                    </a:solidFill>
                  </a:tcPr>
                </a:tc>
                <a:tc>
                  <a:txBody>
                    <a:bodyPr/>
                    <a:lstStyle/>
                    <a:p>
                      <a:pPr>
                        <a:spcAft>
                          <a:spcPts val="0"/>
                        </a:spcAft>
                      </a:pPr>
                      <a:r>
                        <a:rPr lang="en-GB" sz="1000" dirty="0">
                          <a:effectLst/>
                          <a:latin typeface="+mn-lt"/>
                        </a:rPr>
                        <a:t>data recorded by meteorological stations and posts of the State Hydro-meteorological Service</a:t>
                      </a:r>
                      <a:endParaRPr lang="el-GR" sz="1200" dirty="0">
                        <a:effectLst/>
                        <a:latin typeface="+mn-lt"/>
                        <a:ea typeface="Times New Roman"/>
                      </a:endParaRPr>
                    </a:p>
                  </a:txBody>
                  <a:tcPr marL="74295" marR="74295" marT="0" marB="0" anchor="ctr">
                    <a:noFill/>
                  </a:tcPr>
                </a:tc>
              </a:tr>
              <a:tr h="0">
                <a:tc>
                  <a:txBody>
                    <a:bodyPr/>
                    <a:lstStyle/>
                    <a:p>
                      <a:pPr>
                        <a:spcAft>
                          <a:spcPts val="0"/>
                        </a:spcAft>
                      </a:pPr>
                      <a:r>
                        <a:rPr lang="en-GB" sz="1000" dirty="0">
                          <a:effectLst/>
                          <a:latin typeface="+mn-lt"/>
                        </a:rPr>
                        <a:t>NIGGG, Bulgaria </a:t>
                      </a:r>
                      <a:endParaRPr lang="el-GR" sz="1200" dirty="0">
                        <a:effectLst/>
                        <a:latin typeface="+mn-lt"/>
                        <a:ea typeface="Times New Roman"/>
                      </a:endParaRPr>
                    </a:p>
                  </a:txBody>
                  <a:tcPr marL="74295" marR="74295" marT="0" marB="0" anchor="ctr">
                    <a:solidFill>
                      <a:srgbClr val="1078AC"/>
                    </a:solidFill>
                  </a:tcPr>
                </a:tc>
                <a:tc>
                  <a:txBody>
                    <a:bodyPr/>
                    <a:lstStyle/>
                    <a:p>
                      <a:pPr>
                        <a:spcAft>
                          <a:spcPts val="0"/>
                        </a:spcAft>
                      </a:pPr>
                      <a:r>
                        <a:rPr lang="en-GB" sz="1000" dirty="0">
                          <a:effectLst/>
                          <a:latin typeface="+mn-lt"/>
                        </a:rPr>
                        <a:t>NCEP Global Analysis Data with 1º resolution, available since 2000</a:t>
                      </a:r>
                      <a:endParaRPr lang="el-GR" sz="1200" dirty="0">
                        <a:effectLst/>
                        <a:latin typeface="+mn-lt"/>
                      </a:endParaRPr>
                    </a:p>
                    <a:p>
                      <a:pPr>
                        <a:spcAft>
                          <a:spcPts val="0"/>
                        </a:spcAft>
                      </a:pPr>
                      <a:r>
                        <a:rPr lang="en-GB" sz="1000" dirty="0">
                          <a:effectLst/>
                          <a:latin typeface="+mn-lt"/>
                        </a:rPr>
                        <a:t>TNO high resolution emission inventory for Europe</a:t>
                      </a:r>
                      <a:endParaRPr lang="el-GR" sz="1200" dirty="0">
                        <a:effectLst/>
                        <a:latin typeface="+mn-lt"/>
                      </a:endParaRPr>
                    </a:p>
                    <a:p>
                      <a:pPr>
                        <a:spcAft>
                          <a:spcPts val="0"/>
                        </a:spcAft>
                      </a:pPr>
                      <a:r>
                        <a:rPr lang="en-GB" sz="1000" dirty="0">
                          <a:effectLst/>
                          <a:latin typeface="+mn-lt"/>
                        </a:rPr>
                        <a:t>Data of the pollution levels, measured by the Bulgarian National Network for Air Quality Control, available since 2000</a:t>
                      </a:r>
                      <a:endParaRPr lang="el-GR" sz="1200" dirty="0">
                        <a:effectLst/>
                        <a:latin typeface="+mn-lt"/>
                        <a:ea typeface="Times New Roman"/>
                      </a:endParaRPr>
                    </a:p>
                  </a:txBody>
                  <a:tcPr marL="74295" marR="74295" marT="0" marB="0" anchor="ctr">
                    <a:solidFill>
                      <a:schemeClr val="accent6">
                        <a:lumMod val="20000"/>
                        <a:lumOff val="80000"/>
                      </a:schemeClr>
                    </a:solidFill>
                  </a:tcPr>
                </a:tc>
              </a:tr>
              <a:tr h="0">
                <a:tc>
                  <a:txBody>
                    <a:bodyPr/>
                    <a:lstStyle/>
                    <a:p>
                      <a:pPr>
                        <a:spcAft>
                          <a:spcPts val="0"/>
                        </a:spcAft>
                      </a:pPr>
                      <a:r>
                        <a:rPr lang="en-GB" sz="1000" dirty="0">
                          <a:effectLst/>
                          <a:latin typeface="+mn-lt"/>
                        </a:rPr>
                        <a:t>IGEWE, Albania</a:t>
                      </a:r>
                      <a:endParaRPr lang="el-GR" sz="1200" dirty="0">
                        <a:effectLst/>
                        <a:latin typeface="+mn-lt"/>
                      </a:endParaRPr>
                    </a:p>
                    <a:p>
                      <a:pPr>
                        <a:spcAft>
                          <a:spcPts val="0"/>
                        </a:spcAft>
                      </a:pPr>
                      <a:r>
                        <a:rPr lang="en-GB" sz="1000" dirty="0">
                          <a:effectLst/>
                          <a:latin typeface="+mn-lt"/>
                        </a:rPr>
                        <a:t> </a:t>
                      </a:r>
                      <a:endParaRPr lang="el-GR" sz="1200" dirty="0">
                        <a:effectLst/>
                        <a:latin typeface="+mn-lt"/>
                        <a:ea typeface="Times New Roman"/>
                      </a:endParaRPr>
                    </a:p>
                  </a:txBody>
                  <a:tcPr marL="74295" marR="74295" marT="0" marB="0" anchor="ctr">
                    <a:solidFill>
                      <a:srgbClr val="1078AC"/>
                    </a:solidFill>
                  </a:tcPr>
                </a:tc>
                <a:tc>
                  <a:txBody>
                    <a:bodyPr/>
                    <a:lstStyle/>
                    <a:p>
                      <a:pPr>
                        <a:spcAft>
                          <a:spcPts val="0"/>
                        </a:spcAft>
                      </a:pPr>
                      <a:r>
                        <a:rPr lang="en-GB" sz="1000" dirty="0">
                          <a:effectLst/>
                          <a:latin typeface="+mn-lt"/>
                        </a:rPr>
                        <a:t>data collected from the Hydrological, Meteorological and Seismological networks (such as water flow, temperature, humidity, precipitation etc., and a range of seismic data)</a:t>
                      </a:r>
                      <a:endParaRPr lang="el-GR" sz="1200" dirty="0">
                        <a:effectLst/>
                        <a:latin typeface="+mn-lt"/>
                        <a:ea typeface="Times New Roman"/>
                      </a:endParaRPr>
                    </a:p>
                  </a:txBody>
                  <a:tcPr marL="74295" marR="74295" marT="0" marB="0" anchor="ctr">
                    <a:noFill/>
                  </a:tcPr>
                </a:tc>
              </a:tr>
            </a:tbl>
          </a:graphicData>
        </a:graphic>
      </p:graphicFrame>
      <p:pic>
        <p:nvPicPr>
          <p:cNvPr id="7" name="Picture 2" descr="\\isnogood\WP\Texnika\PROJECTS\SEE-INFRA\VI-SEEM\WP2-Communication-Marketing-Innovation\VI-SEEM-logo\logo_VISEEM_FINAL_WE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0"/>
          </p:nvPr>
        </p:nvSpPr>
        <p:spPr>
          <a:xfrm>
            <a:off x="0" y="6586538"/>
            <a:ext cx="9906000" cy="293687"/>
          </a:xfrm>
        </p:spPr>
        <p:txBody>
          <a:bodyPr/>
          <a:lstStyle/>
          <a:p>
            <a:pPr>
              <a:defRPr/>
            </a:pPr>
            <a:r>
              <a:rPr lang="en-US" smtClean="0">
                <a:latin typeface="+mn-lt"/>
              </a:rPr>
              <a:t>Life Science and Climatology national training      2</a:t>
            </a:r>
            <a:endParaRPr lang="el-GR" dirty="0"/>
          </a:p>
        </p:txBody>
      </p:sp>
    </p:spTree>
    <p:extLst>
      <p:ext uri="{BB962C8B-B14F-4D97-AF65-F5344CB8AC3E}">
        <p14:creationId xmlns:p14="http://schemas.microsoft.com/office/powerpoint/2010/main" val="2380272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8743949" cy="1143000"/>
          </a:xfrm>
        </p:spPr>
        <p:txBody>
          <a:bodyPr/>
          <a:lstStyle/>
          <a:p>
            <a:r>
              <a:rPr lang="en-US" altLang="el-GR" sz="4000" dirty="0" smtClean="0"/>
              <a:t>Data sets: life </a:t>
            </a:r>
            <a:r>
              <a:rPr lang="en-US" altLang="el-GR" sz="4000" dirty="0"/>
              <a:t>s</a:t>
            </a:r>
            <a:r>
              <a:rPr lang="en-US" altLang="el-GR" sz="4000" dirty="0" smtClean="0"/>
              <a:t>ciences (</a:t>
            </a:r>
            <a:r>
              <a:rPr lang="en-US" altLang="el-GR" sz="4000" dirty="0"/>
              <a:t>WP4, WP5)</a:t>
            </a:r>
            <a:endParaRPr lang="el-GR" altLang="el-GR" sz="4000" dirty="0" smtClean="0"/>
          </a:p>
        </p:txBody>
      </p:sp>
      <p:sp>
        <p:nvSpPr>
          <p:cNvPr id="67587" name="Content Placeholder 2"/>
          <p:cNvSpPr>
            <a:spLocks noGrp="1"/>
          </p:cNvSpPr>
          <p:nvPr>
            <p:ph idx="1"/>
          </p:nvPr>
        </p:nvSpPr>
        <p:spPr>
          <a:xfrm>
            <a:off x="116946" y="1273630"/>
            <a:ext cx="9281716" cy="4962070"/>
          </a:xfrm>
        </p:spPr>
        <p:txBody>
          <a:bodyPr/>
          <a:lstStyle/>
          <a:p>
            <a:pPr marL="308610" indent="-308610">
              <a:buFontTx/>
              <a:buChar char="•"/>
              <a:defRPr/>
            </a:pPr>
            <a:r>
              <a:rPr lang="en-US" sz="2400" kern="0" dirty="0" smtClean="0">
                <a:solidFill>
                  <a:schemeClr val="tx1">
                    <a:lumMod val="75000"/>
                    <a:lumOff val="25000"/>
                  </a:schemeClr>
                </a:solidFill>
                <a:ea typeface="Arial Unicode MS" panose="020B0604020202020204" pitchFamily="34" charset="-128"/>
                <a:cs typeface="Arial Unicode MS" panose="020B0604020202020204" pitchFamily="34" charset="-128"/>
              </a:rPr>
              <a:t>Simulation and observation data; global and </a:t>
            </a:r>
            <a:r>
              <a:rPr lang="en-US" sz="2400" u="sng" kern="0" dirty="0" smtClean="0">
                <a:solidFill>
                  <a:schemeClr val="tx1">
                    <a:lumMod val="75000"/>
                    <a:lumOff val="25000"/>
                  </a:schemeClr>
                </a:solidFill>
                <a:ea typeface="Arial Unicode MS" panose="020B0604020202020204" pitchFamily="34" charset="-128"/>
                <a:cs typeface="Arial Unicode MS" panose="020B0604020202020204" pitchFamily="34" charset="-128"/>
              </a:rPr>
              <a:t>local sets</a:t>
            </a:r>
            <a:endParaRPr lang="en-US" sz="2400" u="sng" kern="0" dirty="0">
              <a:solidFill>
                <a:schemeClr val="tx1">
                  <a:lumMod val="75000"/>
                  <a:lumOff val="25000"/>
                </a:schemeClr>
              </a:solidFill>
              <a:ea typeface="Arial Unicode MS" panose="020B0604020202020204" pitchFamily="34" charset="-128"/>
              <a:cs typeface="Arial Unicode MS" panose="020B0604020202020204" pitchFamily="34" charset="-128"/>
            </a:endParaRPr>
          </a:p>
          <a:p>
            <a:pPr marL="457200" lvl="1" indent="0">
              <a:buFont typeface="Arial" charset="0"/>
              <a:buNone/>
              <a:defRPr/>
            </a:pPr>
            <a:endParaRPr lang="el-GR" altLang="el-GR" sz="1050" dirty="0" smtClean="0">
              <a:solidFill>
                <a:schemeClr val="tx1">
                  <a:lumMod val="75000"/>
                  <a:lumOff val="25000"/>
                </a:schemeClr>
              </a:solidFill>
              <a:ea typeface="Arial Unicode MS" panose="020B0604020202020204" pitchFamily="34" charset="-128"/>
              <a:cs typeface="Arial Unicode MS" panose="020B0604020202020204"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347085026"/>
              </p:ext>
            </p:extLst>
          </p:nvPr>
        </p:nvGraphicFramePr>
        <p:xfrm>
          <a:off x="584729" y="1700213"/>
          <a:ext cx="8813933" cy="4352243"/>
        </p:xfrm>
        <a:graphic>
          <a:graphicData uri="http://schemas.openxmlformats.org/drawingml/2006/table">
            <a:tbl>
              <a:tblPr>
                <a:tableStyleId>{5C22544A-7EE6-4342-B048-85BDC9FD1C3A}</a:tableStyleId>
              </a:tblPr>
              <a:tblGrid>
                <a:gridCol w="1015471"/>
                <a:gridCol w="4060371"/>
                <a:gridCol w="3738091"/>
              </a:tblGrid>
              <a:tr h="452512">
                <a:tc>
                  <a:txBody>
                    <a:bodyPr/>
                    <a:lstStyle/>
                    <a:p>
                      <a:pPr>
                        <a:spcAft>
                          <a:spcPts val="0"/>
                        </a:spcAft>
                      </a:pPr>
                      <a:r>
                        <a:rPr lang="en-GB" sz="1600" b="1" dirty="0">
                          <a:solidFill>
                            <a:schemeClr val="bg1"/>
                          </a:solidFill>
                          <a:effectLst/>
                          <a:latin typeface="+mn-lt"/>
                        </a:rPr>
                        <a:t>Country</a:t>
                      </a:r>
                      <a:endParaRPr lang="el-GR" sz="2400" b="1" dirty="0">
                        <a:solidFill>
                          <a:schemeClr val="bg1"/>
                        </a:solidFill>
                        <a:effectLst/>
                        <a:latin typeface="+mn-lt"/>
                        <a:ea typeface="Times New Roman"/>
                      </a:endParaRPr>
                    </a:p>
                  </a:txBody>
                  <a:tcPr marL="74293" marR="74293" marT="0" marB="0" anchor="ctr">
                    <a:solidFill>
                      <a:srgbClr val="1078AC"/>
                    </a:solidFill>
                  </a:tcPr>
                </a:tc>
                <a:tc>
                  <a:txBody>
                    <a:bodyPr/>
                    <a:lstStyle/>
                    <a:p>
                      <a:pPr>
                        <a:spcAft>
                          <a:spcPts val="0"/>
                        </a:spcAft>
                      </a:pPr>
                      <a:r>
                        <a:rPr lang="en-GB" sz="1600" b="1" dirty="0">
                          <a:solidFill>
                            <a:schemeClr val="bg1"/>
                          </a:solidFill>
                          <a:effectLst/>
                          <a:latin typeface="+mn-lt"/>
                        </a:rPr>
                        <a:t>Available data</a:t>
                      </a:r>
                      <a:endParaRPr lang="el-GR" sz="2400" b="1" dirty="0">
                        <a:solidFill>
                          <a:schemeClr val="bg1"/>
                        </a:solidFill>
                        <a:effectLst/>
                        <a:latin typeface="+mn-lt"/>
                        <a:ea typeface="Times New Roman"/>
                      </a:endParaRPr>
                    </a:p>
                  </a:txBody>
                  <a:tcPr marL="74293" marR="74293" marT="0" marB="0" anchor="ctr">
                    <a:solidFill>
                      <a:srgbClr val="1078AC"/>
                    </a:solidFill>
                  </a:tcPr>
                </a:tc>
                <a:tc>
                  <a:txBody>
                    <a:bodyPr/>
                    <a:lstStyle/>
                    <a:p>
                      <a:pPr>
                        <a:spcAft>
                          <a:spcPts val="0"/>
                        </a:spcAft>
                      </a:pPr>
                      <a:r>
                        <a:rPr lang="en-GB" sz="1600" b="1" dirty="0">
                          <a:solidFill>
                            <a:schemeClr val="bg1"/>
                          </a:solidFill>
                          <a:effectLst/>
                          <a:latin typeface="+mn-lt"/>
                        </a:rPr>
                        <a:t>Access Policy (Private, Regional, Public)</a:t>
                      </a:r>
                      <a:endParaRPr lang="el-GR" sz="2400" b="1" dirty="0">
                        <a:solidFill>
                          <a:schemeClr val="bg1"/>
                        </a:solidFill>
                        <a:effectLst/>
                        <a:latin typeface="+mn-lt"/>
                        <a:ea typeface="Times New Roman"/>
                      </a:endParaRPr>
                    </a:p>
                  </a:txBody>
                  <a:tcPr marL="74293" marR="74293" marT="0" marB="0" anchor="ctr">
                    <a:solidFill>
                      <a:srgbClr val="1078AC"/>
                    </a:solidFill>
                  </a:tcPr>
                </a:tc>
              </a:tr>
              <a:tr h="505887">
                <a:tc>
                  <a:txBody>
                    <a:bodyPr/>
                    <a:lstStyle/>
                    <a:p>
                      <a:pPr>
                        <a:spcAft>
                          <a:spcPts val="0"/>
                        </a:spcAft>
                      </a:pPr>
                      <a:r>
                        <a:rPr lang="en-GB" sz="1600" b="1" dirty="0">
                          <a:solidFill>
                            <a:schemeClr val="bg1"/>
                          </a:solidFill>
                          <a:effectLst/>
                          <a:latin typeface="+mn-lt"/>
                        </a:rPr>
                        <a:t>Greece</a:t>
                      </a:r>
                      <a:endParaRPr lang="el-GR" sz="2400" b="1" dirty="0">
                        <a:solidFill>
                          <a:schemeClr val="bg1"/>
                        </a:solidFill>
                        <a:effectLst/>
                        <a:latin typeface="+mn-lt"/>
                        <a:ea typeface="Times New Roman"/>
                      </a:endParaRPr>
                    </a:p>
                  </a:txBody>
                  <a:tcPr marL="74293" marR="74293" marT="0" marB="0" anchor="ctr">
                    <a:solidFill>
                      <a:srgbClr val="1078AC"/>
                    </a:solidFill>
                  </a:tcPr>
                </a:tc>
                <a:tc>
                  <a:txBody>
                    <a:bodyPr/>
                    <a:lstStyle/>
                    <a:p>
                      <a:pPr>
                        <a:spcAft>
                          <a:spcPts val="0"/>
                        </a:spcAft>
                      </a:pPr>
                      <a:r>
                        <a:rPr lang="en-GB" sz="1600" dirty="0">
                          <a:solidFill>
                            <a:schemeClr val="tx1">
                              <a:lumMod val="75000"/>
                              <a:lumOff val="25000"/>
                            </a:schemeClr>
                          </a:solidFill>
                          <a:effectLst/>
                          <a:latin typeface="+mn-lt"/>
                        </a:rPr>
                        <a:t>Virtual screening results</a:t>
                      </a:r>
                      <a:endParaRPr lang="el-GR" sz="2400" dirty="0">
                        <a:solidFill>
                          <a:schemeClr val="tx1">
                            <a:lumMod val="75000"/>
                            <a:lumOff val="25000"/>
                          </a:schemeClr>
                        </a:solidFill>
                        <a:effectLst/>
                        <a:latin typeface="+mn-lt"/>
                        <a:ea typeface="Times New Roman"/>
                      </a:endParaRPr>
                    </a:p>
                  </a:txBody>
                  <a:tcPr marL="74293" marR="74293" marT="0" marB="0" anchor="ctr">
                    <a:noFill/>
                  </a:tcPr>
                </a:tc>
                <a:tc>
                  <a:txBody>
                    <a:bodyPr/>
                    <a:lstStyle/>
                    <a:p>
                      <a:pPr>
                        <a:spcAft>
                          <a:spcPts val="0"/>
                        </a:spcAft>
                      </a:pPr>
                      <a:r>
                        <a:rPr lang="en-GB" sz="1600" dirty="0">
                          <a:solidFill>
                            <a:schemeClr val="tx1">
                              <a:lumMod val="75000"/>
                              <a:lumOff val="25000"/>
                            </a:schemeClr>
                          </a:solidFill>
                          <a:effectLst/>
                          <a:latin typeface="+mn-lt"/>
                        </a:rPr>
                        <a:t>Data that is published is public and can be shared</a:t>
                      </a:r>
                      <a:endParaRPr lang="el-GR" sz="2400" dirty="0">
                        <a:solidFill>
                          <a:schemeClr val="tx1">
                            <a:lumMod val="75000"/>
                            <a:lumOff val="25000"/>
                          </a:schemeClr>
                        </a:solidFill>
                        <a:effectLst/>
                        <a:latin typeface="+mn-lt"/>
                        <a:ea typeface="Times New Roman"/>
                      </a:endParaRPr>
                    </a:p>
                  </a:txBody>
                  <a:tcPr marL="74293" marR="74293" marT="0" marB="0" anchor="ctr">
                    <a:noFill/>
                  </a:tcPr>
                </a:tc>
              </a:tr>
              <a:tr h="1810050">
                <a:tc>
                  <a:txBody>
                    <a:bodyPr/>
                    <a:lstStyle/>
                    <a:p>
                      <a:pPr>
                        <a:spcAft>
                          <a:spcPts val="0"/>
                        </a:spcAft>
                      </a:pPr>
                      <a:r>
                        <a:rPr lang="en-GB" sz="1600" b="1" dirty="0">
                          <a:solidFill>
                            <a:schemeClr val="bg1"/>
                          </a:solidFill>
                          <a:effectLst/>
                          <a:latin typeface="+mn-lt"/>
                        </a:rPr>
                        <a:t>Serbia</a:t>
                      </a:r>
                      <a:endParaRPr lang="el-GR" sz="2400" b="1" dirty="0">
                        <a:solidFill>
                          <a:schemeClr val="bg1"/>
                        </a:solidFill>
                        <a:effectLst/>
                        <a:latin typeface="+mn-lt"/>
                        <a:ea typeface="Times New Roman"/>
                      </a:endParaRPr>
                    </a:p>
                  </a:txBody>
                  <a:tcPr marL="74293" marR="74293" marT="0" marB="0" anchor="ctr">
                    <a:solidFill>
                      <a:srgbClr val="1078AC"/>
                    </a:solidFill>
                  </a:tcPr>
                </a:tc>
                <a:tc>
                  <a:txBody>
                    <a:bodyPr/>
                    <a:lstStyle/>
                    <a:p>
                      <a:pPr>
                        <a:spcAft>
                          <a:spcPts val="0"/>
                        </a:spcAft>
                      </a:pPr>
                      <a:r>
                        <a:rPr lang="en-GB" sz="1600" dirty="0">
                          <a:solidFill>
                            <a:schemeClr val="tx1">
                              <a:lumMod val="75000"/>
                              <a:lumOff val="25000"/>
                            </a:schemeClr>
                          </a:solidFill>
                          <a:effectLst/>
                          <a:latin typeface="+mn-lt"/>
                        </a:rPr>
                        <a:t>SNP database of variations in genes involved in Cystic Fibrosis, Thrombosis, Alpha-1-Antitripsine deficiency, Colorectal cancer, Thyroid cancer, Lung cancer, Endometrium. The database contains data on Serbian population.</a:t>
                      </a:r>
                      <a:endParaRPr lang="el-GR" sz="2400" dirty="0">
                        <a:solidFill>
                          <a:schemeClr val="tx1">
                            <a:lumMod val="75000"/>
                            <a:lumOff val="25000"/>
                          </a:schemeClr>
                        </a:solidFill>
                        <a:effectLst/>
                        <a:latin typeface="+mn-lt"/>
                        <a:ea typeface="Times New Roman"/>
                      </a:endParaRPr>
                    </a:p>
                  </a:txBody>
                  <a:tcPr marL="74293" marR="74293" marT="0" marB="0" anchor="ctr">
                    <a:solidFill>
                      <a:schemeClr val="accent6">
                        <a:lumMod val="20000"/>
                        <a:lumOff val="80000"/>
                      </a:schemeClr>
                    </a:solidFill>
                  </a:tcPr>
                </a:tc>
                <a:tc>
                  <a:txBody>
                    <a:bodyPr/>
                    <a:lstStyle/>
                    <a:p>
                      <a:pPr>
                        <a:spcAft>
                          <a:spcPts val="0"/>
                        </a:spcAft>
                      </a:pPr>
                      <a:r>
                        <a:rPr lang="en-GB" sz="1600" dirty="0">
                          <a:solidFill>
                            <a:schemeClr val="tx1">
                              <a:lumMod val="75000"/>
                              <a:lumOff val="25000"/>
                            </a:schemeClr>
                          </a:solidFill>
                          <a:effectLst/>
                          <a:latin typeface="+mn-lt"/>
                        </a:rPr>
                        <a:t>Data that is published is public and can be shared</a:t>
                      </a:r>
                      <a:endParaRPr lang="el-GR" sz="2400" dirty="0">
                        <a:solidFill>
                          <a:schemeClr val="tx1">
                            <a:lumMod val="75000"/>
                            <a:lumOff val="25000"/>
                          </a:schemeClr>
                        </a:solidFill>
                        <a:effectLst/>
                        <a:latin typeface="+mn-lt"/>
                        <a:ea typeface="Times New Roman"/>
                      </a:endParaRPr>
                    </a:p>
                  </a:txBody>
                  <a:tcPr marL="74293" marR="74293" marT="0" marB="0" anchor="ctr">
                    <a:solidFill>
                      <a:schemeClr val="accent6">
                        <a:lumMod val="20000"/>
                        <a:lumOff val="80000"/>
                      </a:schemeClr>
                    </a:solidFill>
                  </a:tcPr>
                </a:tc>
              </a:tr>
              <a:tr h="1583794">
                <a:tc>
                  <a:txBody>
                    <a:bodyPr/>
                    <a:lstStyle/>
                    <a:p>
                      <a:pPr>
                        <a:spcAft>
                          <a:spcPts val="0"/>
                        </a:spcAft>
                      </a:pPr>
                      <a:r>
                        <a:rPr lang="en-GB" sz="1600" b="1" dirty="0">
                          <a:solidFill>
                            <a:schemeClr val="bg1"/>
                          </a:solidFill>
                          <a:effectLst/>
                          <a:latin typeface="+mn-lt"/>
                        </a:rPr>
                        <a:t>Moldova</a:t>
                      </a:r>
                      <a:endParaRPr lang="el-GR" sz="2400" b="1" dirty="0">
                        <a:solidFill>
                          <a:schemeClr val="bg1"/>
                        </a:solidFill>
                        <a:effectLst/>
                        <a:latin typeface="+mn-lt"/>
                        <a:ea typeface="Times New Roman"/>
                      </a:endParaRPr>
                    </a:p>
                  </a:txBody>
                  <a:tcPr marL="74293" marR="74293" marT="0" marB="0" anchor="ctr">
                    <a:solidFill>
                      <a:srgbClr val="1078AC"/>
                    </a:solidFill>
                  </a:tcPr>
                </a:tc>
                <a:tc>
                  <a:txBody>
                    <a:bodyPr/>
                    <a:lstStyle/>
                    <a:p>
                      <a:pPr>
                        <a:spcAft>
                          <a:spcPts val="0"/>
                        </a:spcAft>
                      </a:pPr>
                      <a:r>
                        <a:rPr lang="en-GB" sz="1600" dirty="0">
                          <a:solidFill>
                            <a:schemeClr val="tx1">
                              <a:lumMod val="75000"/>
                              <a:lumOff val="25000"/>
                            </a:schemeClr>
                          </a:solidFill>
                          <a:effectLst/>
                          <a:latin typeface="+mn-lt"/>
                        </a:rPr>
                        <a:t>Investigation Analytics, Research Results, Pathologies case studies</a:t>
                      </a:r>
                      <a:endParaRPr lang="el-GR" sz="2400" dirty="0">
                        <a:solidFill>
                          <a:schemeClr val="tx1">
                            <a:lumMod val="75000"/>
                            <a:lumOff val="25000"/>
                          </a:schemeClr>
                        </a:solidFill>
                        <a:effectLst/>
                        <a:latin typeface="+mn-lt"/>
                        <a:ea typeface="Times New Roman"/>
                      </a:endParaRPr>
                    </a:p>
                  </a:txBody>
                  <a:tcPr marL="74293" marR="74293" marT="0" marB="0" anchor="ctr">
                    <a:noFill/>
                  </a:tcPr>
                </a:tc>
                <a:tc>
                  <a:txBody>
                    <a:bodyPr/>
                    <a:lstStyle/>
                    <a:p>
                      <a:pPr>
                        <a:spcAft>
                          <a:spcPts val="0"/>
                        </a:spcAft>
                      </a:pPr>
                      <a:r>
                        <a:rPr lang="en-GB" sz="1600" dirty="0">
                          <a:solidFill>
                            <a:schemeClr val="tx1">
                              <a:lumMod val="75000"/>
                              <a:lumOff val="25000"/>
                            </a:schemeClr>
                          </a:solidFill>
                          <a:effectLst/>
                          <a:latin typeface="+mn-lt"/>
                        </a:rPr>
                        <a:t>Investigation Analytics and Research Results are shared information. Pathologies case studies (no personal patient info) – available for research community by creating agreement with institution</a:t>
                      </a:r>
                      <a:r>
                        <a:rPr lang="en-GB" sz="1600" dirty="0" smtClean="0">
                          <a:solidFill>
                            <a:schemeClr val="tx1">
                              <a:lumMod val="75000"/>
                              <a:lumOff val="25000"/>
                            </a:schemeClr>
                          </a:solidFill>
                          <a:effectLst/>
                          <a:latin typeface="+mn-lt"/>
                        </a:rPr>
                        <a:t>.</a:t>
                      </a:r>
                    </a:p>
                  </a:txBody>
                  <a:tcPr marL="74293" marR="74293" marT="0" marB="0" anchor="ctr">
                    <a:noFill/>
                  </a:tcPr>
                </a:tc>
              </a:tr>
            </a:tbl>
          </a:graphicData>
        </a:graphic>
      </p:graphicFrame>
      <p:pic>
        <p:nvPicPr>
          <p:cNvPr id="7"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0"/>
          </p:nvPr>
        </p:nvSpPr>
        <p:spPr>
          <a:xfrm>
            <a:off x="0" y="6586538"/>
            <a:ext cx="9906000" cy="293687"/>
          </a:xfrm>
        </p:spPr>
        <p:txBody>
          <a:bodyPr/>
          <a:lstStyle/>
          <a:p>
            <a:pPr>
              <a:defRPr/>
            </a:pPr>
            <a:r>
              <a:rPr lang="en-US" smtClean="0">
                <a:latin typeface="+mn-lt"/>
              </a:rPr>
              <a:t>Life Science and Climatology national training      2</a:t>
            </a:r>
            <a:endParaRPr lang="el-GR" dirty="0"/>
          </a:p>
        </p:txBody>
      </p:sp>
    </p:spTree>
    <p:extLst>
      <p:ext uri="{BB962C8B-B14F-4D97-AF65-F5344CB8AC3E}">
        <p14:creationId xmlns:p14="http://schemas.microsoft.com/office/powerpoint/2010/main" val="3577459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8743949" cy="1143000"/>
          </a:xfrm>
        </p:spPr>
        <p:txBody>
          <a:bodyPr/>
          <a:lstStyle/>
          <a:p>
            <a:r>
              <a:rPr lang="en-US" altLang="el-GR" sz="4000" dirty="0" smtClean="0"/>
              <a:t>Data sets: CH (WP4</a:t>
            </a:r>
            <a:r>
              <a:rPr lang="en-US" altLang="el-GR" sz="4000" dirty="0"/>
              <a:t>, WP5)</a:t>
            </a:r>
            <a:endParaRPr lang="el-GR" altLang="el-GR" sz="4000" dirty="0" smtClean="0"/>
          </a:p>
        </p:txBody>
      </p:sp>
      <p:graphicFrame>
        <p:nvGraphicFramePr>
          <p:cNvPr id="4" name="Table 3"/>
          <p:cNvGraphicFramePr>
            <a:graphicFrameLocks noGrp="1"/>
          </p:cNvGraphicFramePr>
          <p:nvPr>
            <p:extLst>
              <p:ext uri="{D42A27DB-BD31-4B8C-83A1-F6EECF244321}">
                <p14:modId xmlns:p14="http://schemas.microsoft.com/office/powerpoint/2010/main" val="1371275525"/>
              </p:ext>
            </p:extLst>
          </p:nvPr>
        </p:nvGraphicFramePr>
        <p:xfrm>
          <a:off x="116946" y="1341438"/>
          <a:ext cx="9281716" cy="4887912"/>
        </p:xfrm>
        <a:graphic>
          <a:graphicData uri="http://schemas.openxmlformats.org/drawingml/2006/table">
            <a:tbl>
              <a:tblPr firstRow="1" firstCol="1" bandRow="1">
                <a:tableStyleId>{5C22544A-7EE6-4342-B048-85BDC9FD1C3A}</a:tableStyleId>
              </a:tblPr>
              <a:tblGrid>
                <a:gridCol w="1254829"/>
                <a:gridCol w="6347096"/>
                <a:gridCol w="1679791"/>
              </a:tblGrid>
              <a:tr h="349535">
                <a:tc>
                  <a:txBody>
                    <a:bodyPr/>
                    <a:lstStyle/>
                    <a:p>
                      <a:pPr algn="just">
                        <a:spcAft>
                          <a:spcPts val="0"/>
                        </a:spcAft>
                      </a:pPr>
                      <a:r>
                        <a:rPr lang="en-GB" sz="1400" dirty="0">
                          <a:effectLst/>
                          <a:latin typeface="+mn-lt"/>
                        </a:rPr>
                        <a:t>Source</a:t>
                      </a:r>
                      <a:endParaRPr lang="el-GR" sz="2000" dirty="0">
                        <a:effectLst/>
                        <a:latin typeface="+mn-lt"/>
                        <a:ea typeface="Times New Roman"/>
                      </a:endParaRPr>
                    </a:p>
                  </a:txBody>
                  <a:tcPr marL="55033" marR="55033" marT="50797" marB="5079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just">
                        <a:spcAft>
                          <a:spcPts val="0"/>
                        </a:spcAft>
                      </a:pPr>
                      <a:r>
                        <a:rPr lang="en-GB" sz="1400" dirty="0">
                          <a:effectLst/>
                          <a:latin typeface="+mn-lt"/>
                        </a:rPr>
                        <a:t>Description</a:t>
                      </a:r>
                      <a:endParaRPr lang="el-GR" sz="2000" dirty="0">
                        <a:effectLst/>
                        <a:latin typeface="+mn-lt"/>
                        <a:ea typeface="Times New Roman"/>
                      </a:endParaRPr>
                    </a:p>
                  </a:txBody>
                  <a:tcPr marL="55033" marR="55033" marT="50797" marB="5079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just">
                        <a:spcAft>
                          <a:spcPts val="0"/>
                        </a:spcAft>
                      </a:pPr>
                      <a:r>
                        <a:rPr lang="en-GB" sz="1400" dirty="0">
                          <a:effectLst/>
                          <a:latin typeface="+mn-lt"/>
                        </a:rPr>
                        <a:t>URL</a:t>
                      </a:r>
                      <a:endParaRPr lang="el-GR" sz="2000" dirty="0">
                        <a:effectLst/>
                        <a:latin typeface="+mn-lt"/>
                        <a:ea typeface="Times New Roman"/>
                      </a:endParaRPr>
                    </a:p>
                  </a:txBody>
                  <a:tcPr marL="55033" marR="55033" marT="50797" marB="5079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r>
              <a:tr h="1188417">
                <a:tc>
                  <a:txBody>
                    <a:bodyPr/>
                    <a:lstStyle/>
                    <a:p>
                      <a:pPr>
                        <a:spcAft>
                          <a:spcPts val="0"/>
                        </a:spcAft>
                      </a:pPr>
                      <a:r>
                        <a:rPr lang="en-GB" sz="1400" dirty="0">
                          <a:effectLst/>
                          <a:latin typeface="+mn-lt"/>
                        </a:rPr>
                        <a:t>Ancient Cypriot Literature Digital Corpus</a:t>
                      </a:r>
                      <a:endParaRPr lang="el-GR" sz="2000" dirty="0">
                        <a:effectLst/>
                        <a:latin typeface="+mn-lt"/>
                      </a:endParaRPr>
                    </a:p>
                    <a:p>
                      <a:pPr>
                        <a:spcAft>
                          <a:spcPts val="0"/>
                        </a:spcAft>
                      </a:pPr>
                      <a:r>
                        <a:rPr lang="en-GB" sz="1400" dirty="0">
                          <a:effectLst/>
                          <a:latin typeface="+mn-lt"/>
                        </a:rPr>
                        <a:t>(AKGDC)</a:t>
                      </a:r>
                      <a:endParaRPr lang="el-GR" sz="2000" dirty="0">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just">
                        <a:spcAft>
                          <a:spcPts val="0"/>
                        </a:spcAft>
                      </a:pPr>
                      <a:r>
                        <a:rPr lang="en-GB" sz="1400" dirty="0">
                          <a:solidFill>
                            <a:schemeClr val="tx1">
                              <a:lumMod val="75000"/>
                              <a:lumOff val="25000"/>
                            </a:schemeClr>
                          </a:solidFill>
                          <a:effectLst/>
                          <a:latin typeface="+mn-lt"/>
                        </a:rPr>
                        <a:t>Searchable digital library of Ancient Cypriot Literature. Covers the ancient Cypriot literary production from 7th century BC to 5th-6th century AD and examines it through its wide range of literary genres.</a:t>
                      </a:r>
                      <a:endParaRPr lang="el-GR" sz="2000" dirty="0">
                        <a:solidFill>
                          <a:schemeClr val="tx1">
                            <a:lumMod val="75000"/>
                            <a:lumOff val="25000"/>
                          </a:schemeClr>
                        </a:solidFill>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GB" sz="1400" dirty="0">
                          <a:solidFill>
                            <a:schemeClr val="tx1">
                              <a:lumMod val="75000"/>
                              <a:lumOff val="25000"/>
                            </a:schemeClr>
                          </a:solidFill>
                          <a:effectLst/>
                          <a:latin typeface="+mn-lt"/>
                        </a:rPr>
                        <a:t>Not public </a:t>
                      </a:r>
                      <a:r>
                        <a:rPr lang="en-GB" sz="1400" dirty="0" smtClean="0">
                          <a:solidFill>
                            <a:schemeClr val="tx1">
                              <a:lumMod val="75000"/>
                              <a:lumOff val="25000"/>
                            </a:schemeClr>
                          </a:solidFill>
                          <a:effectLst/>
                          <a:latin typeface="+mn-lt"/>
                        </a:rPr>
                        <a:t>yet.</a:t>
                      </a:r>
                      <a:endParaRPr lang="el-GR" sz="2000" dirty="0">
                        <a:solidFill>
                          <a:schemeClr val="tx1">
                            <a:lumMod val="75000"/>
                            <a:lumOff val="25000"/>
                          </a:schemeClr>
                        </a:solidFill>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559255">
                <a:tc>
                  <a:txBody>
                    <a:bodyPr/>
                    <a:lstStyle/>
                    <a:p>
                      <a:pPr>
                        <a:spcAft>
                          <a:spcPts val="0"/>
                        </a:spcAft>
                      </a:pPr>
                      <a:r>
                        <a:rPr lang="en-GB" sz="1400" dirty="0">
                          <a:effectLst/>
                          <a:latin typeface="+mn-lt"/>
                        </a:rPr>
                        <a:t>STARC repository</a:t>
                      </a:r>
                      <a:endParaRPr lang="el-GR" sz="2000" dirty="0">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just">
                        <a:spcAft>
                          <a:spcPts val="0"/>
                        </a:spcAft>
                      </a:pPr>
                      <a:r>
                        <a:rPr lang="en-GB" sz="1400" dirty="0">
                          <a:solidFill>
                            <a:schemeClr val="tx1">
                              <a:lumMod val="75000"/>
                              <a:lumOff val="25000"/>
                            </a:schemeClr>
                          </a:solidFill>
                          <a:effectLst/>
                          <a:latin typeface="+mn-lt"/>
                        </a:rPr>
                        <a:t>Repository for digital CH objects created over the last 5 years at </a:t>
                      </a:r>
                      <a:r>
                        <a:rPr lang="en-GB" sz="1400" dirty="0" err="1">
                          <a:solidFill>
                            <a:schemeClr val="tx1">
                              <a:lumMod val="75000"/>
                              <a:lumOff val="25000"/>
                            </a:schemeClr>
                          </a:solidFill>
                          <a:effectLst/>
                          <a:latin typeface="+mn-lt"/>
                        </a:rPr>
                        <a:t>CyI</a:t>
                      </a:r>
                      <a:r>
                        <a:rPr lang="en-GB" sz="1400" dirty="0">
                          <a:solidFill>
                            <a:schemeClr val="tx1">
                              <a:lumMod val="75000"/>
                              <a:lumOff val="25000"/>
                            </a:schemeClr>
                          </a:solidFill>
                          <a:effectLst/>
                          <a:latin typeface="+mn-lt"/>
                        </a:rPr>
                        <a:t>. Including novel interactive methods for accessing and exploring information. </a:t>
                      </a:r>
                      <a:endParaRPr lang="el-GR" sz="2000" dirty="0">
                        <a:solidFill>
                          <a:schemeClr val="tx1">
                            <a:lumMod val="75000"/>
                            <a:lumOff val="25000"/>
                          </a:schemeClr>
                        </a:solidFill>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a:spcAft>
                          <a:spcPts val="0"/>
                        </a:spcAft>
                      </a:pPr>
                      <a:r>
                        <a:rPr lang="en-GB" sz="1400" u="sng" dirty="0">
                          <a:effectLst/>
                          <a:latin typeface="+mn-lt"/>
                          <a:hlinkClick r:id="rId3"/>
                        </a:rPr>
                        <a:t>http://public.cyi.ac.cy/starcRepo/</a:t>
                      </a:r>
                      <a:r>
                        <a:rPr lang="en-GB" sz="1400" dirty="0">
                          <a:effectLst/>
                          <a:latin typeface="+mn-lt"/>
                        </a:rPr>
                        <a:t> </a:t>
                      </a:r>
                      <a:endParaRPr lang="el-GR" sz="2000" dirty="0">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768976">
                <a:tc>
                  <a:txBody>
                    <a:bodyPr/>
                    <a:lstStyle/>
                    <a:p>
                      <a:pPr>
                        <a:spcAft>
                          <a:spcPts val="0"/>
                        </a:spcAft>
                      </a:pPr>
                      <a:r>
                        <a:rPr lang="en-GB" sz="1400" dirty="0">
                          <a:effectLst/>
                          <a:latin typeface="+mn-lt"/>
                        </a:rPr>
                        <a:t>Electronic Corpus of </a:t>
                      </a:r>
                      <a:r>
                        <a:rPr lang="en-GB" sz="1400" dirty="0" err="1">
                          <a:effectLst/>
                          <a:latin typeface="+mn-lt"/>
                        </a:rPr>
                        <a:t>Karamanlidika</a:t>
                      </a:r>
                      <a:endParaRPr lang="el-GR" sz="2000" dirty="0">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just">
                        <a:spcAft>
                          <a:spcPts val="0"/>
                        </a:spcAft>
                      </a:pPr>
                      <a:r>
                        <a:rPr lang="en-GB" sz="1400" dirty="0">
                          <a:solidFill>
                            <a:schemeClr val="tx1">
                              <a:lumMod val="75000"/>
                              <a:lumOff val="25000"/>
                            </a:schemeClr>
                          </a:solidFill>
                          <a:effectLst/>
                          <a:latin typeface="+mn-lt"/>
                        </a:rPr>
                        <a:t>Digitalization and transcription into Latin characters of a corpus of </a:t>
                      </a:r>
                      <a:r>
                        <a:rPr lang="en-GB" sz="1400" dirty="0" err="1">
                          <a:solidFill>
                            <a:schemeClr val="tx1">
                              <a:lumMod val="75000"/>
                              <a:lumOff val="25000"/>
                            </a:schemeClr>
                          </a:solidFill>
                          <a:effectLst/>
                          <a:latin typeface="+mn-lt"/>
                        </a:rPr>
                        <a:t>Karamanlidika</a:t>
                      </a:r>
                      <a:r>
                        <a:rPr lang="en-GB" sz="1400" dirty="0">
                          <a:solidFill>
                            <a:schemeClr val="tx1">
                              <a:lumMod val="75000"/>
                              <a:lumOff val="25000"/>
                            </a:schemeClr>
                          </a:solidFill>
                          <a:effectLst/>
                          <a:latin typeface="+mn-lt"/>
                        </a:rPr>
                        <a:t> printed material from different periods and genres with access to graphic, phonetic and morphemic varieties search. </a:t>
                      </a:r>
                      <a:endParaRPr lang="el-GR" sz="2000" dirty="0">
                        <a:solidFill>
                          <a:schemeClr val="tx1">
                            <a:lumMod val="75000"/>
                            <a:lumOff val="25000"/>
                          </a:schemeClr>
                        </a:solidFill>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GB" sz="1400" dirty="0">
                          <a:solidFill>
                            <a:schemeClr val="tx1">
                              <a:lumMod val="75000"/>
                              <a:lumOff val="25000"/>
                            </a:schemeClr>
                          </a:solidFill>
                          <a:effectLst/>
                          <a:latin typeface="+mn-lt"/>
                        </a:rPr>
                        <a:t>Not public </a:t>
                      </a:r>
                      <a:r>
                        <a:rPr lang="en-GB" sz="1400" dirty="0" smtClean="0">
                          <a:solidFill>
                            <a:schemeClr val="tx1">
                              <a:lumMod val="75000"/>
                              <a:lumOff val="25000"/>
                            </a:schemeClr>
                          </a:solidFill>
                          <a:effectLst/>
                          <a:latin typeface="+mn-lt"/>
                        </a:rPr>
                        <a:t>yet.</a:t>
                      </a:r>
                      <a:endParaRPr lang="el-GR" sz="2000" dirty="0">
                        <a:solidFill>
                          <a:schemeClr val="tx1">
                            <a:lumMod val="75000"/>
                            <a:lumOff val="25000"/>
                          </a:schemeClr>
                        </a:solidFill>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21729">
                <a:tc>
                  <a:txBody>
                    <a:bodyPr/>
                    <a:lstStyle/>
                    <a:p>
                      <a:pPr>
                        <a:spcAft>
                          <a:spcPts val="0"/>
                        </a:spcAft>
                      </a:pPr>
                      <a:r>
                        <a:rPr lang="en-GB" sz="1400" dirty="0">
                          <a:effectLst/>
                          <a:latin typeface="+mn-lt"/>
                        </a:rPr>
                        <a:t>The digital collection of Bibliotheca Alexandrina</a:t>
                      </a:r>
                      <a:endParaRPr lang="el-GR" sz="2000" dirty="0">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just">
                        <a:spcAft>
                          <a:spcPts val="0"/>
                        </a:spcAft>
                      </a:pPr>
                      <a:r>
                        <a:rPr lang="en-GB" sz="1400" dirty="0">
                          <a:solidFill>
                            <a:schemeClr val="tx1">
                              <a:lumMod val="75000"/>
                              <a:lumOff val="25000"/>
                            </a:schemeClr>
                          </a:solidFill>
                          <a:effectLst/>
                          <a:latin typeface="+mn-lt"/>
                        </a:rPr>
                        <a:t>As a library of the </a:t>
                      </a:r>
                      <a:r>
                        <a:rPr lang="en-GB" sz="1400" dirty="0" smtClean="0">
                          <a:solidFill>
                            <a:schemeClr val="tx1">
                              <a:lumMod val="75000"/>
                              <a:lumOff val="25000"/>
                            </a:schemeClr>
                          </a:solidFill>
                          <a:effectLst/>
                          <a:latin typeface="+mn-lt"/>
                        </a:rPr>
                        <a:t>21st </a:t>
                      </a:r>
                      <a:r>
                        <a:rPr lang="en-GB" sz="1400" dirty="0">
                          <a:solidFill>
                            <a:schemeClr val="tx1">
                              <a:lumMod val="75000"/>
                              <a:lumOff val="25000"/>
                            </a:schemeClr>
                          </a:solidFill>
                          <a:effectLst/>
                          <a:latin typeface="+mn-lt"/>
                        </a:rPr>
                        <a:t>Century, the Bibliotheca Alexandrina (BA), along with its affiliated academic and cultural centres, is committed to digitization as a means of preserving, managing, and disseminating information and knowledge. The BA sets out to share them with a worldwide audience via the internet, thus promoting greater understanding and tolerance between cultures. To achieve this goal, the BA has formed partnerships with various cultural, academic, governmental, and corporate organizations for the creation of many significant and compelling digital projects. These projects cover a wide array of cultural and educational themes.</a:t>
                      </a:r>
                      <a:endParaRPr lang="el-GR" sz="2000" dirty="0">
                        <a:solidFill>
                          <a:schemeClr val="tx1">
                            <a:lumMod val="75000"/>
                            <a:lumOff val="25000"/>
                          </a:schemeClr>
                        </a:solidFill>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a:spcAft>
                          <a:spcPts val="0"/>
                        </a:spcAft>
                      </a:pPr>
                      <a:r>
                        <a:rPr lang="en-GB" sz="1400" u="sng" dirty="0">
                          <a:effectLst/>
                          <a:latin typeface="+mn-lt"/>
                          <a:hlinkClick r:id="rId4"/>
                        </a:rPr>
                        <a:t>http://www.bibalex.org/Libraries/Presentation/Static/12600.aspx?d=0</a:t>
                      </a:r>
                      <a:r>
                        <a:rPr lang="en-GB" sz="1400" dirty="0">
                          <a:effectLst/>
                          <a:latin typeface="+mn-lt"/>
                        </a:rPr>
                        <a:t> </a:t>
                      </a:r>
                      <a:endParaRPr lang="el-GR" sz="2000" dirty="0">
                        <a:effectLst/>
                        <a:latin typeface="+mn-lt"/>
                        <a:ea typeface="Times New Roman"/>
                      </a:endParaRPr>
                    </a:p>
                  </a:txBody>
                  <a:tcPr marL="55033" marR="55033" marT="50797" marB="50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pic>
        <p:nvPicPr>
          <p:cNvPr id="6" name="Picture 2" descr="\\isnogood\WP\Texnika\PROJECTS\SEE-INFRA\VI-SEEM\WP2-Communication-Marketing-Innovation\VI-SEEM-logo\logo_VISEEM_FINAL_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10"/>
          </p:nvPr>
        </p:nvSpPr>
        <p:spPr>
          <a:xfrm>
            <a:off x="0" y="6586538"/>
            <a:ext cx="9906000" cy="293687"/>
          </a:xfrm>
        </p:spPr>
        <p:txBody>
          <a:bodyPr/>
          <a:lstStyle/>
          <a:p>
            <a:pPr>
              <a:defRPr/>
            </a:pPr>
            <a:r>
              <a:rPr lang="en-US" smtClean="0"/>
              <a:t>Life Science and Climatology national training      2</a:t>
            </a:r>
            <a:endParaRPr lang="el-GR" dirty="0"/>
          </a:p>
        </p:txBody>
      </p:sp>
    </p:spTree>
    <p:extLst>
      <p:ext uri="{BB962C8B-B14F-4D97-AF65-F5344CB8AC3E}">
        <p14:creationId xmlns:p14="http://schemas.microsoft.com/office/powerpoint/2010/main" val="2269352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657"/>
            <a:ext cx="8755380" cy="1539195"/>
          </a:xfrm>
        </p:spPr>
        <p:txBody>
          <a:bodyPr/>
          <a:lstStyle/>
          <a:p>
            <a:r>
              <a:rPr lang="en-US" dirty="0" smtClean="0"/>
              <a:t>Access to VRE (WP6)</a:t>
            </a:r>
            <a:endParaRPr lang="el-GR" dirty="0"/>
          </a:p>
        </p:txBody>
      </p:sp>
      <p:sp>
        <p:nvSpPr>
          <p:cNvPr id="3" name="Content Placeholder 2"/>
          <p:cNvSpPr>
            <a:spLocks noGrp="1"/>
          </p:cNvSpPr>
          <p:nvPr>
            <p:ph idx="1"/>
          </p:nvPr>
        </p:nvSpPr>
        <p:spPr>
          <a:xfrm>
            <a:off x="155322" y="2335710"/>
            <a:ext cx="9518650" cy="2676237"/>
          </a:xfrm>
        </p:spPr>
        <p:txBody>
          <a:bodyPr/>
          <a:lstStyle/>
          <a:p>
            <a:pPr>
              <a:buBlip>
                <a:blip r:embed="rId2"/>
              </a:buBlip>
            </a:pPr>
            <a:r>
              <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Through 3 distinct calls</a:t>
            </a:r>
          </a:p>
          <a:p>
            <a:pPr marL="0" indent="0">
              <a:buNone/>
            </a:pPr>
            <a:endPar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endParaRPr>
          </a:p>
          <a:p>
            <a:pPr>
              <a:buBlip>
                <a:blip r:embed="rId2"/>
              </a:buBlip>
            </a:pPr>
            <a:r>
              <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Pre-selected candidates project M12</a:t>
            </a:r>
          </a:p>
          <a:p>
            <a:pPr marL="0" indent="0">
              <a:buNone/>
            </a:pPr>
            <a:endPar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endParaRPr>
          </a:p>
          <a:p>
            <a:pPr>
              <a:buBlip>
                <a:blip r:embed="rId2"/>
              </a:buBlip>
            </a:pPr>
            <a:r>
              <a:rPr lang="en-US" altLang="el-GR" dirty="0" smtClean="0">
                <a:solidFill>
                  <a:schemeClr val="tx1">
                    <a:lumMod val="75000"/>
                    <a:lumOff val="25000"/>
                  </a:schemeClr>
                </a:solidFill>
                <a:ea typeface="Arial Unicode MS" panose="020B0604020202020204" pitchFamily="34" charset="-128"/>
                <a:cs typeface="Arial Unicode MS" panose="020B0604020202020204" pitchFamily="34" charset="-128"/>
              </a:rPr>
              <a:t>Open calls project M18 and M28</a:t>
            </a:r>
          </a:p>
        </p:txBody>
      </p:sp>
      <p:pic>
        <p:nvPicPr>
          <p:cNvPr id="6"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10"/>
          </p:nvPr>
        </p:nvSpPr>
        <p:spPr>
          <a:xfrm>
            <a:off x="0" y="6586538"/>
            <a:ext cx="9906000" cy="293687"/>
          </a:xfrm>
        </p:spPr>
        <p:txBody>
          <a:bodyPr/>
          <a:lstStyle/>
          <a:p>
            <a:pPr>
              <a:defRPr/>
            </a:pPr>
            <a:r>
              <a:rPr lang="en-US" smtClean="0">
                <a:latin typeface="+mn-lt"/>
              </a:rPr>
              <a:t>Life Science and Climatology national training      2</a:t>
            </a:r>
            <a:endParaRPr lang="el-GR" dirty="0"/>
          </a:p>
        </p:txBody>
      </p:sp>
    </p:spTree>
    <p:extLst>
      <p:ext uri="{BB962C8B-B14F-4D97-AF65-F5344CB8AC3E}">
        <p14:creationId xmlns:p14="http://schemas.microsoft.com/office/powerpoint/2010/main" val="113095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55380" cy="1125538"/>
          </a:xfrm>
        </p:spPr>
        <p:txBody>
          <a:bodyPr/>
          <a:lstStyle/>
          <a:p>
            <a:r>
              <a:rPr lang="en-US" sz="3200" dirty="0" smtClean="0"/>
              <a:t>Conclusion</a:t>
            </a:r>
            <a:endParaRPr lang="el-GR" sz="3200" dirty="0"/>
          </a:p>
        </p:txBody>
      </p:sp>
      <p:sp>
        <p:nvSpPr>
          <p:cNvPr id="3" name="Content Placeholder 2"/>
          <p:cNvSpPr>
            <a:spLocks noGrp="1"/>
          </p:cNvSpPr>
          <p:nvPr>
            <p:ph idx="1"/>
          </p:nvPr>
        </p:nvSpPr>
        <p:spPr>
          <a:xfrm>
            <a:off x="97970" y="1681520"/>
            <a:ext cx="9656309" cy="5118336"/>
          </a:xfrm>
        </p:spPr>
        <p:txBody>
          <a:bodyPr/>
          <a:lstStyle/>
          <a:p>
            <a:pPr>
              <a:buBlip>
                <a:blip r:embed="rId2"/>
              </a:buBlip>
            </a:pPr>
            <a:r>
              <a:rPr lang="en-US" altLang="el-GR" dirty="0" err="1" smtClean="0">
                <a:solidFill>
                  <a:schemeClr val="tx1">
                    <a:lumMod val="75000"/>
                    <a:lumOff val="25000"/>
                  </a:schemeClr>
                </a:solidFill>
                <a:ea typeface="ＭＳ Ｐゴシック" pitchFamily="34" charset="-128"/>
              </a:rPr>
              <a:t>SouthEast</a:t>
            </a:r>
            <a:r>
              <a:rPr lang="en-US" altLang="el-GR" dirty="0" smtClean="0">
                <a:solidFill>
                  <a:schemeClr val="tx1">
                    <a:lumMod val="75000"/>
                    <a:lumOff val="25000"/>
                  </a:schemeClr>
                </a:solidFill>
                <a:ea typeface="ＭＳ Ｐゴシック" pitchFamily="34" charset="-128"/>
              </a:rPr>
              <a:t> European </a:t>
            </a:r>
            <a:r>
              <a:rPr lang="en-US" altLang="el-GR" dirty="0">
                <a:solidFill>
                  <a:schemeClr val="tx1">
                    <a:lumMod val="75000"/>
                    <a:lumOff val="25000"/>
                  </a:schemeClr>
                </a:solidFill>
                <a:ea typeface="ＭＳ Ｐゴシック" pitchFamily="34" charset="-128"/>
              </a:rPr>
              <a:t>initiatives built up the regional (and national) NRENs, NGI and HPC </a:t>
            </a:r>
            <a:r>
              <a:rPr lang="en-US" altLang="el-GR" dirty="0" smtClean="0">
                <a:solidFill>
                  <a:schemeClr val="tx1">
                    <a:lumMod val="75000"/>
                    <a:lumOff val="25000"/>
                  </a:schemeClr>
                </a:solidFill>
                <a:ea typeface="ＭＳ Ｐゴシック" pitchFamily="34" charset="-128"/>
              </a:rPr>
              <a:t>models</a:t>
            </a:r>
          </a:p>
          <a:p>
            <a:pPr>
              <a:buBlip>
                <a:blip r:embed="rId2"/>
              </a:buBlip>
            </a:pPr>
            <a:r>
              <a:rPr lang="en-US" altLang="el-GR" dirty="0" err="1" smtClean="0">
                <a:solidFill>
                  <a:schemeClr val="tx1">
                    <a:lumMod val="75000"/>
                    <a:lumOff val="25000"/>
                  </a:schemeClr>
                </a:solidFill>
                <a:ea typeface="ＭＳ Ｐゴシック" pitchFamily="34" charset="-128"/>
              </a:rPr>
              <a:t>LinkSCEEM</a:t>
            </a:r>
            <a:r>
              <a:rPr lang="en-US" altLang="el-GR" dirty="0" smtClean="0">
                <a:solidFill>
                  <a:schemeClr val="tx1">
                    <a:lumMod val="75000"/>
                    <a:lumOff val="25000"/>
                  </a:schemeClr>
                </a:solidFill>
                <a:ea typeface="ＭＳ Ｐゴシック" pitchFamily="34" charset="-128"/>
              </a:rPr>
              <a:t> project series linked the Eastern Mediterranean HPC facilities</a:t>
            </a:r>
            <a:endParaRPr lang="en-US" altLang="el-GR" dirty="0">
              <a:solidFill>
                <a:schemeClr val="tx1">
                  <a:lumMod val="75000"/>
                  <a:lumOff val="25000"/>
                </a:schemeClr>
              </a:solidFill>
              <a:ea typeface="ＭＳ Ｐゴシック" pitchFamily="34" charset="-128"/>
            </a:endParaRPr>
          </a:p>
          <a:p>
            <a:pPr>
              <a:buBlip>
                <a:blip r:embed="rId2"/>
              </a:buBlip>
            </a:pPr>
            <a:r>
              <a:rPr lang="en-US" altLang="el-GR" dirty="0">
                <a:solidFill>
                  <a:schemeClr val="tx1">
                    <a:lumMod val="75000"/>
                    <a:lumOff val="25000"/>
                  </a:schemeClr>
                </a:solidFill>
                <a:ea typeface="ＭＳ Ｐゴシック" pitchFamily="34" charset="-128"/>
              </a:rPr>
              <a:t>VI-SEEM unifies SEE and EM for the benefit of 3 large regional communities</a:t>
            </a:r>
          </a:p>
          <a:p>
            <a:pPr>
              <a:buBlip>
                <a:blip r:embed="rId2"/>
              </a:buBlip>
            </a:pPr>
            <a:r>
              <a:rPr lang="en-US" dirty="0">
                <a:solidFill>
                  <a:schemeClr val="tx1">
                    <a:lumMod val="75000"/>
                    <a:lumOff val="25000"/>
                  </a:schemeClr>
                </a:solidFill>
                <a:ea typeface="ＭＳ Ｐゴシック" pitchFamily="34" charset="-128"/>
              </a:rPr>
              <a:t>Virtual Research Environment to be provided to the scientific user communities in Climatology, Life Sciences, and Cultural Heritage</a:t>
            </a:r>
          </a:p>
          <a:p>
            <a:pPr>
              <a:buBlip>
                <a:blip r:embed="rId2"/>
              </a:buBlip>
            </a:pPr>
            <a:r>
              <a:rPr lang="en-US" altLang="el-GR" dirty="0" smtClean="0">
                <a:solidFill>
                  <a:schemeClr val="tx1">
                    <a:lumMod val="75000"/>
                    <a:lumOff val="25000"/>
                  </a:schemeClr>
                </a:solidFill>
                <a:ea typeface="ＭＳ Ｐゴシック" pitchFamily="34" charset="-128"/>
              </a:rPr>
              <a:t>VI-SEEM </a:t>
            </a:r>
            <a:r>
              <a:rPr lang="en-US" altLang="el-GR" dirty="0">
                <a:solidFill>
                  <a:schemeClr val="tx1">
                    <a:lumMod val="75000"/>
                    <a:lumOff val="25000"/>
                  </a:schemeClr>
                </a:solidFill>
                <a:ea typeface="ＭＳ Ｐゴシック" pitchFamily="34" charset="-128"/>
              </a:rPr>
              <a:t>unifies networking, computing and data management </a:t>
            </a:r>
          </a:p>
          <a:p>
            <a:pPr>
              <a:buBlip>
                <a:blip r:embed="rId2"/>
              </a:buBlip>
            </a:pPr>
            <a:r>
              <a:rPr lang="en-US" dirty="0" smtClean="0">
                <a:solidFill>
                  <a:schemeClr val="tx1">
                    <a:lumMod val="75000"/>
                    <a:lumOff val="25000"/>
                  </a:schemeClr>
                </a:solidFill>
                <a:ea typeface="ＭＳ Ｐゴシック" pitchFamily="34" charset="-128"/>
              </a:rPr>
              <a:t>Support </a:t>
            </a:r>
            <a:r>
              <a:rPr lang="en-US" dirty="0">
                <a:solidFill>
                  <a:schemeClr val="tx1">
                    <a:lumMod val="75000"/>
                    <a:lumOff val="25000"/>
                  </a:schemeClr>
                </a:solidFill>
                <a:ea typeface="ＭＳ Ｐゴシック" pitchFamily="34" charset="-128"/>
              </a:rPr>
              <a:t>in the full lifecycle of scientific research</a:t>
            </a:r>
          </a:p>
          <a:p>
            <a:pPr>
              <a:buBlip>
                <a:blip r:embed="rId2"/>
              </a:buBlip>
            </a:pPr>
            <a:r>
              <a:rPr lang="en-US" dirty="0">
                <a:solidFill>
                  <a:schemeClr val="tx1">
                    <a:lumMod val="75000"/>
                    <a:lumOff val="25000"/>
                  </a:schemeClr>
                </a:solidFill>
                <a:ea typeface="ＭＳ Ｐゴシック" pitchFamily="34" charset="-128"/>
              </a:rPr>
              <a:t>Services will be provided through a service </a:t>
            </a:r>
            <a:r>
              <a:rPr lang="en-US" dirty="0" smtClean="0">
                <a:solidFill>
                  <a:schemeClr val="tx1">
                    <a:lumMod val="75000"/>
                    <a:lumOff val="25000"/>
                  </a:schemeClr>
                </a:solidFill>
                <a:ea typeface="ＭＳ Ｐゴシック" pitchFamily="34" charset="-128"/>
              </a:rPr>
              <a:t>catalogue</a:t>
            </a:r>
            <a:endParaRPr lang="en-US" dirty="0">
              <a:solidFill>
                <a:schemeClr val="tx1">
                  <a:lumMod val="75000"/>
                  <a:lumOff val="25000"/>
                </a:schemeClr>
              </a:solidFill>
              <a:ea typeface="ＭＳ Ｐゴシック" pitchFamily="34" charset="-128"/>
            </a:endParaRPr>
          </a:p>
        </p:txBody>
      </p:sp>
      <p:pic>
        <p:nvPicPr>
          <p:cNvPr id="6"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0"/>
          </p:nvPr>
        </p:nvSpPr>
        <p:spPr>
          <a:xfrm>
            <a:off x="0" y="6586538"/>
            <a:ext cx="9906000" cy="293687"/>
          </a:xfrm>
        </p:spPr>
        <p:txBody>
          <a:bodyPr/>
          <a:lstStyle/>
          <a:p>
            <a:pPr>
              <a:defRPr/>
            </a:pPr>
            <a:r>
              <a:rPr lang="en-US" smtClean="0">
                <a:latin typeface="+mn-lt"/>
              </a:rPr>
              <a:t>Life Science and Climatology national training      2</a:t>
            </a:r>
            <a:endParaRPr lang="el-GR" dirty="0"/>
          </a:p>
        </p:txBody>
      </p:sp>
    </p:spTree>
    <p:extLst>
      <p:ext uri="{BB962C8B-B14F-4D97-AF65-F5344CB8AC3E}">
        <p14:creationId xmlns:p14="http://schemas.microsoft.com/office/powerpoint/2010/main" val="4001679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55380" cy="1125538"/>
          </a:xfrm>
        </p:spPr>
        <p:txBody>
          <a:bodyPr/>
          <a:lstStyle/>
          <a:p>
            <a:r>
              <a:rPr lang="en-US" dirty="0" smtClean="0"/>
              <a:t>Thanks!</a:t>
            </a:r>
            <a:endParaRPr lang="el-GR" dirty="0"/>
          </a:p>
        </p:txBody>
      </p:sp>
      <p:sp>
        <p:nvSpPr>
          <p:cNvPr id="3" name="Content Placeholder 2"/>
          <p:cNvSpPr>
            <a:spLocks noGrp="1"/>
          </p:cNvSpPr>
          <p:nvPr>
            <p:ph idx="1"/>
          </p:nvPr>
        </p:nvSpPr>
        <p:spPr>
          <a:xfrm>
            <a:off x="189828" y="1412682"/>
            <a:ext cx="9518650" cy="4921250"/>
          </a:xfrm>
        </p:spPr>
        <p:txBody>
          <a:bodyPr/>
          <a:lstStyle/>
          <a:p>
            <a:pPr marL="0" indent="0" algn="ctr">
              <a:buNone/>
            </a:pPr>
            <a:endParaRPr lang="en-US" dirty="0" smtClean="0">
              <a:solidFill>
                <a:schemeClr val="tx1">
                  <a:lumMod val="75000"/>
                  <a:lumOff val="25000"/>
                </a:schemeClr>
              </a:solidFill>
            </a:endParaRPr>
          </a:p>
          <a:p>
            <a:pPr marL="0" indent="0" algn="ctr">
              <a:buNone/>
            </a:pPr>
            <a:r>
              <a:rPr lang="en-US" dirty="0" smtClean="0">
                <a:solidFill>
                  <a:schemeClr val="tx1">
                    <a:lumMod val="75000"/>
                    <a:lumOff val="25000"/>
                  </a:schemeClr>
                </a:solidFill>
              </a:rPr>
              <a:t>VI-SEEM </a:t>
            </a:r>
            <a:r>
              <a:rPr lang="en-US" dirty="0">
                <a:solidFill>
                  <a:schemeClr val="tx1">
                    <a:lumMod val="75000"/>
                    <a:lumOff val="25000"/>
                  </a:schemeClr>
                </a:solidFill>
              </a:rPr>
              <a:t>Project Management </a:t>
            </a:r>
            <a:r>
              <a:rPr lang="en-US" dirty="0" smtClean="0">
                <a:solidFill>
                  <a:schemeClr val="tx1">
                    <a:lumMod val="75000"/>
                    <a:lumOff val="25000"/>
                  </a:schemeClr>
                </a:solidFill>
              </a:rPr>
              <a:t>Office</a:t>
            </a:r>
          </a:p>
          <a:p>
            <a:pPr marL="0" indent="0" algn="ctr">
              <a:buNone/>
            </a:pPr>
            <a:r>
              <a:rPr lang="en-US" dirty="0" smtClean="0">
                <a:solidFill>
                  <a:schemeClr val="tx1">
                    <a:lumMod val="75000"/>
                    <a:lumOff val="25000"/>
                  </a:schemeClr>
                </a:solidFill>
              </a:rPr>
              <a:t>e-mail</a:t>
            </a:r>
            <a:r>
              <a:rPr lang="en-US" dirty="0">
                <a:solidFill>
                  <a:schemeClr val="tx1">
                    <a:lumMod val="75000"/>
                    <a:lumOff val="25000"/>
                  </a:schemeClr>
                </a:solidFill>
              </a:rPr>
              <a:t>:</a:t>
            </a:r>
            <a:r>
              <a:rPr lang="en-US" dirty="0"/>
              <a:t> </a:t>
            </a:r>
            <a:r>
              <a:rPr lang="en-US" dirty="0" smtClean="0">
                <a:solidFill>
                  <a:srgbClr val="0070C0"/>
                </a:solidFill>
                <a:hlinkClick r:id="rId2"/>
              </a:rPr>
              <a:t>vi-seem-pmo@vi-seem.eu</a:t>
            </a:r>
            <a:endParaRPr lang="en-US" dirty="0">
              <a:solidFill>
                <a:srgbClr val="0070C0"/>
              </a:solidFill>
            </a:endParaRPr>
          </a:p>
          <a:p>
            <a:pPr marL="0" indent="0" algn="ctr">
              <a:buNone/>
            </a:pPr>
            <a:endParaRPr lang="en-US" dirty="0" smtClean="0"/>
          </a:p>
          <a:p>
            <a:pPr marL="0" indent="0" algn="ctr">
              <a:buNone/>
            </a:pPr>
            <a:r>
              <a:rPr lang="en-US" dirty="0">
                <a:solidFill>
                  <a:schemeClr val="tx1">
                    <a:lumMod val="75000"/>
                    <a:lumOff val="25000"/>
                  </a:schemeClr>
                </a:solidFill>
              </a:rPr>
              <a:t>W:</a:t>
            </a:r>
            <a:r>
              <a:rPr lang="en-US" dirty="0"/>
              <a:t> </a:t>
            </a:r>
            <a:r>
              <a:rPr lang="en-US" dirty="0">
                <a:hlinkClick r:id="rId3"/>
              </a:rPr>
              <a:t>https://</a:t>
            </a:r>
            <a:r>
              <a:rPr lang="en-US" dirty="0" smtClean="0">
                <a:hlinkClick r:id="rId3"/>
              </a:rPr>
              <a:t>vi-seem.eu</a:t>
            </a:r>
            <a:endParaRPr lang="en-US" dirty="0" smtClean="0"/>
          </a:p>
          <a:p>
            <a:pPr marL="0" indent="0" algn="ctr">
              <a:buNone/>
            </a:pPr>
            <a:endParaRPr lang="en-US" dirty="0" smtClean="0"/>
          </a:p>
          <a:p>
            <a:pPr marL="0" indent="0" algn="ctr">
              <a:buNone/>
            </a:pPr>
            <a:r>
              <a:rPr lang="en-US" dirty="0" smtClean="0">
                <a:solidFill>
                  <a:schemeClr val="tx1">
                    <a:lumMod val="75000"/>
                    <a:lumOff val="25000"/>
                  </a:schemeClr>
                </a:solidFill>
              </a:rPr>
              <a:t>T: </a:t>
            </a:r>
            <a:r>
              <a:rPr lang="en-US" dirty="0" smtClean="0"/>
              <a:t>@</a:t>
            </a:r>
            <a:r>
              <a:rPr lang="en-US" dirty="0" err="1" smtClean="0"/>
              <a:t>vi_seem</a:t>
            </a:r>
            <a:endParaRPr lang="en-US" dirty="0" smtClean="0"/>
          </a:p>
          <a:p>
            <a:pPr marL="0" indent="0" algn="ctr">
              <a:buNone/>
            </a:pPr>
            <a:endParaRPr lang="en-US" dirty="0" smtClean="0"/>
          </a:p>
          <a:p>
            <a:pPr marL="0" indent="0" algn="ctr">
              <a:buNone/>
            </a:pPr>
            <a:r>
              <a:rPr lang="en-US" dirty="0" smtClean="0"/>
              <a:t>L: </a:t>
            </a:r>
            <a:r>
              <a:rPr lang="en-US" u="sng" dirty="0">
                <a:hlinkClick r:id="rId4"/>
              </a:rPr>
              <a:t>https://</a:t>
            </a:r>
            <a:r>
              <a:rPr lang="en-US" u="sng" dirty="0" smtClean="0">
                <a:hlinkClick r:id="rId4"/>
              </a:rPr>
              <a:t>www.linkedin.com/groups/VISEEM-7018941/about</a:t>
            </a:r>
            <a:endParaRPr lang="el-GR" dirty="0"/>
          </a:p>
        </p:txBody>
      </p:sp>
      <p:pic>
        <p:nvPicPr>
          <p:cNvPr id="6" name="Picture 2" descr="\\isnogood\WP\Texnika\PROJECTS\SEE-INFRA\VI-SEEM\WP2-Communication-Marketing-Innovation\VI-SEEM-logo\logo_VISEEM_FINAL_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0"/>
          </p:nvPr>
        </p:nvSpPr>
        <p:spPr>
          <a:xfrm>
            <a:off x="0" y="6586538"/>
            <a:ext cx="9906000" cy="293687"/>
          </a:xfrm>
        </p:spPr>
        <p:txBody>
          <a:bodyPr/>
          <a:lstStyle/>
          <a:p>
            <a:pPr>
              <a:defRPr/>
            </a:pPr>
            <a:r>
              <a:rPr lang="en-US" smtClean="0">
                <a:latin typeface="+mn-lt"/>
              </a:rPr>
              <a:t>Life Science and Climatology national training      2</a:t>
            </a:r>
            <a:endParaRPr lang="el-GR" dirty="0"/>
          </a:p>
        </p:txBody>
      </p:sp>
    </p:spTree>
    <p:extLst>
      <p:ext uri="{BB962C8B-B14F-4D97-AF65-F5344CB8AC3E}">
        <p14:creationId xmlns:p14="http://schemas.microsoft.com/office/powerpoint/2010/main" val="199058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743949" cy="1125538"/>
          </a:xfrm>
        </p:spPr>
        <p:txBody>
          <a:bodyPr lIns="92075" tIns="46038" rIns="92075" bIns="46038"/>
          <a:lstStyle/>
          <a:p>
            <a:r>
              <a:rPr lang="en-US" dirty="0" smtClean="0"/>
              <a:t>Administrative details</a:t>
            </a:r>
          </a:p>
        </p:txBody>
      </p:sp>
      <p:sp>
        <p:nvSpPr>
          <p:cNvPr id="58371" name="Rectangle 3"/>
          <p:cNvSpPr>
            <a:spLocks noChangeArrowheads="1"/>
          </p:cNvSpPr>
          <p:nvPr/>
        </p:nvSpPr>
        <p:spPr bwMode="auto">
          <a:xfrm>
            <a:off x="248772" y="1984109"/>
            <a:ext cx="9377479" cy="3690998"/>
          </a:xfrm>
          <a:prstGeom prst="rect">
            <a:avLst/>
          </a:prstGeom>
          <a:noFill/>
          <a:ln w="9525" algn="ctr">
            <a:noFill/>
            <a:miter lim="800000"/>
            <a:headEnd/>
            <a:tailEnd/>
          </a:ln>
          <a:effectLst/>
        </p:spPr>
        <p:txBody>
          <a:bodyPr lIns="95785" tIns="47892" rIns="95785" bIns="47892"/>
          <a:lstStyle/>
          <a:p>
            <a:pPr marL="358775" indent="-358775" algn="l" defTabSz="958850">
              <a:lnSpc>
                <a:spcPct val="90000"/>
              </a:lnSpc>
              <a:buClr>
                <a:schemeClr val="folHlink"/>
              </a:buClr>
              <a:buSzPct val="60000"/>
              <a:buFont typeface="Wingdings" pitchFamily="2" charset="2"/>
              <a:buBlip>
                <a:blip r:embed="rId3"/>
              </a:buBlip>
            </a:pP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VRE for regional Interdisciplinary communities in Southeast Europe and the Eastern </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Mediterranean</a:t>
            </a:r>
          </a:p>
          <a:p>
            <a:pPr algn="l" defTabSz="958850">
              <a:lnSpc>
                <a:spcPct val="90000"/>
              </a:lnSpc>
              <a:buClr>
                <a:schemeClr val="folHlink"/>
              </a:buClr>
              <a:buSzPct val="60000"/>
            </a:pPr>
            <a:endPar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Start date 01/10/2015</a:t>
            </a:r>
          </a:p>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Duration 36 months</a:t>
            </a:r>
          </a:p>
          <a:p>
            <a:pPr marL="358775" indent="-358775" algn="l" defTabSz="958850">
              <a:lnSpc>
                <a:spcPct val="90000"/>
              </a:lnSpc>
              <a:buClr>
                <a:schemeClr val="folHlink"/>
              </a:buClr>
              <a:buSzPct val="60000"/>
              <a:buFont typeface="Wingdings" pitchFamily="2" charset="2"/>
              <a:buBlip>
                <a:blip r:embed="rId3"/>
              </a:buBlip>
            </a:pPr>
            <a:endPar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Total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funded </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effort: 715 PMs</a:t>
            </a:r>
            <a:endPar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EC contribution: 3.3m euro</a:t>
            </a:r>
          </a:p>
        </p:txBody>
      </p:sp>
      <p:sp>
        <p:nvSpPr>
          <p:cNvPr id="5" name="Footer Placeholder 3"/>
          <p:cNvSpPr>
            <a:spLocks noGrp="1"/>
          </p:cNvSpPr>
          <p:nvPr>
            <p:ph type="ftr" sz="quarter" idx="10"/>
          </p:nvPr>
        </p:nvSpPr>
        <p:spPr>
          <a:xfrm>
            <a:off x="0" y="6586538"/>
            <a:ext cx="9906000" cy="293687"/>
          </a:xfrm>
        </p:spPr>
        <p:txBody>
          <a:bodyPr/>
          <a:lstStyle/>
          <a:p>
            <a:pPr>
              <a:defRPr/>
            </a:pPr>
            <a:r>
              <a:rPr lang="en-US" smtClean="0">
                <a:latin typeface="+mn-lt"/>
              </a:rPr>
              <a:t>Life Science and Climatology national training      2</a:t>
            </a:r>
            <a:endParaRPr lang="el-GR" dirty="0"/>
          </a:p>
        </p:txBody>
      </p:sp>
      <p:pic>
        <p:nvPicPr>
          <p:cNvPr id="6" name="Picture 2" descr="\\isnogood\WP\Texnika\PROJECTS\SEE-INFRA\VI-SEEM\WP2-Communication-Marketing-Innovation\VI-SEEM-logo\logo_VISEEM_FINAL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707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659" y="3517340"/>
            <a:ext cx="4494650" cy="3253270"/>
          </a:xfrm>
          <a:prstGeom prst="rect">
            <a:avLst/>
          </a:prstGeom>
        </p:spPr>
      </p:pic>
      <p:sp>
        <p:nvSpPr>
          <p:cNvPr id="58370" name="Rectangle 2"/>
          <p:cNvSpPr>
            <a:spLocks noGrp="1" noChangeArrowheads="1"/>
          </p:cNvSpPr>
          <p:nvPr>
            <p:ph type="title" idx="4294967295"/>
          </p:nvPr>
        </p:nvSpPr>
        <p:spPr>
          <a:xfrm>
            <a:off x="0" y="0"/>
            <a:ext cx="8755380" cy="1125538"/>
          </a:xfrm>
        </p:spPr>
        <p:txBody>
          <a:bodyPr lIns="92075" tIns="46038" rIns="92075" bIns="46038"/>
          <a:lstStyle/>
          <a:p>
            <a:r>
              <a:rPr lang="en-US" dirty="0" smtClean="0"/>
              <a:t>Geographical and historical context</a:t>
            </a:r>
          </a:p>
        </p:txBody>
      </p:sp>
      <p:sp>
        <p:nvSpPr>
          <p:cNvPr id="58371" name="Rectangle 3"/>
          <p:cNvSpPr>
            <a:spLocks noChangeArrowheads="1"/>
          </p:cNvSpPr>
          <p:nvPr/>
        </p:nvSpPr>
        <p:spPr bwMode="auto">
          <a:xfrm>
            <a:off x="136635" y="1214438"/>
            <a:ext cx="5436852" cy="5159375"/>
          </a:xfrm>
          <a:prstGeom prst="rect">
            <a:avLst/>
          </a:prstGeom>
          <a:noFill/>
          <a:ln w="9525" algn="ctr">
            <a:noFill/>
            <a:miter lim="800000"/>
            <a:headEnd/>
            <a:tailEnd/>
          </a:ln>
          <a:effectLst/>
        </p:spPr>
        <p:txBody>
          <a:bodyPr lIns="95785" tIns="47892" rIns="95785" bIns="47892"/>
          <a:lstStyle/>
          <a:p>
            <a:pPr marL="358775" indent="-358775" algn="l" defTabSz="958850">
              <a:lnSpc>
                <a:spcPct val="90000"/>
              </a:lnSpc>
              <a:buClr>
                <a:schemeClr val="folHlink"/>
              </a:buClr>
              <a:buSzPct val="60000"/>
              <a:buFont typeface="Wingdings" pitchFamily="2" charset="2"/>
              <a:buBlip>
                <a:blip r:embed="rId3"/>
              </a:buBlip>
            </a:pP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VRE for regional Interdisciplinary communities in </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SEE and EM</a:t>
            </a:r>
          </a:p>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Merging of SEE and EM regions</a:t>
            </a:r>
          </a:p>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SEE: network SEEREN1-2, Grid SEE-GRID-1/2/SCI, HPC HP-SEE</a:t>
            </a:r>
          </a:p>
          <a:p>
            <a:pPr marL="358775" indent="-358775" algn="l" defTabSz="958850">
              <a:lnSpc>
                <a:spcPct val="90000"/>
              </a:lnSpc>
              <a:buClr>
                <a:schemeClr val="folHlink"/>
              </a:buClr>
              <a:buSzPct val="60000"/>
              <a:buFont typeface="Wingdings" pitchFamily="2" charset="2"/>
              <a:buBlip>
                <a:blip r:embed="rId3"/>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EM: HPC LinkSCEEM1-2</a:t>
            </a:r>
          </a:p>
        </p:txBody>
      </p:sp>
      <p:graphicFrame>
        <p:nvGraphicFramePr>
          <p:cNvPr id="2" name="Table 1"/>
          <p:cNvGraphicFramePr>
            <a:graphicFrameLocks noGrp="1"/>
          </p:cNvGraphicFramePr>
          <p:nvPr>
            <p:extLst>
              <p:ext uri="{D42A27DB-BD31-4B8C-83A1-F6EECF244321}">
                <p14:modId xmlns:p14="http://schemas.microsoft.com/office/powerpoint/2010/main" val="710975063"/>
              </p:ext>
            </p:extLst>
          </p:nvPr>
        </p:nvGraphicFramePr>
        <p:xfrm>
          <a:off x="5105400" y="1408025"/>
          <a:ext cx="4645388" cy="4944904"/>
        </p:xfrm>
        <a:graphic>
          <a:graphicData uri="http://schemas.openxmlformats.org/drawingml/2006/table">
            <a:tbl>
              <a:tblPr>
                <a:tableStyleId>{5C22544A-7EE6-4342-B048-85BDC9FD1C3A}</a:tableStyleId>
              </a:tblPr>
              <a:tblGrid>
                <a:gridCol w="478971"/>
                <a:gridCol w="2671108"/>
                <a:gridCol w="716776"/>
                <a:gridCol w="778533"/>
              </a:tblGrid>
              <a:tr h="272888">
                <a:tc>
                  <a:txBody>
                    <a:bodyPr/>
                    <a:lstStyle/>
                    <a:p>
                      <a:pPr algn="ctr">
                        <a:spcAft>
                          <a:spcPts val="0"/>
                        </a:spcAft>
                      </a:pPr>
                      <a:r>
                        <a:rPr lang="en-GB" sz="900" dirty="0">
                          <a:solidFill>
                            <a:schemeClr val="bg1"/>
                          </a:solidFill>
                          <a:effectLst/>
                        </a:rPr>
                        <a:t>Participant no.</a:t>
                      </a:r>
                      <a:endParaRPr lang="el-GR" sz="1000" dirty="0">
                        <a:solidFill>
                          <a:schemeClr val="bg1"/>
                        </a:solidFill>
                        <a:effectLst/>
                        <a:latin typeface="Times New Roman"/>
                        <a:ea typeface="Times New Roman"/>
                      </a:endParaRPr>
                    </a:p>
                  </a:txBody>
                  <a:tcPr marL="59213" marR="59213" marT="0" marB="0">
                    <a:solidFill>
                      <a:srgbClr val="1078AC"/>
                    </a:solidFill>
                  </a:tcPr>
                </a:tc>
                <a:tc>
                  <a:txBody>
                    <a:bodyPr/>
                    <a:lstStyle/>
                    <a:p>
                      <a:pPr>
                        <a:spcAft>
                          <a:spcPts val="0"/>
                        </a:spcAft>
                      </a:pPr>
                      <a:r>
                        <a:rPr lang="en-GB" sz="900" dirty="0">
                          <a:solidFill>
                            <a:schemeClr val="bg1"/>
                          </a:solidFill>
                          <a:effectLst/>
                        </a:rPr>
                        <a:t>Participant organisation name</a:t>
                      </a:r>
                      <a:endParaRPr lang="el-GR" sz="1000" dirty="0">
                        <a:solidFill>
                          <a:schemeClr val="bg1"/>
                        </a:solidFill>
                        <a:effectLst/>
                        <a:latin typeface="Times New Roman"/>
                        <a:ea typeface="Times New Roman"/>
                      </a:endParaRPr>
                    </a:p>
                  </a:txBody>
                  <a:tcPr marL="59213" marR="59213" marT="0" marB="0">
                    <a:lnB w="12700" cmpd="sng">
                      <a:noFill/>
                    </a:lnB>
                    <a:solidFill>
                      <a:srgbClr val="1078AC"/>
                    </a:solidFill>
                  </a:tcPr>
                </a:tc>
                <a:tc>
                  <a:txBody>
                    <a:bodyPr/>
                    <a:lstStyle/>
                    <a:p>
                      <a:pPr>
                        <a:spcAft>
                          <a:spcPts val="0"/>
                        </a:spcAft>
                      </a:pPr>
                      <a:r>
                        <a:rPr lang="en-GB" sz="900" dirty="0">
                          <a:solidFill>
                            <a:schemeClr val="bg1"/>
                          </a:solidFill>
                          <a:effectLst/>
                        </a:rPr>
                        <a:t>Part. short name</a:t>
                      </a:r>
                      <a:endParaRPr lang="el-GR" sz="1000" dirty="0">
                        <a:solidFill>
                          <a:schemeClr val="bg1"/>
                        </a:solidFill>
                        <a:effectLst/>
                        <a:latin typeface="Times New Roman"/>
                        <a:ea typeface="Times New Roman"/>
                      </a:endParaRPr>
                    </a:p>
                  </a:txBody>
                  <a:tcPr marL="59213" marR="59213" marT="0" marB="0">
                    <a:lnB w="12700" cmpd="sng">
                      <a:noFill/>
                    </a:lnB>
                    <a:solidFill>
                      <a:srgbClr val="1078AC"/>
                    </a:solidFill>
                  </a:tcPr>
                </a:tc>
                <a:tc>
                  <a:txBody>
                    <a:bodyPr/>
                    <a:lstStyle/>
                    <a:p>
                      <a:pPr>
                        <a:spcAft>
                          <a:spcPts val="0"/>
                        </a:spcAft>
                      </a:pPr>
                      <a:r>
                        <a:rPr lang="en-GB" sz="900" dirty="0">
                          <a:solidFill>
                            <a:schemeClr val="bg1"/>
                          </a:solidFill>
                          <a:effectLst/>
                        </a:rPr>
                        <a:t>Country</a:t>
                      </a:r>
                      <a:endParaRPr lang="el-GR" sz="1000" dirty="0">
                        <a:solidFill>
                          <a:schemeClr val="bg1"/>
                        </a:solidFill>
                        <a:effectLst/>
                        <a:latin typeface="Times New Roman"/>
                        <a:ea typeface="Times New Roman"/>
                      </a:endParaRPr>
                    </a:p>
                  </a:txBody>
                  <a:tcPr marL="59213" marR="59213" marT="0" marB="0">
                    <a:lnB w="12700" cmpd="sng">
                      <a:noFill/>
                    </a:lnB>
                    <a:solidFill>
                      <a:srgbClr val="1078AC"/>
                    </a:solidFill>
                  </a:tcPr>
                </a:tc>
              </a:tr>
              <a:tr h="200888">
                <a:tc>
                  <a:txBody>
                    <a:bodyPr/>
                    <a:lstStyle/>
                    <a:p>
                      <a:pPr algn="ctr">
                        <a:spcAft>
                          <a:spcPts val="0"/>
                        </a:spcAft>
                      </a:pPr>
                      <a:r>
                        <a:rPr lang="en-GB" sz="900" dirty="0">
                          <a:solidFill>
                            <a:schemeClr val="bg1"/>
                          </a:solidFill>
                          <a:effectLst/>
                        </a:rPr>
                        <a:t>1 (</a:t>
                      </a:r>
                      <a:r>
                        <a:rPr lang="en-GB" sz="900" dirty="0" err="1" smtClean="0">
                          <a:solidFill>
                            <a:schemeClr val="bg1"/>
                          </a:solidFill>
                          <a:effectLst/>
                        </a:rPr>
                        <a:t>Coord</a:t>
                      </a:r>
                      <a:r>
                        <a:rPr lang="en-GB" sz="900" dirty="0" smtClean="0">
                          <a:solidFill>
                            <a:schemeClr val="bg1"/>
                          </a:solidFill>
                          <a:effectLst/>
                        </a:rPr>
                        <a:t>)</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GREEK RESEARCH AND TECHNOLOGY NETWORK S.A.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GRNET</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Greece</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6444">
                <a:tc>
                  <a:txBody>
                    <a:bodyPr/>
                    <a:lstStyle/>
                    <a:p>
                      <a:pPr algn="ctr">
                        <a:spcAft>
                          <a:spcPts val="0"/>
                        </a:spcAft>
                      </a:pPr>
                      <a:r>
                        <a:rPr lang="en-GB" sz="900" dirty="0">
                          <a:solidFill>
                            <a:schemeClr val="bg1"/>
                          </a:solidFill>
                          <a:effectLst/>
                        </a:rPr>
                        <a:t>2</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THE CYPRUS </a:t>
                      </a:r>
                      <a:r>
                        <a:rPr lang="en-GB" sz="900" dirty="0" smtClean="0">
                          <a:solidFill>
                            <a:schemeClr val="tx1">
                              <a:lumMod val="75000"/>
                              <a:lumOff val="25000"/>
                            </a:schemeClr>
                          </a:solidFill>
                          <a:effectLst/>
                        </a:rPr>
                        <a:t>INSTITUTE</a:t>
                      </a: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err="1">
                          <a:solidFill>
                            <a:schemeClr val="tx1">
                              <a:lumMod val="75000"/>
                              <a:lumOff val="25000"/>
                            </a:schemeClr>
                          </a:solidFill>
                          <a:effectLst/>
                        </a:rPr>
                        <a:t>CyI</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Cyprus</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486086">
                <a:tc>
                  <a:txBody>
                    <a:bodyPr/>
                    <a:lstStyle/>
                    <a:p>
                      <a:pPr algn="ctr">
                        <a:spcAft>
                          <a:spcPts val="0"/>
                        </a:spcAft>
                      </a:pPr>
                      <a:r>
                        <a:rPr lang="en-GB" sz="900" dirty="0">
                          <a:solidFill>
                            <a:schemeClr val="bg1"/>
                          </a:solidFill>
                          <a:effectLst/>
                        </a:rPr>
                        <a:t>3</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INSTITUTE OF INFORMATION AND COMMUNICATION TECHNOLOGIES – BULGARIAN ACADEMY OF SCIENCES</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IICT-BAS</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Bulgaria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6444">
                <a:tc>
                  <a:txBody>
                    <a:bodyPr/>
                    <a:lstStyle/>
                    <a:p>
                      <a:pPr algn="ctr">
                        <a:spcAft>
                          <a:spcPts val="0"/>
                        </a:spcAft>
                      </a:pPr>
                      <a:r>
                        <a:rPr lang="en-GB" sz="900" dirty="0">
                          <a:solidFill>
                            <a:schemeClr val="bg1"/>
                          </a:solidFill>
                          <a:effectLst/>
                        </a:rPr>
                        <a:t>4</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smtClean="0">
                          <a:solidFill>
                            <a:schemeClr val="tx1">
                              <a:lumMod val="75000"/>
                              <a:lumOff val="25000"/>
                            </a:schemeClr>
                          </a:solidFill>
                          <a:effectLst/>
                        </a:rPr>
                        <a:t>INSTITUTE</a:t>
                      </a:r>
                      <a:r>
                        <a:rPr lang="en-GB" sz="900" baseline="0" dirty="0" smtClean="0">
                          <a:solidFill>
                            <a:schemeClr val="tx1">
                              <a:lumMod val="75000"/>
                              <a:lumOff val="25000"/>
                            </a:schemeClr>
                          </a:solidFill>
                          <a:effectLst/>
                        </a:rPr>
                        <a:t> OF PHYSICS BELGRADE</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IPB</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Serbia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298269">
                <a:tc>
                  <a:txBody>
                    <a:bodyPr/>
                    <a:lstStyle/>
                    <a:p>
                      <a:pPr algn="ctr">
                        <a:spcAft>
                          <a:spcPts val="0"/>
                        </a:spcAft>
                      </a:pPr>
                      <a:r>
                        <a:rPr lang="en-GB" sz="900" dirty="0">
                          <a:solidFill>
                            <a:schemeClr val="bg1"/>
                          </a:solidFill>
                          <a:effectLst/>
                        </a:rPr>
                        <a:t>5</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fr-FR" sz="900" dirty="0" smtClean="0">
                          <a:solidFill>
                            <a:schemeClr val="tx1">
                              <a:lumMod val="75000"/>
                              <a:lumOff val="25000"/>
                            </a:schemeClr>
                          </a:solidFill>
                          <a:effectLst/>
                        </a:rPr>
                        <a:t>NATIONAL INFORMATION INFRASTRUCTURE DEVELOPMENT INSTITUTE</a:t>
                      </a: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NIIF</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Hungary</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6444">
                <a:tc>
                  <a:txBody>
                    <a:bodyPr/>
                    <a:lstStyle/>
                    <a:p>
                      <a:pPr algn="ctr">
                        <a:spcAft>
                          <a:spcPts val="0"/>
                        </a:spcAft>
                      </a:pPr>
                      <a:r>
                        <a:rPr lang="en-GB" sz="900" dirty="0">
                          <a:solidFill>
                            <a:schemeClr val="bg1"/>
                          </a:solidFill>
                          <a:effectLst/>
                        </a:rPr>
                        <a:t>6</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smtClean="0">
                          <a:solidFill>
                            <a:schemeClr val="tx1">
                              <a:lumMod val="75000"/>
                              <a:lumOff val="25000"/>
                            </a:schemeClr>
                          </a:solidFill>
                          <a:effectLst/>
                        </a:rPr>
                        <a:t>WEST UNIVERSITY OF TIMISOARA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UVT</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Romania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36444">
                <a:tc>
                  <a:txBody>
                    <a:bodyPr/>
                    <a:lstStyle/>
                    <a:p>
                      <a:pPr algn="ctr">
                        <a:spcAft>
                          <a:spcPts val="0"/>
                        </a:spcAft>
                      </a:pPr>
                      <a:r>
                        <a:rPr lang="en-GB" sz="900" dirty="0">
                          <a:solidFill>
                            <a:schemeClr val="bg1"/>
                          </a:solidFill>
                          <a:effectLst/>
                        </a:rPr>
                        <a:t>7</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smtClean="0">
                          <a:solidFill>
                            <a:schemeClr val="tx1">
                              <a:lumMod val="75000"/>
                              <a:lumOff val="25000"/>
                            </a:schemeClr>
                          </a:solidFill>
                          <a:effectLst/>
                        </a:rPr>
                        <a:t>POLYTECHNIC UNIVERSITY OF TIRANA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UPT</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Albania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2888">
                <a:tc>
                  <a:txBody>
                    <a:bodyPr/>
                    <a:lstStyle/>
                    <a:p>
                      <a:pPr algn="ctr">
                        <a:spcAft>
                          <a:spcPts val="0"/>
                        </a:spcAft>
                      </a:pPr>
                      <a:r>
                        <a:rPr lang="en-GB" sz="900" dirty="0">
                          <a:solidFill>
                            <a:schemeClr val="bg1"/>
                          </a:solidFill>
                          <a:effectLst/>
                        </a:rPr>
                        <a:t>8</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smtClean="0">
                          <a:solidFill>
                            <a:schemeClr val="tx1">
                              <a:lumMod val="75000"/>
                              <a:lumOff val="25000"/>
                            </a:schemeClr>
                          </a:solidFill>
                          <a:effectLst/>
                        </a:rPr>
                        <a:t>UNIVERSITY OF BANJA LUKA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UNI BL</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Bosnia and Herzegovina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272888">
                <a:tc>
                  <a:txBody>
                    <a:bodyPr/>
                    <a:lstStyle/>
                    <a:p>
                      <a:pPr algn="ctr">
                        <a:spcAft>
                          <a:spcPts val="0"/>
                        </a:spcAft>
                      </a:pPr>
                      <a:r>
                        <a:rPr lang="en-GB" sz="900" dirty="0">
                          <a:solidFill>
                            <a:schemeClr val="bg1"/>
                          </a:solidFill>
                          <a:effectLst/>
                        </a:rPr>
                        <a:t>9</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SS CYRIL AND METHODIUS UNIVERSITY OF SKOPJE</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UKIM</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FYR of Macedonia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7279">
                <a:tc>
                  <a:txBody>
                    <a:bodyPr/>
                    <a:lstStyle/>
                    <a:p>
                      <a:pPr algn="ctr">
                        <a:spcAft>
                          <a:spcPts val="0"/>
                        </a:spcAft>
                      </a:pPr>
                      <a:r>
                        <a:rPr lang="en-GB" sz="900" dirty="0">
                          <a:solidFill>
                            <a:schemeClr val="bg1"/>
                          </a:solidFill>
                          <a:effectLst/>
                        </a:rPr>
                        <a:t>10</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smtClean="0">
                          <a:solidFill>
                            <a:schemeClr val="tx1">
                              <a:lumMod val="75000"/>
                              <a:lumOff val="25000"/>
                            </a:schemeClr>
                          </a:solidFill>
                          <a:effectLst/>
                        </a:rPr>
                        <a:t>UNIVERSITY OF MONTENEGRO</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UOM</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Montenegro</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409332">
                <a:tc>
                  <a:txBody>
                    <a:bodyPr/>
                    <a:lstStyle/>
                    <a:p>
                      <a:pPr algn="ctr">
                        <a:spcAft>
                          <a:spcPts val="0"/>
                        </a:spcAft>
                      </a:pPr>
                      <a:r>
                        <a:rPr lang="en-GB" sz="900" dirty="0">
                          <a:solidFill>
                            <a:schemeClr val="bg1"/>
                          </a:solidFill>
                          <a:effectLst/>
                        </a:rPr>
                        <a:t>11</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RESEARCH AND EDUCATIONAL NETWORKING ASSOCIATION OF MOLDOVA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RENAM</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Moldova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5776">
                <a:tc>
                  <a:txBody>
                    <a:bodyPr/>
                    <a:lstStyle/>
                    <a:p>
                      <a:pPr algn="ctr">
                        <a:spcAft>
                          <a:spcPts val="0"/>
                        </a:spcAft>
                      </a:pPr>
                      <a:r>
                        <a:rPr lang="en-GB" sz="900" dirty="0">
                          <a:solidFill>
                            <a:schemeClr val="bg1"/>
                          </a:solidFill>
                          <a:effectLst/>
                        </a:rPr>
                        <a:t>12</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INSTITUTE FOR INFORMATICS AND AUTOMATION PROBLEMS OF THE NATIONAL ACADEMY OF SCIENCES OF THE REPUBLIC OF ARMENIA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IIAP-NAS-RA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Armenia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409332">
                <a:tc>
                  <a:txBody>
                    <a:bodyPr/>
                    <a:lstStyle/>
                    <a:p>
                      <a:pPr algn="ctr">
                        <a:spcAft>
                          <a:spcPts val="0"/>
                        </a:spcAft>
                      </a:pPr>
                      <a:r>
                        <a:rPr lang="en-GB" sz="900" dirty="0">
                          <a:solidFill>
                            <a:schemeClr val="bg1"/>
                          </a:solidFill>
                          <a:effectLst/>
                        </a:rPr>
                        <a:t>13</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GEORGIAN RESEARCH AND EDUCATIONAL NETWORKING ASSOCIATION</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GRENA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Georgia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6444">
                <a:tc>
                  <a:txBody>
                    <a:bodyPr/>
                    <a:lstStyle/>
                    <a:p>
                      <a:pPr algn="ctr">
                        <a:spcAft>
                          <a:spcPts val="0"/>
                        </a:spcAft>
                      </a:pPr>
                      <a:r>
                        <a:rPr lang="en-GB" sz="900" dirty="0">
                          <a:solidFill>
                            <a:schemeClr val="bg1"/>
                          </a:solidFill>
                          <a:effectLst/>
                        </a:rPr>
                        <a:t>14</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BIBLIOTHECA ALEXANDRINA </a:t>
                      </a:r>
                      <a:endParaRPr lang="en-GB" sz="900" dirty="0" smtClean="0">
                        <a:solidFill>
                          <a:schemeClr val="tx1">
                            <a:lumMod val="75000"/>
                            <a:lumOff val="25000"/>
                          </a:schemeClr>
                        </a:solidFill>
                        <a:effectLst/>
                      </a:endParaRPr>
                    </a:p>
                    <a:p>
                      <a:pPr>
                        <a:spcAft>
                          <a:spcPts val="0"/>
                        </a:spcAft>
                      </a:pP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BA</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Egypt</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194018">
                <a:tc>
                  <a:txBody>
                    <a:bodyPr/>
                    <a:lstStyle/>
                    <a:p>
                      <a:pPr algn="ctr">
                        <a:spcAft>
                          <a:spcPts val="0"/>
                        </a:spcAft>
                      </a:pPr>
                      <a:r>
                        <a:rPr lang="en-GB" sz="900" dirty="0">
                          <a:solidFill>
                            <a:schemeClr val="bg1"/>
                          </a:solidFill>
                          <a:effectLst/>
                        </a:rPr>
                        <a:t>15</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INTER UNIVERSITY COMPUTATION CENTER </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IUCC</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900" dirty="0">
                          <a:solidFill>
                            <a:schemeClr val="tx1">
                              <a:lumMod val="75000"/>
                              <a:lumOff val="25000"/>
                            </a:schemeClr>
                          </a:solidFill>
                          <a:effectLst/>
                        </a:rPr>
                        <a:t>Israel </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9332">
                <a:tc>
                  <a:txBody>
                    <a:bodyPr/>
                    <a:lstStyle/>
                    <a:p>
                      <a:pPr algn="ctr">
                        <a:spcAft>
                          <a:spcPts val="0"/>
                        </a:spcAft>
                      </a:pPr>
                      <a:r>
                        <a:rPr lang="en-GB" sz="900" dirty="0">
                          <a:solidFill>
                            <a:schemeClr val="bg1"/>
                          </a:solidFill>
                          <a:effectLst/>
                        </a:rPr>
                        <a:t>16</a:t>
                      </a:r>
                      <a:endParaRPr lang="el-GR" sz="1000" dirty="0">
                        <a:solidFill>
                          <a:schemeClr val="bg1"/>
                        </a:solidFill>
                        <a:effectLst/>
                        <a:latin typeface="Times New Roman"/>
                        <a:ea typeface="Times New Roman"/>
                      </a:endParaRPr>
                    </a:p>
                  </a:txBody>
                  <a:tcPr marL="59213" marR="59213" marT="0" marB="0" anchor="ctr">
                    <a:lnR w="12700" cmpd="sng">
                      <a:noFill/>
                    </a:lnR>
                    <a:solidFill>
                      <a:srgbClr val="1078AC"/>
                    </a:solidFill>
                  </a:tcPr>
                </a:tc>
                <a:tc>
                  <a:txBody>
                    <a:bodyPr/>
                    <a:lstStyle/>
                    <a:p>
                      <a:pPr>
                        <a:spcAft>
                          <a:spcPts val="0"/>
                        </a:spcAft>
                      </a:pPr>
                      <a:r>
                        <a:rPr lang="en-GB" sz="900" dirty="0">
                          <a:solidFill>
                            <a:schemeClr val="tx1">
                              <a:lumMod val="75000"/>
                              <a:lumOff val="25000"/>
                            </a:schemeClr>
                          </a:solidFill>
                          <a:effectLst/>
                        </a:rPr>
                        <a:t>SYNCHROTRON-LIGHT FOR EXPERIMENTAL SCIENCE AND </a:t>
                      </a:r>
                      <a:r>
                        <a:rPr lang="en-GB" sz="900" dirty="0" smtClean="0">
                          <a:solidFill>
                            <a:schemeClr val="tx1">
                              <a:lumMod val="75000"/>
                              <a:lumOff val="25000"/>
                            </a:schemeClr>
                          </a:solidFill>
                          <a:effectLst/>
                        </a:rPr>
                        <a:t>APPLICATIONS </a:t>
                      </a:r>
                      <a:r>
                        <a:rPr lang="en-GB" sz="900" dirty="0">
                          <a:solidFill>
                            <a:schemeClr val="tx1">
                              <a:lumMod val="75000"/>
                              <a:lumOff val="25000"/>
                            </a:schemeClr>
                          </a:solidFill>
                          <a:effectLst/>
                        </a:rPr>
                        <a:t>IN THE MIDDLE EAST</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SESAME</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900" dirty="0">
                          <a:solidFill>
                            <a:schemeClr val="tx1">
                              <a:lumMod val="75000"/>
                              <a:lumOff val="25000"/>
                            </a:schemeClr>
                          </a:solidFill>
                          <a:effectLst/>
                        </a:rPr>
                        <a:t>Jordan </a:t>
                      </a:r>
                      <a:endParaRPr lang="el-GR" sz="1000" dirty="0">
                        <a:solidFill>
                          <a:schemeClr val="tx1">
                            <a:lumMod val="75000"/>
                            <a:lumOff val="25000"/>
                          </a:schemeClr>
                        </a:solidFill>
                        <a:effectLst/>
                        <a:latin typeface="Times New Roman"/>
                        <a:ea typeface="Times New Roman"/>
                      </a:endParaRPr>
                    </a:p>
                  </a:txBody>
                  <a:tcPr marL="59213" marR="592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bl>
          </a:graphicData>
        </a:graphic>
      </p:graphicFrame>
      <p:pic>
        <p:nvPicPr>
          <p:cNvPr id="9" name="Picture 2" descr="\\isnogood\WP\Texnika\PROJECTS\SEE-INFRA\VI-SEEM\WP2-Communication-Marketing-Innovation\VI-SEEM-logo\logo_VISEEM_FINAL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10"/>
          </p:nvPr>
        </p:nvSpPr>
        <p:spPr>
          <a:xfrm>
            <a:off x="0" y="6586538"/>
            <a:ext cx="9906000" cy="293687"/>
          </a:xfrm>
        </p:spPr>
        <p:txBody>
          <a:bodyPr/>
          <a:lstStyle/>
          <a:p>
            <a:pPr>
              <a:defRPr/>
            </a:pPr>
            <a:r>
              <a:rPr lang="en-US" smtClean="0">
                <a:latin typeface="+mn-lt"/>
              </a:rPr>
              <a:t>Life Science and Climatology national training      2</a:t>
            </a:r>
            <a:endParaRPr lang="el-GR" dirty="0"/>
          </a:p>
        </p:txBody>
      </p:sp>
    </p:spTree>
    <p:extLst>
      <p:ext uri="{BB962C8B-B14F-4D97-AF65-F5344CB8AC3E}">
        <p14:creationId xmlns:p14="http://schemas.microsoft.com/office/powerpoint/2010/main" val="919278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743950" cy="1125538"/>
          </a:xfrm>
        </p:spPr>
        <p:txBody>
          <a:bodyPr lIns="92075" tIns="46038" rIns="92075" bIns="46038"/>
          <a:lstStyle/>
          <a:p>
            <a:r>
              <a:rPr lang="en-US" dirty="0" smtClean="0"/>
              <a:t>Technology context</a:t>
            </a:r>
          </a:p>
        </p:txBody>
      </p:sp>
      <p:sp>
        <p:nvSpPr>
          <p:cNvPr id="58371" name="Rectangle 3"/>
          <p:cNvSpPr>
            <a:spLocks noChangeArrowheads="1"/>
          </p:cNvSpPr>
          <p:nvPr/>
        </p:nvSpPr>
        <p:spPr bwMode="auto">
          <a:xfrm>
            <a:off x="386788" y="1959429"/>
            <a:ext cx="3901966" cy="3962400"/>
          </a:xfrm>
          <a:prstGeom prst="rect">
            <a:avLst/>
          </a:prstGeom>
          <a:noFill/>
          <a:ln w="9525" algn="ctr">
            <a:noFill/>
            <a:miter lim="800000"/>
            <a:headEnd/>
            <a:tailEnd/>
          </a:ln>
          <a:effectLst/>
        </p:spPr>
        <p:txBody>
          <a:bodyPr lIns="95785" tIns="47892" rIns="95785" bIns="47892"/>
          <a:lstStyle/>
          <a:p>
            <a:pPr marL="358775" indent="-358775" algn="l" defTabSz="958850">
              <a:lnSpc>
                <a:spcPct val="90000"/>
              </a:lnSpc>
              <a:buClr>
                <a:schemeClr val="folHlink"/>
              </a:buClr>
              <a:buSzPct val="60000"/>
              <a:buBlip>
                <a:blip r:embed="rId2"/>
              </a:buBlip>
            </a:pPr>
            <a:r>
              <a:rPr lang="en-US" sz="1800"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Overall </a:t>
            </a:r>
            <a:r>
              <a:rPr lang="en-US" sz="1800"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objective: Provide user-friendly integrated e-Infrastructure platform for Scientific Communities in Climatology, Life Sciences, and </a:t>
            </a:r>
            <a:r>
              <a:rPr lang="en-US" sz="1800"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Digital Cultural </a:t>
            </a:r>
            <a:r>
              <a:rPr lang="en-US" sz="1800"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Heritage for the SEEM region; by linking compute, data, and visualization resources, as well as services, software and tools. </a:t>
            </a:r>
          </a:p>
          <a:p>
            <a:pPr marL="358775" indent="-358775" algn="l" defTabSz="958850">
              <a:lnSpc>
                <a:spcPct val="90000"/>
              </a:lnSpc>
              <a:buClr>
                <a:schemeClr val="folHlink"/>
              </a:buClr>
              <a:buSzPct val="60000"/>
              <a:buFont typeface="Wingdings" pitchFamily="2" charset="2"/>
              <a:buBlip>
                <a:blip r:embed="rId2"/>
              </a:buBlip>
            </a:pPr>
            <a:endParaRPr lang="en-US" sz="1800" b="0" dirty="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2"/>
              </a:buBlip>
            </a:pPr>
            <a:r>
              <a:rPr lang="en-US" sz="1800"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Diverse computing technologies</a:t>
            </a:r>
          </a:p>
          <a:p>
            <a:pPr marL="358775" indent="-358775" algn="l" defTabSz="958850">
              <a:lnSpc>
                <a:spcPct val="90000"/>
              </a:lnSpc>
              <a:buClr>
                <a:schemeClr val="folHlink"/>
              </a:buClr>
              <a:buSzPct val="60000"/>
              <a:buFont typeface="Wingdings" pitchFamily="2" charset="2"/>
              <a:buBlip>
                <a:blip r:embed="rId2"/>
              </a:buBlip>
            </a:pPr>
            <a:r>
              <a:rPr lang="en-US" sz="1800"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Advent of big data</a:t>
            </a:r>
          </a:p>
          <a:p>
            <a:pPr marL="358775" indent="-358775" algn="l" defTabSz="958850">
              <a:lnSpc>
                <a:spcPct val="90000"/>
              </a:lnSpc>
              <a:buClr>
                <a:schemeClr val="folHlink"/>
              </a:buClr>
              <a:buSzPct val="60000"/>
              <a:buFont typeface="Wingdings" pitchFamily="2" charset="2"/>
              <a:buBlip>
                <a:blip r:embed="rId2"/>
              </a:buBlip>
            </a:pPr>
            <a:r>
              <a:rPr lang="en-US" sz="1800"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Service orientation</a:t>
            </a:r>
          </a:p>
        </p:txBody>
      </p:sp>
      <p:pic>
        <p:nvPicPr>
          <p:cNvPr id="7"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0"/>
          </p:nvPr>
        </p:nvSpPr>
        <p:spPr>
          <a:xfrm>
            <a:off x="0" y="6586538"/>
            <a:ext cx="9906000" cy="293687"/>
          </a:xfrm>
        </p:spPr>
        <p:txBody>
          <a:bodyPr/>
          <a:lstStyle/>
          <a:p>
            <a:pPr>
              <a:defRPr/>
            </a:pPr>
            <a:r>
              <a:rPr lang="en-US" smtClean="0">
                <a:latin typeface="+mn-lt"/>
              </a:rPr>
              <a:t>Life Science and Climatology national training      2</a:t>
            </a:r>
            <a:endParaRPr lang="el-GR"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6684" y="1554629"/>
            <a:ext cx="5299570" cy="4294239"/>
          </a:xfrm>
          <a:prstGeom prst="rect">
            <a:avLst/>
          </a:prstGeom>
        </p:spPr>
      </p:pic>
    </p:spTree>
    <p:extLst>
      <p:ext uri="{BB962C8B-B14F-4D97-AF65-F5344CB8AC3E}">
        <p14:creationId xmlns:p14="http://schemas.microsoft.com/office/powerpoint/2010/main" val="4076154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69" t="2765" r="5451" b="4297"/>
          <a:stretch/>
        </p:blipFill>
        <p:spPr>
          <a:xfrm>
            <a:off x="2787139" y="1208318"/>
            <a:ext cx="4588432" cy="5388429"/>
          </a:xfrm>
        </p:spPr>
      </p:pic>
      <p:sp>
        <p:nvSpPr>
          <p:cNvPr id="2" name="Title 1"/>
          <p:cNvSpPr>
            <a:spLocks noGrp="1"/>
          </p:cNvSpPr>
          <p:nvPr>
            <p:ph type="title"/>
          </p:nvPr>
        </p:nvSpPr>
        <p:spPr>
          <a:xfrm>
            <a:off x="0" y="0"/>
            <a:ext cx="8743950" cy="1125538"/>
          </a:xfrm>
        </p:spPr>
        <p:txBody>
          <a:bodyPr/>
          <a:lstStyle/>
          <a:p>
            <a:r>
              <a:rPr lang="en-US" dirty="0" smtClean="0"/>
              <a:t>Detailed objectives</a:t>
            </a:r>
            <a:endParaRPr lang="en-US" dirty="0"/>
          </a:p>
        </p:txBody>
      </p:sp>
      <p:pic>
        <p:nvPicPr>
          <p:cNvPr id="7"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0"/>
          </p:nvPr>
        </p:nvSpPr>
        <p:spPr>
          <a:xfrm>
            <a:off x="0" y="6586538"/>
            <a:ext cx="9906000" cy="293687"/>
          </a:xfrm>
        </p:spPr>
        <p:txBody>
          <a:bodyPr/>
          <a:lstStyle/>
          <a:p>
            <a:pPr>
              <a:defRPr/>
            </a:pPr>
            <a:r>
              <a:rPr lang="en-US" smtClean="0">
                <a:latin typeface="+mn-lt"/>
              </a:rPr>
              <a:t>Life Science and Climatology national training      2</a:t>
            </a:r>
            <a:endParaRPr lang="el-GR" dirty="0"/>
          </a:p>
        </p:txBody>
      </p:sp>
    </p:spTree>
    <p:extLst>
      <p:ext uri="{BB962C8B-B14F-4D97-AF65-F5344CB8AC3E}">
        <p14:creationId xmlns:p14="http://schemas.microsoft.com/office/powerpoint/2010/main" val="3388659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743950" cy="1125538"/>
          </a:xfrm>
        </p:spPr>
        <p:txBody>
          <a:bodyPr lIns="92075" tIns="46038" rIns="92075" bIns="46038"/>
          <a:lstStyle/>
          <a:p>
            <a:r>
              <a:rPr lang="en-US" dirty="0" smtClean="0"/>
              <a:t>User-centric approach</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55881" y="1321798"/>
            <a:ext cx="7469642" cy="4698002"/>
          </a:xfrm>
          <a:prstGeom prst="rect">
            <a:avLst/>
          </a:prstGeom>
          <a:noFill/>
        </p:spPr>
      </p:pic>
      <p:pic>
        <p:nvPicPr>
          <p:cNvPr id="5"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0"/>
          </p:nvPr>
        </p:nvSpPr>
        <p:spPr>
          <a:xfrm>
            <a:off x="0" y="6586538"/>
            <a:ext cx="9906000" cy="293687"/>
          </a:xfrm>
        </p:spPr>
        <p:txBody>
          <a:bodyPr/>
          <a:lstStyle/>
          <a:p>
            <a:pPr>
              <a:defRPr/>
            </a:pPr>
            <a:r>
              <a:rPr lang="en-US" smtClean="0">
                <a:latin typeface="+mn-lt"/>
              </a:rPr>
              <a:t>Life Science and Climatology national training      2</a:t>
            </a:r>
            <a:endParaRPr lang="el-GR" dirty="0"/>
          </a:p>
        </p:txBody>
      </p:sp>
    </p:spTree>
    <p:extLst>
      <p:ext uri="{BB962C8B-B14F-4D97-AF65-F5344CB8AC3E}">
        <p14:creationId xmlns:p14="http://schemas.microsoft.com/office/powerpoint/2010/main" val="1071117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755380" cy="1125538"/>
          </a:xfrm>
        </p:spPr>
        <p:txBody>
          <a:bodyPr lIns="92075" tIns="46038" rIns="92075" bIns="46038"/>
          <a:lstStyle/>
          <a:p>
            <a:r>
              <a:rPr lang="en-US" dirty="0" smtClean="0"/>
              <a:t>Key Performance Indicators</a:t>
            </a:r>
          </a:p>
        </p:txBody>
      </p:sp>
      <p:sp>
        <p:nvSpPr>
          <p:cNvPr id="58371" name="Rectangle 3"/>
          <p:cNvSpPr>
            <a:spLocks noChangeArrowheads="1"/>
          </p:cNvSpPr>
          <p:nvPr/>
        </p:nvSpPr>
        <p:spPr bwMode="auto">
          <a:xfrm>
            <a:off x="136634" y="1719943"/>
            <a:ext cx="9214195" cy="4653870"/>
          </a:xfrm>
          <a:prstGeom prst="rect">
            <a:avLst/>
          </a:prstGeom>
          <a:noFill/>
          <a:ln w="9525" algn="ctr">
            <a:noFill/>
            <a:miter lim="800000"/>
            <a:headEnd/>
            <a:tailEnd/>
          </a:ln>
          <a:effectLst/>
        </p:spPr>
        <p:txBody>
          <a:bodyPr lIns="95785" tIns="47892" rIns="95785" bIns="47892"/>
          <a:lstStyle/>
          <a:p>
            <a:pPr marL="358775" indent="-358775" algn="l" defTabSz="958850">
              <a:lnSpc>
                <a:spcPct val="90000"/>
              </a:lnSpc>
              <a:buClr>
                <a:schemeClr val="folHlink"/>
              </a:buClr>
              <a:buSzPct val="60000"/>
              <a:buFont typeface="Wingdings" pitchFamily="2" charset="2"/>
              <a:buBlip>
                <a:blip r:embed="rId2"/>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e-Infrastructure: 21500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CPU cores, 325000 GP-GPU cores and 18500 Intel Xeon Phi cores of HPC, 2900 grid cores, 10500 cloud VM cores, 11 </a:t>
            </a:r>
            <a:r>
              <a:rPr lang="en-US" b="0" dirty="0" err="1">
                <a:solidFill>
                  <a:schemeClr val="tx1">
                    <a:lumMod val="75000"/>
                    <a:lumOff val="25000"/>
                  </a:schemeClr>
                </a:solidFill>
                <a:latin typeface="+mn-lt"/>
                <a:ea typeface="Arial Unicode MS" panose="020B0604020202020204" pitchFamily="34" charset="-128"/>
                <a:cs typeface="Arial Unicode MS" panose="020B0604020202020204" pitchFamily="34" charset="-128"/>
              </a:rPr>
              <a:t>PBytes</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of storage (of which dedicated 5-15% , 10-15%, 5% and 10% respectively</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a:t>
            </a:r>
          </a:p>
          <a:p>
            <a:pPr marL="358775" indent="-358775" algn="l" defTabSz="958850">
              <a:lnSpc>
                <a:spcPct val="90000"/>
              </a:lnSpc>
              <a:buClr>
                <a:schemeClr val="folHlink"/>
              </a:buClr>
              <a:buSzPct val="60000"/>
              <a:buFont typeface="Wingdings" pitchFamily="2" charset="2"/>
              <a:buBlip>
                <a:blip r:embed="rId2"/>
              </a:buBlip>
            </a:pPr>
            <a:endPar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2"/>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&gt;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10 specific services, 30 data sets and 25 codes </a:t>
            </a:r>
            <a:endPar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2"/>
              </a:buBlip>
            </a:pPr>
            <a:endPar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2"/>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39 applications, 45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research teams taking part. </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100 publications, 50 presentations</a:t>
            </a:r>
          </a:p>
          <a:p>
            <a:pPr marL="358775" indent="-358775" algn="l" defTabSz="958850">
              <a:lnSpc>
                <a:spcPct val="90000"/>
              </a:lnSpc>
              <a:buClr>
                <a:schemeClr val="folHlink"/>
              </a:buClr>
              <a:buSzPct val="60000"/>
              <a:buFont typeface="Wingdings" pitchFamily="2" charset="2"/>
              <a:buBlip>
                <a:blip r:embed="rId2"/>
              </a:buBlip>
            </a:pPr>
            <a:endPar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endParaRPr>
          </a:p>
          <a:p>
            <a:pPr marL="358775" indent="-358775" algn="l" defTabSz="958850">
              <a:lnSpc>
                <a:spcPct val="90000"/>
              </a:lnSpc>
              <a:buClr>
                <a:schemeClr val="folHlink"/>
              </a:buClr>
              <a:buSzPct val="60000"/>
              <a:buFont typeface="Wingdings" pitchFamily="2" charset="2"/>
              <a:buBlip>
                <a:blip r:embed="rId2"/>
              </a:buBlip>
            </a:pP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17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dissemination </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events,12 </a:t>
            </a:r>
            <a:r>
              <a:rPr lang="en-US" b="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training </a:t>
            </a:r>
            <a:r>
              <a:rPr lang="en-US" b="0" dirty="0" smtClean="0">
                <a:solidFill>
                  <a:schemeClr val="tx1">
                    <a:lumMod val="75000"/>
                    <a:lumOff val="25000"/>
                  </a:schemeClr>
                </a:solidFill>
                <a:latin typeface="+mn-lt"/>
                <a:ea typeface="Arial Unicode MS" panose="020B0604020202020204" pitchFamily="34" charset="-128"/>
                <a:cs typeface="Arial Unicode MS" panose="020B0604020202020204" pitchFamily="34" charset="-128"/>
              </a:rPr>
              <a:t>events</a:t>
            </a:r>
          </a:p>
        </p:txBody>
      </p:sp>
      <p:pic>
        <p:nvPicPr>
          <p:cNvPr id="5" name="Picture 2" descr="\\isnogood\WP\Texnika\PROJECTS\SEE-INFRA\VI-SEEM\WP2-Communication-Marketing-Innovation\VI-SEEM-logo\logo_VISEEM_FINAL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0"/>
          </p:nvPr>
        </p:nvSpPr>
        <p:spPr>
          <a:xfrm>
            <a:off x="0" y="6586538"/>
            <a:ext cx="9906000" cy="293687"/>
          </a:xfrm>
        </p:spPr>
        <p:txBody>
          <a:bodyPr/>
          <a:lstStyle/>
          <a:p>
            <a:pPr>
              <a:defRPr/>
            </a:pPr>
            <a:r>
              <a:rPr lang="en-US" smtClean="0">
                <a:latin typeface="+mn-lt"/>
              </a:rPr>
              <a:t>Life Science and Climatology national training      2</a:t>
            </a:r>
            <a:endParaRPr lang="el-GR" dirty="0"/>
          </a:p>
        </p:txBody>
      </p:sp>
    </p:spTree>
    <p:extLst>
      <p:ext uri="{BB962C8B-B14F-4D97-AF65-F5344CB8AC3E}">
        <p14:creationId xmlns:p14="http://schemas.microsoft.com/office/powerpoint/2010/main" val="204124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755380" cy="1125538"/>
          </a:xfrm>
        </p:spPr>
        <p:txBody>
          <a:bodyPr lIns="92075" tIns="46038" rIns="92075" bIns="46038"/>
          <a:lstStyle/>
          <a:p>
            <a:r>
              <a:rPr lang="en-US" dirty="0" smtClean="0"/>
              <a:t>Work </a:t>
            </a:r>
            <a:r>
              <a:rPr lang="en-US" dirty="0" err="1" smtClean="0"/>
              <a:t>organisation</a:t>
            </a:r>
            <a:endParaRPr lang="en-US" dirty="0" smtClean="0"/>
          </a:p>
        </p:txBody>
      </p:sp>
      <p:pic>
        <p:nvPicPr>
          <p:cNvPr id="5" name="Picture 2" descr="\\isnogood\WP\Texnika\PROJECTS\SEE-INFRA\VI-SEEM\WP2-Communication-Marketing-Innovation\VI-SEEM-logo\logo_VISEEM_FINAL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1857" y="0"/>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0"/>
          </p:nvPr>
        </p:nvSpPr>
        <p:spPr>
          <a:xfrm>
            <a:off x="0" y="6586538"/>
            <a:ext cx="9906000" cy="293687"/>
          </a:xfrm>
        </p:spPr>
        <p:txBody>
          <a:bodyPr/>
          <a:lstStyle/>
          <a:p>
            <a:pPr>
              <a:defRPr/>
            </a:pPr>
            <a:r>
              <a:rPr lang="en-US" smtClean="0">
                <a:latin typeface="+mn-lt"/>
              </a:rPr>
              <a:t>Life Science and Climatology national training      2</a:t>
            </a:r>
            <a:endParaRPr lang="el-GR" dirty="0"/>
          </a:p>
        </p:txBody>
      </p:sp>
      <p:pic>
        <p:nvPicPr>
          <p:cNvPr id="7" name="Picture 6"/>
          <p:cNvPicPr/>
          <p:nvPr/>
        </p:nvPicPr>
        <p:blipFill>
          <a:blip r:embed="rId3"/>
          <a:srcRect/>
          <a:stretch>
            <a:fillRect/>
          </a:stretch>
        </p:blipFill>
        <p:spPr bwMode="auto">
          <a:xfrm>
            <a:off x="1658484" y="1196252"/>
            <a:ext cx="6712630" cy="5335177"/>
          </a:xfrm>
          <a:prstGeom prst="rect">
            <a:avLst/>
          </a:prstGeom>
          <a:noFill/>
          <a:ln w="9525">
            <a:noFill/>
            <a:miter lim="800000"/>
            <a:headEnd/>
            <a:tailEnd/>
          </a:ln>
        </p:spPr>
      </p:pic>
    </p:spTree>
    <p:extLst>
      <p:ext uri="{BB962C8B-B14F-4D97-AF65-F5344CB8AC3E}">
        <p14:creationId xmlns:p14="http://schemas.microsoft.com/office/powerpoint/2010/main" val="2480967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55380" cy="1125538"/>
          </a:xfrm>
        </p:spPr>
        <p:txBody>
          <a:bodyPr/>
          <a:lstStyle/>
          <a:p>
            <a:r>
              <a:rPr lang="en-US" dirty="0" smtClean="0"/>
              <a:t>e-Infrastructures (WP3)</a:t>
            </a:r>
            <a:endParaRPr lang="el-GR" dirty="0"/>
          </a:p>
        </p:txBody>
      </p:sp>
      <p:pic>
        <p:nvPicPr>
          <p:cNvPr id="6" name="Picture 2" descr="\\isnogood\WP\Texnika\PROJECTS\SEE-INFRA\VI-SEEM\WP2-Communication-Marketing-Innovation\VI-SEEM-logo\logo_VISEEM_FINAL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8722" y="17256"/>
            <a:ext cx="1034143" cy="106723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10"/>
          </p:nvPr>
        </p:nvSpPr>
        <p:spPr>
          <a:xfrm>
            <a:off x="0" y="6564313"/>
            <a:ext cx="9906000" cy="293687"/>
          </a:xfrm>
        </p:spPr>
        <p:txBody>
          <a:bodyPr/>
          <a:lstStyle/>
          <a:p>
            <a:pPr>
              <a:defRPr/>
            </a:pPr>
            <a:r>
              <a:rPr lang="en-US" smtClean="0">
                <a:latin typeface="+mn-lt"/>
              </a:rPr>
              <a:t>Life Science and Climatology national training      2</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75594884"/>
              </p:ext>
            </p:extLst>
          </p:nvPr>
        </p:nvGraphicFramePr>
        <p:xfrm>
          <a:off x="474452" y="1545771"/>
          <a:ext cx="8647775" cy="4602011"/>
        </p:xfrm>
        <a:graphic>
          <a:graphicData uri="http://schemas.openxmlformats.org/drawingml/2006/table">
            <a:tbl>
              <a:tblPr firstRow="1" firstCol="1" bandRow="1">
                <a:tableStyleId>{5C22544A-7EE6-4342-B048-85BDC9FD1C3A}</a:tableStyleId>
              </a:tblPr>
              <a:tblGrid>
                <a:gridCol w="1648262"/>
                <a:gridCol w="1371433"/>
                <a:gridCol w="947223"/>
                <a:gridCol w="2355746"/>
                <a:gridCol w="2325111"/>
              </a:tblGrid>
              <a:tr h="935394">
                <a:tc>
                  <a:txBody>
                    <a:bodyPr/>
                    <a:lstStyle/>
                    <a:p>
                      <a:pPr>
                        <a:spcAft>
                          <a:spcPts val="0"/>
                        </a:spcAft>
                      </a:pPr>
                      <a:r>
                        <a:rPr lang="en-GB" sz="1800" dirty="0">
                          <a:effectLst/>
                        </a:rPr>
                        <a:t>Resource Type</a:t>
                      </a:r>
                      <a:endParaRPr lang="el-GR" sz="20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800" dirty="0">
                          <a:effectLst/>
                        </a:rPr>
                        <a:t>Number of countries contributing</a:t>
                      </a:r>
                      <a:endParaRPr lang="el-GR" sz="20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800" dirty="0">
                          <a:effectLst/>
                        </a:rPr>
                        <a:t>Number of sites </a:t>
                      </a:r>
                      <a:endParaRPr lang="el-GR" sz="20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800" dirty="0">
                          <a:effectLst/>
                        </a:rPr>
                        <a:t>Total amount of resources</a:t>
                      </a:r>
                      <a:endParaRPr lang="el-GR" sz="20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spcAft>
                          <a:spcPts val="0"/>
                        </a:spcAft>
                      </a:pPr>
                      <a:r>
                        <a:rPr lang="en-GB" sz="1800" dirty="0">
                          <a:effectLst/>
                        </a:rPr>
                        <a:t>Total amount of resources dedicated for the project</a:t>
                      </a:r>
                      <a:endParaRPr lang="el-GR" sz="20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r>
              <a:tr h="623595">
                <a:tc>
                  <a:txBody>
                    <a:bodyPr/>
                    <a:lstStyle/>
                    <a:p>
                      <a:pPr algn="l">
                        <a:spcAft>
                          <a:spcPts val="0"/>
                        </a:spcAft>
                      </a:pPr>
                      <a:r>
                        <a:rPr lang="en-GB" sz="1800" dirty="0">
                          <a:effectLst/>
                        </a:rPr>
                        <a:t>HPC x86 Compute </a:t>
                      </a:r>
                      <a:endParaRPr lang="el-GR" sz="2000"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800" dirty="0">
                          <a:solidFill>
                            <a:schemeClr val="tx1">
                              <a:lumMod val="75000"/>
                              <a:lumOff val="25000"/>
                            </a:schemeClr>
                          </a:solidFill>
                          <a:effectLst/>
                        </a:rPr>
                        <a:t>8 </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11</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~21500 cores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~17.5 Million core hours per year </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11798">
                <a:tc>
                  <a:txBody>
                    <a:bodyPr/>
                    <a:lstStyle/>
                    <a:p>
                      <a:pPr algn="l">
                        <a:spcAft>
                          <a:spcPts val="0"/>
                        </a:spcAft>
                      </a:pPr>
                      <a:r>
                        <a:rPr lang="en-GB" sz="1800" dirty="0">
                          <a:effectLst/>
                        </a:rPr>
                        <a:t>HPC GPU</a:t>
                      </a:r>
                      <a:endParaRPr lang="el-GR" sz="2000"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800" dirty="0">
                          <a:solidFill>
                            <a:schemeClr val="tx1">
                              <a:lumMod val="75000"/>
                              <a:lumOff val="25000"/>
                            </a:schemeClr>
                          </a:solidFill>
                          <a:effectLst/>
                        </a:rPr>
                        <a:t>3 </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3</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~325000 GP-GPU cores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 18000 GPU cores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623595">
                <a:tc>
                  <a:txBody>
                    <a:bodyPr/>
                    <a:lstStyle/>
                    <a:p>
                      <a:pPr algn="l">
                        <a:spcAft>
                          <a:spcPts val="0"/>
                        </a:spcAft>
                      </a:pPr>
                      <a:r>
                        <a:rPr lang="en-GB" sz="1800" dirty="0">
                          <a:effectLst/>
                        </a:rPr>
                        <a:t>HPC Intel Phi Accelerators</a:t>
                      </a:r>
                      <a:endParaRPr lang="el-GR" sz="2000"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800" dirty="0">
                          <a:solidFill>
                            <a:schemeClr val="tx1">
                              <a:lumMod val="75000"/>
                              <a:lumOff val="25000"/>
                            </a:schemeClr>
                          </a:solidFill>
                          <a:effectLst/>
                        </a:rPr>
                        <a:t>1 </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1</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~18500 co-processor cores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~8Μ co processor core hours per year</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11798">
                <a:tc>
                  <a:txBody>
                    <a:bodyPr/>
                    <a:lstStyle/>
                    <a:p>
                      <a:pPr algn="l">
                        <a:spcAft>
                          <a:spcPts val="0"/>
                        </a:spcAft>
                      </a:pPr>
                      <a:r>
                        <a:rPr lang="en-GB" sz="1800" dirty="0">
                          <a:effectLst/>
                        </a:rPr>
                        <a:t>Grid Compute</a:t>
                      </a:r>
                      <a:endParaRPr lang="el-GR" sz="2000"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800" dirty="0">
                          <a:solidFill>
                            <a:schemeClr val="tx1">
                              <a:lumMod val="75000"/>
                              <a:lumOff val="25000"/>
                            </a:schemeClr>
                          </a:solidFill>
                          <a:effectLst/>
                        </a:rPr>
                        <a:t>12 </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25</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 2900 cores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10-15% of the resources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311798">
                <a:tc>
                  <a:txBody>
                    <a:bodyPr/>
                    <a:lstStyle/>
                    <a:p>
                      <a:pPr algn="l">
                        <a:spcAft>
                          <a:spcPts val="0"/>
                        </a:spcAft>
                      </a:pPr>
                      <a:r>
                        <a:rPr lang="en-GB" sz="1800" dirty="0">
                          <a:effectLst/>
                        </a:rPr>
                        <a:t>Cloud Compute</a:t>
                      </a:r>
                      <a:endParaRPr lang="el-GR" sz="2000"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800" dirty="0">
                          <a:solidFill>
                            <a:schemeClr val="tx1">
                              <a:lumMod val="75000"/>
                              <a:lumOff val="25000"/>
                            </a:schemeClr>
                          </a:solidFill>
                          <a:effectLst/>
                        </a:rPr>
                        <a:t>8 </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9</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 10500 VM cores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5% of VM cores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23595">
                <a:tc>
                  <a:txBody>
                    <a:bodyPr/>
                    <a:lstStyle/>
                    <a:p>
                      <a:pPr algn="l">
                        <a:spcAft>
                          <a:spcPts val="0"/>
                        </a:spcAft>
                      </a:pPr>
                      <a:r>
                        <a:rPr lang="en-GB" sz="1800" dirty="0">
                          <a:effectLst/>
                        </a:rPr>
                        <a:t>HPC Test/Train Cluster</a:t>
                      </a:r>
                      <a:endParaRPr lang="el-GR" sz="2000"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800" dirty="0">
                          <a:solidFill>
                            <a:schemeClr val="tx1">
                              <a:lumMod val="75000"/>
                              <a:lumOff val="25000"/>
                            </a:schemeClr>
                          </a:solidFill>
                          <a:effectLst/>
                        </a:rPr>
                        <a:t>3</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4</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~300 cores</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~50000 cores hours per year</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311798">
                <a:tc>
                  <a:txBody>
                    <a:bodyPr/>
                    <a:lstStyle/>
                    <a:p>
                      <a:pPr algn="l">
                        <a:spcAft>
                          <a:spcPts val="0"/>
                        </a:spcAft>
                      </a:pPr>
                      <a:r>
                        <a:rPr lang="en-GB" sz="1800" dirty="0">
                          <a:effectLst/>
                        </a:rPr>
                        <a:t>Storage (Disk)</a:t>
                      </a:r>
                      <a:endParaRPr lang="el-GR" sz="2000"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800" dirty="0">
                          <a:solidFill>
                            <a:schemeClr val="tx1">
                              <a:lumMod val="75000"/>
                              <a:lumOff val="25000"/>
                            </a:schemeClr>
                          </a:solidFill>
                          <a:effectLst/>
                        </a:rPr>
                        <a:t>13 </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18</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3.1 PB</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lumMod val="75000"/>
                              <a:lumOff val="25000"/>
                            </a:schemeClr>
                          </a:solidFill>
                          <a:effectLst/>
                        </a:rPr>
                        <a:t>515 TB</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11798">
                <a:tc>
                  <a:txBody>
                    <a:bodyPr/>
                    <a:lstStyle/>
                    <a:p>
                      <a:pPr algn="l">
                        <a:spcAft>
                          <a:spcPts val="0"/>
                        </a:spcAft>
                      </a:pPr>
                      <a:r>
                        <a:rPr lang="en-GB" sz="1800" dirty="0">
                          <a:effectLst/>
                        </a:rPr>
                        <a:t>Storage (Tape)</a:t>
                      </a:r>
                      <a:endParaRPr lang="el-GR" sz="2000"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78AC"/>
                    </a:solidFill>
                  </a:tcPr>
                </a:tc>
                <a:tc>
                  <a:txBody>
                    <a:bodyPr/>
                    <a:lstStyle/>
                    <a:p>
                      <a:pPr algn="ctr">
                        <a:spcAft>
                          <a:spcPts val="0"/>
                        </a:spcAft>
                      </a:pPr>
                      <a:r>
                        <a:rPr lang="en-GB" sz="1800" dirty="0">
                          <a:solidFill>
                            <a:schemeClr val="tx1">
                              <a:lumMod val="75000"/>
                              <a:lumOff val="25000"/>
                            </a:schemeClr>
                          </a:solidFill>
                          <a:effectLst/>
                        </a:rPr>
                        <a:t>2 </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2</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8 PB</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800" dirty="0">
                          <a:solidFill>
                            <a:schemeClr val="tx1">
                              <a:lumMod val="75000"/>
                              <a:lumOff val="25000"/>
                            </a:schemeClr>
                          </a:solidFill>
                          <a:effectLst/>
                        </a:rPr>
                        <a:t>550 TB</a:t>
                      </a:r>
                      <a:endParaRPr lang="el-GR" sz="2000" dirty="0">
                        <a:solidFill>
                          <a:schemeClr val="tx1">
                            <a:lumMod val="75000"/>
                            <a:lumOff val="25000"/>
                          </a:schemeClr>
                        </a:solidFill>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Tree>
    <p:extLst>
      <p:ext uri="{BB962C8B-B14F-4D97-AF65-F5344CB8AC3E}">
        <p14:creationId xmlns:p14="http://schemas.microsoft.com/office/powerpoint/2010/main" val="3430630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SEEGRID-ppt-template">
  <a:themeElements>
    <a:clrScheme name="vi-seem">
      <a:dk1>
        <a:sysClr val="windowText" lastClr="000000"/>
      </a:dk1>
      <a:lt1>
        <a:sysClr val="window" lastClr="FFFFFF"/>
      </a:lt1>
      <a:dk2>
        <a:srgbClr val="4E3B30"/>
      </a:dk2>
      <a:lt2>
        <a:srgbClr val="FFFFFF"/>
      </a:lt2>
      <a:accent1>
        <a:srgbClr val="CF4901"/>
      </a:accent1>
      <a:accent2>
        <a:srgbClr val="E85E15"/>
      </a:accent2>
      <a:accent3>
        <a:srgbClr val="FA7F34"/>
      </a:accent3>
      <a:accent4>
        <a:srgbClr val="FECB31"/>
      </a:accent4>
      <a:accent5>
        <a:srgbClr val="1594F2"/>
      </a:accent5>
      <a:accent6>
        <a:srgbClr val="20A0FF"/>
      </a:accent6>
      <a:hlink>
        <a:srgbClr val="AD1F1F"/>
      </a:hlink>
      <a:folHlink>
        <a:srgbClr val="FFC42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5885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5885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Arial" charset="0"/>
            <a:cs typeface="Arial" charset="0"/>
          </a:defRPr>
        </a:defPPr>
      </a:lstStyle>
    </a:lnDef>
  </a:objectDefaults>
  <a:extraClrSchemeLst>
    <a:extraClrScheme>
      <a:clrScheme name="SEEGRID-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EGRID-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EGRID-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EGRID-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EGRID-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EGRID-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EGRID-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EGRID-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EGRID-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EGRID-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EGRID-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EGRID-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EGRID-ppt-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TotalTime>
  <Words>1793</Words>
  <Application>Microsoft Macintosh PowerPoint</Application>
  <PresentationFormat>A4 Paper (210x297 mm)</PresentationFormat>
  <Paragraphs>322</Paragraphs>
  <Slides>19</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 Unicode MS</vt:lpstr>
      <vt:lpstr>Calibri</vt:lpstr>
      <vt:lpstr>MS Mincho</vt:lpstr>
      <vt:lpstr>ＭＳ Ｐゴシック</vt:lpstr>
      <vt:lpstr>Tahoma</vt:lpstr>
      <vt:lpstr>Times New Roman</vt:lpstr>
      <vt:lpstr>Trebuchet MS</vt:lpstr>
      <vt:lpstr>Verdana</vt:lpstr>
      <vt:lpstr>Wingdings</vt:lpstr>
      <vt:lpstr>Arial</vt:lpstr>
      <vt:lpstr>SEEGRID-ppt-template</vt:lpstr>
      <vt:lpstr>Life Science and Climatology national training FCSE, UKIM</vt:lpstr>
      <vt:lpstr>Administrative details</vt:lpstr>
      <vt:lpstr>Geographical and historical context</vt:lpstr>
      <vt:lpstr>Technology context</vt:lpstr>
      <vt:lpstr>Detailed objectives</vt:lpstr>
      <vt:lpstr>User-centric approach</vt:lpstr>
      <vt:lpstr>Key Performance Indicators</vt:lpstr>
      <vt:lpstr>Work organisation</vt:lpstr>
      <vt:lpstr>e-Infrastructures (WP3)</vt:lpstr>
      <vt:lpstr>e-Infrastructures: Grid (WP3)</vt:lpstr>
      <vt:lpstr>e-Infrastructures: HPC (WP3)</vt:lpstr>
      <vt:lpstr>Data management (WP4)</vt:lpstr>
      <vt:lpstr>Types of applications (WP5)</vt:lpstr>
      <vt:lpstr>Data sets: climate (WP4, WP5)</vt:lpstr>
      <vt:lpstr>Data sets: life sciences (WP4, WP5)</vt:lpstr>
      <vt:lpstr>Data sets: CH (WP4, WP5)</vt:lpstr>
      <vt:lpstr>Access to VRE (WP6)</vt:lpstr>
      <vt:lpstr>Conclusion</vt:lpstr>
      <vt:lpstr>Thanks!</vt:lpstr>
    </vt:vector>
  </TitlesOfParts>
  <Company>edet</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Title&gt; &lt;Presentation Subtitle&gt;</dc:title>
  <dc:creator>nvog</dc:creator>
  <cp:lastModifiedBy>Anastas Mishev</cp:lastModifiedBy>
  <cp:revision>146</cp:revision>
  <cp:lastPrinted>2016-01-29T13:21:48Z</cp:lastPrinted>
  <dcterms:created xsi:type="dcterms:W3CDTF">2004-04-29T08:03:52Z</dcterms:created>
  <dcterms:modified xsi:type="dcterms:W3CDTF">2016-08-28T11:38:00Z</dcterms:modified>
</cp:coreProperties>
</file>