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6847B-1329-4D4B-BD09-5B9BE82460DB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F260-2597-BF46-A14F-29FDE1BF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32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02A37-6271-4EDC-A58C-A91A9E04124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470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795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091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225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0" b="1">
                <a:solidFill>
                  <a:srgbClr val="FFD624"/>
                </a:solidFill>
                <a:latin typeface="Verdana" pitchFamily="34" charset="0"/>
              </a:defRPr>
            </a:lvl1pPr>
            <a:lvl2pPr marL="780543" indent="-300209" eaLnBrk="0" hangingPunct="0">
              <a:defRPr sz="8000" b="1">
                <a:solidFill>
                  <a:srgbClr val="FFD624"/>
                </a:solidFill>
                <a:latin typeface="Verdana" pitchFamily="34" charset="0"/>
              </a:defRPr>
            </a:lvl2pPr>
            <a:lvl3pPr marL="1200836" indent="-240167" eaLnBrk="0" hangingPunct="0">
              <a:defRPr sz="8000" b="1">
                <a:solidFill>
                  <a:srgbClr val="FFD624"/>
                </a:solidFill>
                <a:latin typeface="Verdana" pitchFamily="34" charset="0"/>
              </a:defRPr>
            </a:lvl3pPr>
            <a:lvl4pPr marL="1681170" indent="-240167" eaLnBrk="0" hangingPunct="0">
              <a:defRPr sz="8000" b="1">
                <a:solidFill>
                  <a:srgbClr val="FFD624"/>
                </a:solidFill>
                <a:latin typeface="Verdana" pitchFamily="34" charset="0"/>
              </a:defRPr>
            </a:lvl4pPr>
            <a:lvl5pPr marL="2161504" indent="-240167" eaLnBrk="0" hangingPunct="0">
              <a:defRPr sz="8000" b="1">
                <a:solidFill>
                  <a:srgbClr val="FFD624"/>
                </a:solidFill>
                <a:latin typeface="Verdana" pitchFamily="34" charset="0"/>
              </a:defRPr>
            </a:lvl5pPr>
            <a:lvl6pPr marL="2641839" indent="-240167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FFD624"/>
                </a:solidFill>
                <a:latin typeface="Verdana" pitchFamily="34" charset="0"/>
              </a:defRPr>
            </a:lvl6pPr>
            <a:lvl7pPr marL="3122173" indent="-240167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FFD624"/>
                </a:solidFill>
                <a:latin typeface="Verdana" pitchFamily="34" charset="0"/>
              </a:defRPr>
            </a:lvl7pPr>
            <a:lvl8pPr marL="3602507" indent="-240167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FFD624"/>
                </a:solidFill>
                <a:latin typeface="Verdana" pitchFamily="34" charset="0"/>
              </a:defRPr>
            </a:lvl8pPr>
            <a:lvl9pPr marL="4082842" indent="-240167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78C248C5-269D-421C-881C-291BC78E54E3}" type="slidenum">
              <a:rPr lang="en-GB" sz="1300" b="0">
                <a:solidFill>
                  <a:schemeClr val="tx1"/>
                </a:solidFill>
                <a:latin typeface="Calibri"/>
              </a:rPr>
              <a:pPr eaLnBrk="1" hangingPunct="1"/>
              <a:t>9</a:t>
            </a:fld>
            <a:endParaRPr lang="en-GB" sz="1300" b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22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DD32-70E9-8B4E-8B30-273D2F403D69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67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94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73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46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F490E44-DE0A-394D-A2F3-AA438FA8E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FD623B1-2DD8-0E4B-B85B-63E982BF8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19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National ESFRI Roadmap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0"/>
            <a:ext cx="8543863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ROADMAP </a:t>
            </a:r>
            <a:r>
              <a:rPr lang="en-US" sz="3200" dirty="0" smtClean="0">
                <a:solidFill>
                  <a:srgbClr val="FFFFFF"/>
                </a:solidFill>
              </a:rPr>
              <a:t>2016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599" y="203200"/>
            <a:ext cx="2099129" cy="63119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657601" y="127000"/>
            <a:ext cx="8458200" cy="655563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What is the ESFRI Roadmap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Mandate </a:t>
            </a:r>
            <a:r>
              <a:rPr lang="en-US" sz="2000" dirty="0">
                <a:solidFill>
                  <a:srgbClr val="FFFFFF"/>
                </a:solidFill>
              </a:rPr>
              <a:t>of </a:t>
            </a:r>
            <a:r>
              <a:rPr lang="en-US" sz="2000" dirty="0" smtClean="0">
                <a:solidFill>
                  <a:srgbClr val="FFFFFF"/>
                </a:solidFill>
              </a:rPr>
              <a:t>Competitiveness </a:t>
            </a:r>
            <a:r>
              <a:rPr lang="en-US" sz="2000" dirty="0">
                <a:solidFill>
                  <a:srgbClr val="FFFFFF"/>
                </a:solidFill>
              </a:rPr>
              <a:t>Council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ESFRI </a:t>
            </a:r>
            <a:r>
              <a:rPr lang="en-US" sz="2000" dirty="0">
                <a:solidFill>
                  <a:srgbClr val="FFFFFF"/>
                </a:solidFill>
              </a:rPr>
              <a:t>definition of Research Infrastructure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 role of Research Infrastructures in European </a:t>
            </a:r>
            <a:r>
              <a:rPr lang="en-US" sz="2000" dirty="0" smtClean="0">
                <a:solidFill>
                  <a:srgbClr val="FFFFFF"/>
                </a:solidFill>
              </a:rPr>
              <a:t>Competitiveness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Impact on innovation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Impact on socio-economic aspects</a:t>
            </a:r>
            <a:endParaRPr lang="en-US" sz="2000" dirty="0">
              <a:solidFill>
                <a:srgbClr val="FFFFFF"/>
              </a:solidFill>
            </a:endParaRPr>
          </a:p>
          <a:p>
            <a:pPr marL="536561" indent="-92072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Impact </a:t>
            </a:r>
            <a:r>
              <a:rPr lang="en-US" sz="2000" dirty="0">
                <a:solidFill>
                  <a:srgbClr val="FFFFFF"/>
                </a:solidFill>
              </a:rPr>
              <a:t>on advanced education and attractiveness of Europe for young </a:t>
            </a:r>
            <a:r>
              <a:rPr lang="en-US" sz="2000" dirty="0" smtClean="0">
                <a:solidFill>
                  <a:srgbClr val="FFFFFF"/>
                </a:solidFill>
              </a:rPr>
              <a:t>scientists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Structuring Effect of ESFRI RIs on the European Research Area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Global dimension</a:t>
            </a:r>
          </a:p>
          <a:p>
            <a:pPr marL="536561" indent="-92072">
              <a:buFont typeface="Arial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Big Data and Big Data Analysis </a:t>
            </a:r>
            <a:r>
              <a:rPr lang="en-GB" sz="2000" dirty="0" smtClean="0">
                <a:solidFill>
                  <a:srgbClr val="FFFFFF"/>
                </a:solidFill>
              </a:rPr>
              <a:t>issues</a:t>
            </a:r>
            <a:endParaRPr lang="it-IT" sz="2000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What is new in the Roadmap </a:t>
            </a:r>
            <a:r>
              <a:rPr lang="en-US" sz="2000" b="1" dirty="0" smtClean="0">
                <a:solidFill>
                  <a:srgbClr val="FFFF00"/>
                </a:solidFill>
              </a:rPr>
              <a:t>2016 *e-book*</a:t>
            </a:r>
            <a:endParaRPr lang="en-US" sz="2000" b="1" dirty="0">
              <a:solidFill>
                <a:srgbClr val="FFFF00"/>
              </a:solidFill>
            </a:endParaRPr>
          </a:p>
          <a:p>
            <a:pPr marL="536561" indent="-92072">
              <a:buFont typeface="Arial"/>
              <a:buChar char="•"/>
            </a:pPr>
            <a:r>
              <a:rPr lang="en-GB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LANDSCAPE ANALYSIS: </a:t>
            </a:r>
            <a:r>
              <a:rPr lang="en-GB" sz="2000" dirty="0" smtClean="0">
                <a:solidFill>
                  <a:srgbClr val="FFFFFF"/>
                </a:solidFill>
              </a:rPr>
              <a:t>the </a:t>
            </a:r>
            <a:r>
              <a:rPr lang="en-GB" sz="2000" dirty="0">
                <a:solidFill>
                  <a:srgbClr val="FFFFFF"/>
                </a:solidFill>
              </a:rPr>
              <a:t>ensemble of RIs offering access to European researchers in all domains</a:t>
            </a:r>
            <a:endParaRPr lang="it-IT" sz="2000" dirty="0">
              <a:solidFill>
                <a:srgbClr val="FFFFFF"/>
              </a:solidFill>
            </a:endParaRPr>
          </a:p>
          <a:p>
            <a:pPr marL="536561" indent="-92072">
              <a:buFont typeface="Arial"/>
              <a:buChar char="•"/>
            </a:pPr>
            <a:r>
              <a:rPr lang="en-GB" sz="2000" b="1" dirty="0" smtClean="0">
                <a:solidFill>
                  <a:srgbClr val="93CDDD"/>
                </a:solidFill>
              </a:rPr>
              <a:t>ESFRI </a:t>
            </a:r>
            <a:r>
              <a:rPr lang="en-GB" sz="2000" b="1" dirty="0">
                <a:solidFill>
                  <a:srgbClr val="93CDDD"/>
                </a:solidFill>
              </a:rPr>
              <a:t>LANDMARKS</a:t>
            </a:r>
            <a:r>
              <a:rPr lang="en-GB" sz="2000" dirty="0">
                <a:solidFill>
                  <a:srgbClr val="93CDDD"/>
                </a:solidFill>
              </a:rPr>
              <a:t>: </a:t>
            </a:r>
            <a:r>
              <a:rPr lang="en-GB" sz="2000" dirty="0">
                <a:solidFill>
                  <a:srgbClr val="FFFFFF"/>
                </a:solidFill>
              </a:rPr>
              <a:t>ESFRI contribution in shaping the European </a:t>
            </a:r>
            <a:r>
              <a:rPr lang="en-GB" sz="2000" dirty="0" smtClean="0">
                <a:solidFill>
                  <a:srgbClr val="FFFFFF"/>
                </a:solidFill>
              </a:rPr>
              <a:t>landscape</a:t>
            </a:r>
          </a:p>
          <a:p>
            <a:pPr marL="536561" indent="-92072">
              <a:buFont typeface="Arial"/>
              <a:buChar char="•"/>
            </a:pPr>
            <a:r>
              <a:rPr lang="en-US" sz="2000" b="1" dirty="0" smtClean="0">
                <a:solidFill>
                  <a:srgbClr val="93CDDD"/>
                </a:solidFill>
              </a:rPr>
              <a:t>ESFRI PROJECTS: </a:t>
            </a:r>
            <a:r>
              <a:rPr lang="en-US" sz="2000" dirty="0">
                <a:solidFill>
                  <a:srgbClr val="FFFFFF"/>
                </a:solidFill>
              </a:rPr>
              <a:t>Fewer, more mature </a:t>
            </a:r>
            <a:r>
              <a:rPr lang="en-US" sz="2000" dirty="0" smtClean="0">
                <a:solidFill>
                  <a:srgbClr val="FFFFFF"/>
                </a:solidFill>
              </a:rPr>
              <a:t>projects</a:t>
            </a:r>
            <a:r>
              <a:rPr lang="en-US" sz="2000" b="1" dirty="0" smtClean="0">
                <a:solidFill>
                  <a:srgbClr val="DCE6F2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for a dynamical strategy on RIs for European competitiveness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Time </a:t>
            </a:r>
            <a:r>
              <a:rPr lang="en-US" sz="2000" dirty="0">
                <a:solidFill>
                  <a:srgbClr val="FFFFFF"/>
                </a:solidFill>
              </a:rPr>
              <a:t>window of opportunity for ESFRI projects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New </a:t>
            </a:r>
            <a:r>
              <a:rPr lang="en-US" sz="2000" dirty="0">
                <a:solidFill>
                  <a:srgbClr val="FFFFFF"/>
                </a:solidFill>
              </a:rPr>
              <a:t>Method of evaluation and selection</a:t>
            </a:r>
          </a:p>
          <a:p>
            <a:pPr marL="536561" indent="-92072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Periodic </a:t>
            </a:r>
            <a:r>
              <a:rPr lang="en-US" sz="2000" dirty="0">
                <a:solidFill>
                  <a:srgbClr val="FFFFFF"/>
                </a:solidFill>
              </a:rPr>
              <a:t>assessments </a:t>
            </a:r>
            <a:r>
              <a:rPr lang="en-US" sz="2000" dirty="0" smtClean="0">
                <a:solidFill>
                  <a:srgbClr val="FFFFFF"/>
                </a:solidFill>
              </a:rPr>
              <a:t>ESFRI LANDMARK and PROJECTS</a:t>
            </a:r>
          </a:p>
        </p:txBody>
      </p:sp>
    </p:spTree>
    <p:extLst>
      <p:ext uri="{BB962C8B-B14F-4D97-AF65-F5344CB8AC3E}">
        <p14:creationId xmlns:p14="http://schemas.microsoft.com/office/powerpoint/2010/main" val="4733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49525" y="1090613"/>
            <a:ext cx="1981200" cy="965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254061"/>
                </a:solidFill>
              </a:rPr>
              <a:t>PROPOSAL SUBMISSION by National Delegations on behalf of MS(s) and AS (s)  or EIROFORUM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178425" y="1090613"/>
            <a:ext cx="1638300" cy="965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ESFRI Executive Board</a:t>
            </a:r>
          </a:p>
        </p:txBody>
      </p:sp>
      <p:sp>
        <p:nvSpPr>
          <p:cNvPr id="8" name="Freccia destra 7"/>
          <p:cNvSpPr/>
          <p:nvPr/>
        </p:nvSpPr>
        <p:spPr>
          <a:xfrm>
            <a:off x="4683125" y="1433513"/>
            <a:ext cx="368300" cy="2794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Freccia destra 8"/>
          <p:cNvSpPr/>
          <p:nvPr/>
        </p:nvSpPr>
        <p:spPr>
          <a:xfrm>
            <a:off x="7007225" y="1433513"/>
            <a:ext cx="368300" cy="2794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7593013" y="1090613"/>
            <a:ext cx="1638300" cy="965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UNELIGIBLE PROPOSALS</a:t>
            </a:r>
          </a:p>
        </p:txBody>
      </p:sp>
      <p:sp>
        <p:nvSpPr>
          <p:cNvPr id="11" name="Freccia giù 10"/>
          <p:cNvSpPr/>
          <p:nvPr/>
        </p:nvSpPr>
        <p:spPr>
          <a:xfrm>
            <a:off x="5819775" y="2182813"/>
            <a:ext cx="355600" cy="2921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2270125" y="2576513"/>
            <a:ext cx="7227888" cy="48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/>
                </a:solidFill>
              </a:rPr>
              <a:t>ELIGIBLE PROPOSALS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2270125" y="3211513"/>
            <a:ext cx="7235825" cy="48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/>
                </a:solidFill>
              </a:rPr>
              <a:t>ATTRIBUTION TO SWG</a:t>
            </a:r>
          </a:p>
        </p:txBody>
      </p:sp>
      <p:grpSp>
        <p:nvGrpSpPr>
          <p:cNvPr id="27659" name="Gruppo 42"/>
          <p:cNvGrpSpPr>
            <a:grpSpLocks/>
          </p:cNvGrpSpPr>
          <p:nvPr/>
        </p:nvGrpSpPr>
        <p:grpSpPr bwMode="auto">
          <a:xfrm>
            <a:off x="2295525" y="3832225"/>
            <a:ext cx="7210425" cy="2828925"/>
            <a:chOff x="2580032" y="3899516"/>
            <a:chExt cx="7209910" cy="2829018"/>
          </a:xfrm>
        </p:grpSpPr>
        <p:sp>
          <p:nvSpPr>
            <p:cNvPr id="14" name="Rettangolo arrotondato 13"/>
            <p:cNvSpPr/>
            <p:nvPr/>
          </p:nvSpPr>
          <p:spPr>
            <a:xfrm>
              <a:off x="7024715" y="3899516"/>
              <a:ext cx="1803271" cy="2816318"/>
            </a:xfrm>
            <a:prstGeom prst="roundRect">
              <a:avLst/>
            </a:prstGeom>
            <a:noFill/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dirty="0">
                  <a:solidFill>
                    <a:schemeClr val="bg1"/>
                  </a:solidFill>
                </a:rPr>
                <a:t>IMPLEMENTATION ANALYSIS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err="1" smtClean="0">
                  <a:solidFill>
                    <a:schemeClr val="bg1"/>
                  </a:solidFill>
                </a:rPr>
                <a:t>internal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experts</a:t>
              </a:r>
              <a:endParaRPr lang="it-IT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000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ttangolo arrotondato 14"/>
            <p:cNvSpPr>
              <a:spLocks noChangeAspect="1"/>
            </p:cNvSpPr>
            <p:nvPr/>
          </p:nvSpPr>
          <p:spPr>
            <a:xfrm>
              <a:off x="9034346" y="3928092"/>
              <a:ext cx="755596" cy="278774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IG</a:t>
              </a:r>
            </a:p>
          </p:txBody>
        </p:sp>
        <p:sp>
          <p:nvSpPr>
            <p:cNvPr id="17" name="Rettangolo arrotondato 16"/>
            <p:cNvSpPr>
              <a:spLocks noChangeAspect="1"/>
            </p:cNvSpPr>
            <p:nvPr/>
          </p:nvSpPr>
          <p:spPr>
            <a:xfrm>
              <a:off x="4588077" y="3928092"/>
              <a:ext cx="755596" cy="43340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chemeClr val="accent5">
                      <a:lumMod val="50000"/>
                    </a:schemeClr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chemeClr val="accent5">
                      <a:lumMod val="50000"/>
                    </a:schemeClr>
                  </a:solidFill>
                </a:rPr>
                <a:t>ENE</a:t>
              </a:r>
            </a:p>
          </p:txBody>
        </p:sp>
        <p:sp>
          <p:nvSpPr>
            <p:cNvPr id="18" name="Rettangolo arrotondato 17"/>
            <p:cNvSpPr>
              <a:spLocks noChangeAspect="1"/>
            </p:cNvSpPr>
            <p:nvPr/>
          </p:nvSpPr>
          <p:spPr>
            <a:xfrm>
              <a:off x="4588077" y="6207817"/>
              <a:ext cx="755596" cy="431814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chemeClr val="accent6">
                      <a:lumMod val="50000"/>
                    </a:schemeClr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chemeClr val="accent6">
                      <a:lumMod val="50000"/>
                    </a:schemeClr>
                  </a:solidFill>
                </a:rPr>
                <a:t>SCI</a:t>
              </a:r>
            </a:p>
          </p:txBody>
        </p:sp>
        <p:sp>
          <p:nvSpPr>
            <p:cNvPr id="19" name="Rettangolo arrotondato 18"/>
            <p:cNvSpPr>
              <a:spLocks noChangeAspect="1"/>
            </p:cNvSpPr>
            <p:nvPr/>
          </p:nvSpPr>
          <p:spPr>
            <a:xfrm>
              <a:off x="4588077" y="5637886"/>
              <a:ext cx="755596" cy="431814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rgbClr val="24297F"/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rgbClr val="24297F"/>
                  </a:solidFill>
                </a:rPr>
                <a:t>PSE</a:t>
              </a:r>
            </a:p>
          </p:txBody>
        </p:sp>
        <p:sp>
          <p:nvSpPr>
            <p:cNvPr id="20" name="Rettangolo arrotondato 19"/>
            <p:cNvSpPr>
              <a:spLocks noChangeAspect="1"/>
            </p:cNvSpPr>
            <p:nvPr/>
          </p:nvSpPr>
          <p:spPr>
            <a:xfrm>
              <a:off x="4588077" y="4498024"/>
              <a:ext cx="755596" cy="43340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</a:rPr>
                <a:t>ENV</a:t>
              </a:r>
            </a:p>
          </p:txBody>
        </p:sp>
        <p:sp>
          <p:nvSpPr>
            <p:cNvPr id="21" name="Rettangolo arrotondato 20"/>
            <p:cNvSpPr>
              <a:spLocks noChangeAspect="1"/>
            </p:cNvSpPr>
            <p:nvPr/>
          </p:nvSpPr>
          <p:spPr>
            <a:xfrm>
              <a:off x="4588077" y="5067954"/>
              <a:ext cx="755596" cy="43181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rgbClr val="800000"/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rgbClr val="800000"/>
                  </a:solidFill>
                </a:rPr>
                <a:t>H&amp;F</a:t>
              </a:r>
            </a:p>
          </p:txBody>
        </p:sp>
        <p:sp>
          <p:nvSpPr>
            <p:cNvPr id="22" name="Rettangolo arrotondato 21"/>
            <p:cNvSpPr>
              <a:spLocks noChangeAspect="1"/>
            </p:cNvSpPr>
            <p:nvPr/>
          </p:nvSpPr>
          <p:spPr>
            <a:xfrm rot="16200000">
              <a:off x="5496048" y="3982077"/>
              <a:ext cx="252421" cy="14445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Rettangolo arrotondato 22"/>
            <p:cNvSpPr>
              <a:spLocks noChangeAspect="1"/>
            </p:cNvSpPr>
            <p:nvPr/>
          </p:nvSpPr>
          <p:spPr>
            <a:xfrm rot="16200000">
              <a:off x="5711932" y="3982077"/>
              <a:ext cx="252421" cy="14445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Rettangolo arrotondato 23"/>
            <p:cNvSpPr>
              <a:spLocks noChangeAspect="1"/>
            </p:cNvSpPr>
            <p:nvPr/>
          </p:nvSpPr>
          <p:spPr>
            <a:xfrm rot="16200000">
              <a:off x="5496049" y="4552008"/>
              <a:ext cx="252420" cy="14445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Rettangolo arrotondato 24"/>
            <p:cNvSpPr>
              <a:spLocks noChangeAspect="1"/>
            </p:cNvSpPr>
            <p:nvPr/>
          </p:nvSpPr>
          <p:spPr>
            <a:xfrm rot="16200000">
              <a:off x="5705584" y="4552008"/>
              <a:ext cx="252420" cy="14445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Rettangolo arrotondato 25"/>
            <p:cNvSpPr>
              <a:spLocks noChangeAspect="1"/>
            </p:cNvSpPr>
            <p:nvPr/>
          </p:nvSpPr>
          <p:spPr>
            <a:xfrm rot="16200000">
              <a:off x="5938930" y="4552007"/>
              <a:ext cx="252420" cy="14445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" name="Rettangolo arrotondato 26"/>
            <p:cNvSpPr>
              <a:spLocks noChangeAspect="1"/>
            </p:cNvSpPr>
            <p:nvPr/>
          </p:nvSpPr>
          <p:spPr>
            <a:xfrm rot="5400000">
              <a:off x="6170687" y="5121939"/>
              <a:ext cx="252421" cy="14445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8" name="Rettangolo arrotondato 27"/>
            <p:cNvSpPr>
              <a:spLocks noChangeAspect="1"/>
            </p:cNvSpPr>
            <p:nvPr/>
          </p:nvSpPr>
          <p:spPr>
            <a:xfrm rot="5400000">
              <a:off x="6410382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" name="Rettangolo arrotondato 28"/>
            <p:cNvSpPr>
              <a:spLocks noChangeAspect="1"/>
            </p:cNvSpPr>
            <p:nvPr/>
          </p:nvSpPr>
          <p:spPr>
            <a:xfrm rot="5400000">
              <a:off x="6645315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0" name="Rettangolo arrotondato 29"/>
            <p:cNvSpPr>
              <a:spLocks noChangeAspect="1"/>
            </p:cNvSpPr>
            <p:nvPr/>
          </p:nvSpPr>
          <p:spPr>
            <a:xfrm rot="5400000">
              <a:off x="5496048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Rettangolo arrotondato 30"/>
            <p:cNvSpPr>
              <a:spLocks noChangeAspect="1"/>
            </p:cNvSpPr>
            <p:nvPr/>
          </p:nvSpPr>
          <p:spPr>
            <a:xfrm rot="5400000">
              <a:off x="5705583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Rettangolo arrotondato 31"/>
            <p:cNvSpPr>
              <a:spLocks noChangeAspect="1"/>
            </p:cNvSpPr>
            <p:nvPr/>
          </p:nvSpPr>
          <p:spPr>
            <a:xfrm rot="5400000">
              <a:off x="5938929" y="5121939"/>
              <a:ext cx="252421" cy="14445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3" name="Rettangolo arrotondato 32"/>
            <p:cNvSpPr>
              <a:spLocks noChangeAspect="1"/>
            </p:cNvSpPr>
            <p:nvPr/>
          </p:nvSpPr>
          <p:spPr>
            <a:xfrm rot="16200000">
              <a:off x="6170688" y="5691869"/>
              <a:ext cx="252420" cy="144453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4" name="Rettangolo arrotondato 33"/>
            <p:cNvSpPr>
              <a:spLocks noChangeAspect="1"/>
            </p:cNvSpPr>
            <p:nvPr/>
          </p:nvSpPr>
          <p:spPr>
            <a:xfrm rot="16200000">
              <a:off x="6410383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ttangolo arrotondato 34"/>
            <p:cNvSpPr>
              <a:spLocks noChangeAspect="1"/>
            </p:cNvSpPr>
            <p:nvPr/>
          </p:nvSpPr>
          <p:spPr>
            <a:xfrm rot="16200000">
              <a:off x="6645316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6" name="Rettangolo arrotondato 35"/>
            <p:cNvSpPr>
              <a:spLocks noChangeAspect="1"/>
            </p:cNvSpPr>
            <p:nvPr/>
          </p:nvSpPr>
          <p:spPr>
            <a:xfrm rot="16200000">
              <a:off x="5496049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7" name="Rettangolo arrotondato 36"/>
            <p:cNvSpPr>
              <a:spLocks noChangeAspect="1"/>
            </p:cNvSpPr>
            <p:nvPr/>
          </p:nvSpPr>
          <p:spPr>
            <a:xfrm rot="16200000">
              <a:off x="5705584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8" name="Rettangolo arrotondato 37"/>
            <p:cNvSpPr>
              <a:spLocks noChangeAspect="1"/>
            </p:cNvSpPr>
            <p:nvPr/>
          </p:nvSpPr>
          <p:spPr>
            <a:xfrm rot="16200000">
              <a:off x="5938930" y="5691869"/>
              <a:ext cx="252420" cy="144453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9" name="Rettangolo arrotondato 38"/>
            <p:cNvSpPr>
              <a:spLocks noChangeAspect="1"/>
            </p:cNvSpPr>
            <p:nvPr/>
          </p:nvSpPr>
          <p:spPr>
            <a:xfrm rot="5400000">
              <a:off x="5496048" y="6261802"/>
              <a:ext cx="252421" cy="14445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0" name="Rettangolo arrotondato 39"/>
            <p:cNvSpPr>
              <a:spLocks noChangeAspect="1"/>
            </p:cNvSpPr>
            <p:nvPr/>
          </p:nvSpPr>
          <p:spPr>
            <a:xfrm rot="5400000">
              <a:off x="5705583" y="6261802"/>
              <a:ext cx="252421" cy="14445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" name="Rettangolo arrotondato 40"/>
            <p:cNvSpPr>
              <a:spLocks noChangeAspect="1"/>
            </p:cNvSpPr>
            <p:nvPr/>
          </p:nvSpPr>
          <p:spPr>
            <a:xfrm rot="5400000">
              <a:off x="5938929" y="6261801"/>
              <a:ext cx="252421" cy="14445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1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2" name="Rettangolo arrotondato 41"/>
            <p:cNvSpPr/>
            <p:nvPr/>
          </p:nvSpPr>
          <p:spPr>
            <a:xfrm>
              <a:off x="2580032" y="3912216"/>
              <a:ext cx="1803271" cy="281631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dirty="0">
                  <a:solidFill>
                    <a:srgbClr val="FFFFFF"/>
                  </a:solidFill>
                </a:rPr>
                <a:t>SCIENTIFIC ANALYSIS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err="1">
                  <a:solidFill>
                    <a:srgbClr val="FF6600"/>
                  </a:solidFill>
                </a:rPr>
                <a:t>peer-review</a:t>
              </a:r>
              <a:endParaRPr lang="it-IT" dirty="0">
                <a:solidFill>
                  <a:srgbClr val="FF66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err="1">
                  <a:solidFill>
                    <a:srgbClr val="FFFFFF"/>
                  </a:solidFill>
                </a:rPr>
                <a:t>internal</a:t>
              </a:r>
              <a:r>
                <a:rPr lang="it-IT" dirty="0">
                  <a:solidFill>
                    <a:srgbClr val="FFFFFF"/>
                  </a:solidFill>
                </a:rPr>
                <a:t> </a:t>
              </a:r>
              <a:r>
                <a:rPr lang="it-IT" dirty="0" err="1">
                  <a:solidFill>
                    <a:srgbClr val="FFFFFF"/>
                  </a:solidFill>
                </a:rPr>
                <a:t>experts</a:t>
              </a:r>
              <a:endParaRPr lang="it-IT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rgbClr val="FFFFFF"/>
                  </a:solidFill>
                </a:rPr>
                <a:t>+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rgbClr val="FFFFFF"/>
                  </a:solidFill>
                </a:rPr>
                <a:t>3 </a:t>
              </a:r>
              <a:r>
                <a:rPr lang="it-IT" dirty="0" err="1">
                  <a:solidFill>
                    <a:srgbClr val="FFFFFF"/>
                  </a:solidFill>
                </a:rPr>
                <a:t>external</a:t>
              </a:r>
              <a:r>
                <a:rPr lang="it-IT" dirty="0">
                  <a:solidFill>
                    <a:srgbClr val="FFFFFF"/>
                  </a:solidFill>
                </a:rPr>
                <a:t> </a:t>
              </a:r>
              <a:r>
                <a:rPr lang="it-IT" dirty="0" err="1">
                  <a:solidFill>
                    <a:srgbClr val="FFFFFF"/>
                  </a:solidFill>
                </a:rPr>
                <a:t>referees</a:t>
              </a:r>
              <a:endParaRPr lang="it-IT" sz="2000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3" name="Rettangolo 42"/>
          <p:cNvSpPr/>
          <p:nvPr/>
        </p:nvSpPr>
        <p:spPr>
          <a:xfrm>
            <a:off x="2" y="0"/>
            <a:ext cx="3810212" cy="8925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ROADMAP 2016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EVALUATION PROCESS   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599" y="2209800"/>
            <a:ext cx="2099129" cy="4305300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0" y="12701"/>
            <a:ext cx="1993900" cy="28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2942426" y="2601913"/>
            <a:ext cx="6750050" cy="396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/>
                </a:solidFill>
              </a:rPr>
              <a:t>INTELLIGENT QUESTIONS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2942426" y="3103563"/>
            <a:ext cx="6777037" cy="341312"/>
          </a:xfrm>
          <a:prstGeom prst="roundRect">
            <a:avLst/>
          </a:prstGeom>
          <a:solidFill>
            <a:srgbClr val="9DC3E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/>
                </a:solidFill>
              </a:rPr>
              <a:t>HEARINGS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942426" y="6380163"/>
            <a:ext cx="6899275" cy="388937"/>
          </a:xfrm>
          <a:prstGeom prst="roundRect">
            <a:avLst/>
          </a:prstGeom>
          <a:solidFill>
            <a:srgbClr val="9DC3E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/>
                </a:solidFill>
              </a:rPr>
              <a:t>RECOMMENDATIONS TO ESFRI EB and FORUM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2947188" y="5849938"/>
            <a:ext cx="6867525" cy="431800"/>
          </a:xfrm>
          <a:prstGeom prst="roundRect">
            <a:avLst/>
          </a:prstGeom>
          <a:solidFill>
            <a:srgbClr val="9DC3E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/>
                </a:solidFill>
              </a:rPr>
              <a:t>HARMONISATION BETWEEN </a:t>
            </a:r>
            <a:r>
              <a:rPr lang="it-IT" sz="2400" b="1" dirty="0" err="1">
                <a:solidFill>
                  <a:schemeClr val="tx2"/>
                </a:solidFill>
              </a:rPr>
              <a:t>SWGs+IG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1" y="0"/>
            <a:ext cx="8543863" cy="8925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ROADMAP 2016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EVALUATION PROCESS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143" name="Gruppo 42"/>
          <p:cNvGrpSpPr>
            <a:grpSpLocks/>
          </p:cNvGrpSpPr>
          <p:nvPr/>
        </p:nvGrpSpPr>
        <p:grpSpPr bwMode="auto">
          <a:xfrm>
            <a:off x="3427826" y="259438"/>
            <a:ext cx="6023497" cy="2182456"/>
            <a:chOff x="2580032" y="3899516"/>
            <a:chExt cx="7209910" cy="2829018"/>
          </a:xfrm>
        </p:grpSpPr>
        <p:sp>
          <p:nvSpPr>
            <p:cNvPr id="144" name="Rettangolo arrotondato 143"/>
            <p:cNvSpPr/>
            <p:nvPr/>
          </p:nvSpPr>
          <p:spPr>
            <a:xfrm>
              <a:off x="7024715" y="3899516"/>
              <a:ext cx="1803271" cy="2816318"/>
            </a:xfrm>
            <a:prstGeom prst="roundRect">
              <a:avLst/>
            </a:prstGeom>
            <a:noFill/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bg1"/>
                  </a:solidFill>
                </a:rPr>
                <a:t>IMPLEMENTATION ANALYSIS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 smtClean="0">
                  <a:solidFill>
                    <a:srgbClr val="FF0000"/>
                  </a:solidFill>
                </a:rPr>
                <a:t>PRE-HEARING</a:t>
              </a:r>
              <a:endParaRPr lang="it-IT" sz="2000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5" name="Rettangolo arrotondato 144"/>
            <p:cNvSpPr>
              <a:spLocks noChangeAspect="1"/>
            </p:cNvSpPr>
            <p:nvPr/>
          </p:nvSpPr>
          <p:spPr>
            <a:xfrm>
              <a:off x="9034346" y="3928092"/>
              <a:ext cx="755596" cy="278774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IG</a:t>
              </a:r>
            </a:p>
          </p:txBody>
        </p:sp>
        <p:sp>
          <p:nvSpPr>
            <p:cNvPr id="146" name="Rettangolo arrotondato 145"/>
            <p:cNvSpPr>
              <a:spLocks noChangeAspect="1"/>
            </p:cNvSpPr>
            <p:nvPr/>
          </p:nvSpPr>
          <p:spPr>
            <a:xfrm>
              <a:off x="4588077" y="3928092"/>
              <a:ext cx="755596" cy="43340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5">
                      <a:lumMod val="50000"/>
                    </a:schemeClr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5">
                      <a:lumMod val="50000"/>
                    </a:schemeClr>
                  </a:solidFill>
                </a:rPr>
                <a:t>ENE</a:t>
              </a:r>
            </a:p>
          </p:txBody>
        </p:sp>
        <p:sp>
          <p:nvSpPr>
            <p:cNvPr id="147" name="Rettangolo arrotondato 146"/>
            <p:cNvSpPr>
              <a:spLocks noChangeAspect="1"/>
            </p:cNvSpPr>
            <p:nvPr/>
          </p:nvSpPr>
          <p:spPr>
            <a:xfrm>
              <a:off x="4588077" y="6207817"/>
              <a:ext cx="755596" cy="431814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6">
                      <a:lumMod val="50000"/>
                    </a:schemeClr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6">
                      <a:lumMod val="50000"/>
                    </a:schemeClr>
                  </a:solidFill>
                </a:rPr>
                <a:t>SCI</a:t>
              </a:r>
            </a:p>
          </p:txBody>
        </p:sp>
        <p:sp>
          <p:nvSpPr>
            <p:cNvPr id="148" name="Rettangolo arrotondato 147"/>
            <p:cNvSpPr>
              <a:spLocks noChangeAspect="1"/>
            </p:cNvSpPr>
            <p:nvPr/>
          </p:nvSpPr>
          <p:spPr>
            <a:xfrm>
              <a:off x="4588077" y="5637886"/>
              <a:ext cx="755596" cy="431814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24297F"/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24297F"/>
                  </a:solidFill>
                </a:rPr>
                <a:t>PSE</a:t>
              </a:r>
            </a:p>
          </p:txBody>
        </p:sp>
        <p:sp>
          <p:nvSpPr>
            <p:cNvPr id="149" name="Rettangolo arrotondato 148"/>
            <p:cNvSpPr>
              <a:spLocks noChangeAspect="1"/>
            </p:cNvSpPr>
            <p:nvPr/>
          </p:nvSpPr>
          <p:spPr>
            <a:xfrm>
              <a:off x="4588077" y="4498024"/>
              <a:ext cx="755596" cy="43340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3">
                      <a:lumMod val="50000"/>
                    </a:schemeClr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3">
                      <a:lumMod val="50000"/>
                    </a:schemeClr>
                  </a:solidFill>
                </a:rPr>
                <a:t>ENV</a:t>
              </a:r>
            </a:p>
          </p:txBody>
        </p:sp>
        <p:sp>
          <p:nvSpPr>
            <p:cNvPr id="150" name="Rettangolo arrotondato 149"/>
            <p:cNvSpPr>
              <a:spLocks noChangeAspect="1"/>
            </p:cNvSpPr>
            <p:nvPr/>
          </p:nvSpPr>
          <p:spPr>
            <a:xfrm>
              <a:off x="4588077" y="5067954"/>
              <a:ext cx="755596" cy="43181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800000"/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800000"/>
                  </a:solidFill>
                </a:rPr>
                <a:t>H&amp;F</a:t>
              </a:r>
            </a:p>
          </p:txBody>
        </p:sp>
        <p:sp>
          <p:nvSpPr>
            <p:cNvPr id="151" name="Rettangolo arrotondato 150"/>
            <p:cNvSpPr>
              <a:spLocks noChangeAspect="1"/>
            </p:cNvSpPr>
            <p:nvPr/>
          </p:nvSpPr>
          <p:spPr>
            <a:xfrm rot="16200000">
              <a:off x="5496048" y="3982077"/>
              <a:ext cx="252421" cy="14445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2" name="Rettangolo arrotondato 151"/>
            <p:cNvSpPr>
              <a:spLocks noChangeAspect="1"/>
            </p:cNvSpPr>
            <p:nvPr/>
          </p:nvSpPr>
          <p:spPr>
            <a:xfrm rot="16200000">
              <a:off x="5711932" y="3982077"/>
              <a:ext cx="252421" cy="14445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3" name="Rettangolo arrotondato 152"/>
            <p:cNvSpPr>
              <a:spLocks noChangeAspect="1"/>
            </p:cNvSpPr>
            <p:nvPr/>
          </p:nvSpPr>
          <p:spPr>
            <a:xfrm rot="16200000">
              <a:off x="5496049" y="4552008"/>
              <a:ext cx="252420" cy="14445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4" name="Rettangolo arrotondato 153"/>
            <p:cNvSpPr>
              <a:spLocks noChangeAspect="1"/>
            </p:cNvSpPr>
            <p:nvPr/>
          </p:nvSpPr>
          <p:spPr>
            <a:xfrm rot="16200000">
              <a:off x="5705584" y="4552008"/>
              <a:ext cx="252420" cy="14445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5" name="Rettangolo arrotondato 154"/>
            <p:cNvSpPr>
              <a:spLocks noChangeAspect="1"/>
            </p:cNvSpPr>
            <p:nvPr/>
          </p:nvSpPr>
          <p:spPr>
            <a:xfrm rot="16200000">
              <a:off x="5938930" y="4552007"/>
              <a:ext cx="252420" cy="14445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6" name="Rettangolo arrotondato 155"/>
            <p:cNvSpPr>
              <a:spLocks noChangeAspect="1"/>
            </p:cNvSpPr>
            <p:nvPr/>
          </p:nvSpPr>
          <p:spPr>
            <a:xfrm rot="5400000">
              <a:off x="6170687" y="5121939"/>
              <a:ext cx="252421" cy="14445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7" name="Rettangolo arrotondato 156"/>
            <p:cNvSpPr>
              <a:spLocks noChangeAspect="1"/>
            </p:cNvSpPr>
            <p:nvPr/>
          </p:nvSpPr>
          <p:spPr>
            <a:xfrm rot="5400000">
              <a:off x="6410382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8" name="Rettangolo arrotondato 157"/>
            <p:cNvSpPr>
              <a:spLocks noChangeAspect="1"/>
            </p:cNvSpPr>
            <p:nvPr/>
          </p:nvSpPr>
          <p:spPr>
            <a:xfrm rot="5400000">
              <a:off x="6645315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9" name="Rettangolo arrotondato 158"/>
            <p:cNvSpPr>
              <a:spLocks noChangeAspect="1"/>
            </p:cNvSpPr>
            <p:nvPr/>
          </p:nvSpPr>
          <p:spPr>
            <a:xfrm rot="5400000">
              <a:off x="5496048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0" name="Rettangolo arrotondato 159"/>
            <p:cNvSpPr>
              <a:spLocks noChangeAspect="1"/>
            </p:cNvSpPr>
            <p:nvPr/>
          </p:nvSpPr>
          <p:spPr>
            <a:xfrm rot="5400000">
              <a:off x="5705583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1" name="Rettangolo arrotondato 160"/>
            <p:cNvSpPr>
              <a:spLocks noChangeAspect="1"/>
            </p:cNvSpPr>
            <p:nvPr/>
          </p:nvSpPr>
          <p:spPr>
            <a:xfrm rot="5400000">
              <a:off x="5938929" y="5121939"/>
              <a:ext cx="252421" cy="14445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2" name="Rettangolo arrotondato 161"/>
            <p:cNvSpPr>
              <a:spLocks noChangeAspect="1"/>
            </p:cNvSpPr>
            <p:nvPr/>
          </p:nvSpPr>
          <p:spPr>
            <a:xfrm rot="16200000">
              <a:off x="6170688" y="5691869"/>
              <a:ext cx="252420" cy="144453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3" name="Rettangolo arrotondato 162"/>
            <p:cNvSpPr>
              <a:spLocks noChangeAspect="1"/>
            </p:cNvSpPr>
            <p:nvPr/>
          </p:nvSpPr>
          <p:spPr>
            <a:xfrm rot="16200000">
              <a:off x="6410383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4" name="Rettangolo arrotondato 163"/>
            <p:cNvSpPr>
              <a:spLocks noChangeAspect="1"/>
            </p:cNvSpPr>
            <p:nvPr/>
          </p:nvSpPr>
          <p:spPr>
            <a:xfrm rot="16200000">
              <a:off x="6645316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5" name="Rettangolo arrotondato 164"/>
            <p:cNvSpPr>
              <a:spLocks noChangeAspect="1"/>
            </p:cNvSpPr>
            <p:nvPr/>
          </p:nvSpPr>
          <p:spPr>
            <a:xfrm rot="16200000">
              <a:off x="5496049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6" name="Rettangolo arrotondato 165"/>
            <p:cNvSpPr>
              <a:spLocks noChangeAspect="1"/>
            </p:cNvSpPr>
            <p:nvPr/>
          </p:nvSpPr>
          <p:spPr>
            <a:xfrm rot="16200000">
              <a:off x="5705584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7" name="Rettangolo arrotondato 166"/>
            <p:cNvSpPr>
              <a:spLocks noChangeAspect="1"/>
            </p:cNvSpPr>
            <p:nvPr/>
          </p:nvSpPr>
          <p:spPr>
            <a:xfrm rot="16200000">
              <a:off x="5938930" y="5691869"/>
              <a:ext cx="252420" cy="144453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8" name="Rettangolo arrotondato 167"/>
            <p:cNvSpPr>
              <a:spLocks noChangeAspect="1"/>
            </p:cNvSpPr>
            <p:nvPr/>
          </p:nvSpPr>
          <p:spPr>
            <a:xfrm rot="5400000">
              <a:off x="5496048" y="6261802"/>
              <a:ext cx="252421" cy="14445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9" name="Rettangolo arrotondato 168"/>
            <p:cNvSpPr>
              <a:spLocks noChangeAspect="1"/>
            </p:cNvSpPr>
            <p:nvPr/>
          </p:nvSpPr>
          <p:spPr>
            <a:xfrm rot="5400000">
              <a:off x="5705583" y="6261802"/>
              <a:ext cx="252421" cy="14445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0" name="Rettangolo arrotondato 169"/>
            <p:cNvSpPr>
              <a:spLocks noChangeAspect="1"/>
            </p:cNvSpPr>
            <p:nvPr/>
          </p:nvSpPr>
          <p:spPr>
            <a:xfrm rot="5400000">
              <a:off x="5938929" y="6261801"/>
              <a:ext cx="252421" cy="14445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1" name="Rettangolo arrotondato 170"/>
            <p:cNvSpPr/>
            <p:nvPr/>
          </p:nvSpPr>
          <p:spPr>
            <a:xfrm>
              <a:off x="2580032" y="3912216"/>
              <a:ext cx="1803271" cy="281631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rgbClr val="FFFFFF"/>
                  </a:solidFill>
                </a:rPr>
                <a:t>SCIENTIFIC </a:t>
              </a:r>
              <a:r>
                <a:rPr lang="it-IT" sz="2000" dirty="0">
                  <a:solidFill>
                    <a:srgbClr val="FFFFFF"/>
                  </a:solidFill>
                </a:rPr>
                <a:t>ANALYSIS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 smtClean="0">
                  <a:solidFill>
                    <a:srgbClr val="FF0000"/>
                  </a:solidFill>
                </a:rPr>
                <a:t>PRE-HEARING</a:t>
              </a:r>
              <a:endParaRPr lang="it-IT" sz="2400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2" name="Gruppo 42"/>
          <p:cNvGrpSpPr>
            <a:grpSpLocks/>
          </p:cNvGrpSpPr>
          <p:nvPr/>
        </p:nvGrpSpPr>
        <p:grpSpPr bwMode="auto">
          <a:xfrm>
            <a:off x="3443659" y="3566039"/>
            <a:ext cx="6023497" cy="2182456"/>
            <a:chOff x="2580032" y="3899516"/>
            <a:chExt cx="7209910" cy="2829018"/>
          </a:xfrm>
        </p:grpSpPr>
        <p:sp>
          <p:nvSpPr>
            <p:cNvPr id="173" name="Rettangolo arrotondato 172"/>
            <p:cNvSpPr/>
            <p:nvPr/>
          </p:nvSpPr>
          <p:spPr>
            <a:xfrm>
              <a:off x="7024715" y="3899516"/>
              <a:ext cx="1803271" cy="2816318"/>
            </a:xfrm>
            <a:prstGeom prst="roundRect">
              <a:avLst/>
            </a:prstGeom>
            <a:noFill/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chemeClr val="bg1"/>
                  </a:solidFill>
                </a:rPr>
                <a:t>IMPLEMENTATION ANALYSIS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 smtClean="0">
                  <a:solidFill>
                    <a:srgbClr val="FF0000"/>
                  </a:solidFill>
                </a:rPr>
                <a:t>POST-HEARING</a:t>
              </a:r>
              <a:endParaRPr lang="it-IT" sz="2000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4" name="Rettangolo arrotondato 173"/>
            <p:cNvSpPr>
              <a:spLocks noChangeAspect="1"/>
            </p:cNvSpPr>
            <p:nvPr/>
          </p:nvSpPr>
          <p:spPr>
            <a:xfrm>
              <a:off x="9034346" y="3928092"/>
              <a:ext cx="755596" cy="278774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IG</a:t>
              </a:r>
            </a:p>
          </p:txBody>
        </p:sp>
        <p:sp>
          <p:nvSpPr>
            <p:cNvPr id="175" name="Rettangolo arrotondato 174"/>
            <p:cNvSpPr>
              <a:spLocks noChangeAspect="1"/>
            </p:cNvSpPr>
            <p:nvPr/>
          </p:nvSpPr>
          <p:spPr>
            <a:xfrm>
              <a:off x="4588077" y="3928092"/>
              <a:ext cx="755596" cy="43340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5">
                      <a:lumMod val="50000"/>
                    </a:schemeClr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5">
                      <a:lumMod val="50000"/>
                    </a:schemeClr>
                  </a:solidFill>
                </a:rPr>
                <a:t>ENE</a:t>
              </a:r>
            </a:p>
          </p:txBody>
        </p:sp>
        <p:sp>
          <p:nvSpPr>
            <p:cNvPr id="176" name="Rettangolo arrotondato 175"/>
            <p:cNvSpPr>
              <a:spLocks noChangeAspect="1"/>
            </p:cNvSpPr>
            <p:nvPr/>
          </p:nvSpPr>
          <p:spPr>
            <a:xfrm>
              <a:off x="4588077" y="6207817"/>
              <a:ext cx="755596" cy="431814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6">
                      <a:lumMod val="50000"/>
                    </a:schemeClr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6">
                      <a:lumMod val="50000"/>
                    </a:schemeClr>
                  </a:solidFill>
                </a:rPr>
                <a:t>SCI</a:t>
              </a:r>
            </a:p>
          </p:txBody>
        </p:sp>
        <p:sp>
          <p:nvSpPr>
            <p:cNvPr id="177" name="Rettangolo arrotondato 176"/>
            <p:cNvSpPr>
              <a:spLocks noChangeAspect="1"/>
            </p:cNvSpPr>
            <p:nvPr/>
          </p:nvSpPr>
          <p:spPr>
            <a:xfrm>
              <a:off x="4588077" y="5637886"/>
              <a:ext cx="755596" cy="431814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24297F"/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24297F"/>
                  </a:solidFill>
                </a:rPr>
                <a:t>PSE</a:t>
              </a:r>
            </a:p>
          </p:txBody>
        </p:sp>
        <p:sp>
          <p:nvSpPr>
            <p:cNvPr id="178" name="Rettangolo arrotondato 177"/>
            <p:cNvSpPr>
              <a:spLocks noChangeAspect="1"/>
            </p:cNvSpPr>
            <p:nvPr/>
          </p:nvSpPr>
          <p:spPr>
            <a:xfrm>
              <a:off x="4588077" y="4498024"/>
              <a:ext cx="755596" cy="433401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3">
                      <a:lumMod val="50000"/>
                    </a:schemeClr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chemeClr val="accent3">
                      <a:lumMod val="50000"/>
                    </a:schemeClr>
                  </a:solidFill>
                </a:rPr>
                <a:t>ENV</a:t>
              </a:r>
            </a:p>
          </p:txBody>
        </p:sp>
        <p:sp>
          <p:nvSpPr>
            <p:cNvPr id="179" name="Rettangolo arrotondato 178"/>
            <p:cNvSpPr>
              <a:spLocks noChangeAspect="1"/>
            </p:cNvSpPr>
            <p:nvPr/>
          </p:nvSpPr>
          <p:spPr>
            <a:xfrm>
              <a:off x="4588077" y="5067954"/>
              <a:ext cx="755596" cy="43181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800000"/>
                  </a:solidFill>
                </a:rPr>
                <a:t>SWG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800000"/>
                  </a:solidFill>
                </a:rPr>
                <a:t>H&amp;F</a:t>
              </a:r>
            </a:p>
          </p:txBody>
        </p:sp>
        <p:sp>
          <p:nvSpPr>
            <p:cNvPr id="180" name="Rettangolo arrotondato 179"/>
            <p:cNvSpPr>
              <a:spLocks noChangeAspect="1"/>
            </p:cNvSpPr>
            <p:nvPr/>
          </p:nvSpPr>
          <p:spPr>
            <a:xfrm rot="16200000">
              <a:off x="5496048" y="3982077"/>
              <a:ext cx="252421" cy="14445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1" name="Rettangolo arrotondato 180"/>
            <p:cNvSpPr>
              <a:spLocks noChangeAspect="1"/>
            </p:cNvSpPr>
            <p:nvPr/>
          </p:nvSpPr>
          <p:spPr>
            <a:xfrm rot="16200000">
              <a:off x="5711932" y="3982077"/>
              <a:ext cx="252421" cy="14445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2" name="Rettangolo arrotondato 181"/>
            <p:cNvSpPr>
              <a:spLocks noChangeAspect="1"/>
            </p:cNvSpPr>
            <p:nvPr/>
          </p:nvSpPr>
          <p:spPr>
            <a:xfrm rot="16200000">
              <a:off x="5496049" y="4552008"/>
              <a:ext cx="252420" cy="14445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3" name="Rettangolo arrotondato 182"/>
            <p:cNvSpPr>
              <a:spLocks noChangeAspect="1"/>
            </p:cNvSpPr>
            <p:nvPr/>
          </p:nvSpPr>
          <p:spPr>
            <a:xfrm rot="16200000">
              <a:off x="5705584" y="4552008"/>
              <a:ext cx="252420" cy="14445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4" name="Rettangolo arrotondato 183"/>
            <p:cNvSpPr>
              <a:spLocks noChangeAspect="1"/>
            </p:cNvSpPr>
            <p:nvPr/>
          </p:nvSpPr>
          <p:spPr>
            <a:xfrm rot="16200000">
              <a:off x="5938930" y="4552007"/>
              <a:ext cx="252420" cy="14445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5" name="Rettangolo arrotondato 184"/>
            <p:cNvSpPr>
              <a:spLocks noChangeAspect="1"/>
            </p:cNvSpPr>
            <p:nvPr/>
          </p:nvSpPr>
          <p:spPr>
            <a:xfrm rot="5400000">
              <a:off x="6170687" y="5121939"/>
              <a:ext cx="252421" cy="14445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6" name="Rettangolo arrotondato 185"/>
            <p:cNvSpPr>
              <a:spLocks noChangeAspect="1"/>
            </p:cNvSpPr>
            <p:nvPr/>
          </p:nvSpPr>
          <p:spPr>
            <a:xfrm rot="5400000">
              <a:off x="6410382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7" name="Rettangolo arrotondato 186"/>
            <p:cNvSpPr>
              <a:spLocks noChangeAspect="1"/>
            </p:cNvSpPr>
            <p:nvPr/>
          </p:nvSpPr>
          <p:spPr>
            <a:xfrm rot="5400000">
              <a:off x="6645315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8" name="Rettangolo arrotondato 187"/>
            <p:cNvSpPr>
              <a:spLocks noChangeAspect="1"/>
            </p:cNvSpPr>
            <p:nvPr/>
          </p:nvSpPr>
          <p:spPr>
            <a:xfrm rot="5400000">
              <a:off x="5496048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9" name="Rettangolo arrotondato 188"/>
            <p:cNvSpPr>
              <a:spLocks noChangeAspect="1"/>
            </p:cNvSpPr>
            <p:nvPr/>
          </p:nvSpPr>
          <p:spPr>
            <a:xfrm rot="5400000">
              <a:off x="5705583" y="5121940"/>
              <a:ext cx="252421" cy="144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0" name="Rettangolo arrotondato 189"/>
            <p:cNvSpPr>
              <a:spLocks noChangeAspect="1"/>
            </p:cNvSpPr>
            <p:nvPr/>
          </p:nvSpPr>
          <p:spPr>
            <a:xfrm rot="5400000">
              <a:off x="5938929" y="5121939"/>
              <a:ext cx="252421" cy="14445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1" name="Rettangolo arrotondato 190"/>
            <p:cNvSpPr>
              <a:spLocks noChangeAspect="1"/>
            </p:cNvSpPr>
            <p:nvPr/>
          </p:nvSpPr>
          <p:spPr>
            <a:xfrm rot="16200000">
              <a:off x="6170688" y="5691869"/>
              <a:ext cx="252420" cy="144453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2" name="Rettangolo arrotondato 191"/>
            <p:cNvSpPr>
              <a:spLocks noChangeAspect="1"/>
            </p:cNvSpPr>
            <p:nvPr/>
          </p:nvSpPr>
          <p:spPr>
            <a:xfrm rot="16200000">
              <a:off x="6410383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3" name="Rettangolo arrotondato 192"/>
            <p:cNvSpPr>
              <a:spLocks noChangeAspect="1"/>
            </p:cNvSpPr>
            <p:nvPr/>
          </p:nvSpPr>
          <p:spPr>
            <a:xfrm rot="16200000">
              <a:off x="6645316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4" name="Rettangolo arrotondato 193"/>
            <p:cNvSpPr>
              <a:spLocks noChangeAspect="1"/>
            </p:cNvSpPr>
            <p:nvPr/>
          </p:nvSpPr>
          <p:spPr>
            <a:xfrm rot="16200000">
              <a:off x="5496049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5" name="Rettangolo arrotondato 194"/>
            <p:cNvSpPr>
              <a:spLocks noChangeAspect="1"/>
            </p:cNvSpPr>
            <p:nvPr/>
          </p:nvSpPr>
          <p:spPr>
            <a:xfrm rot="16200000">
              <a:off x="5705584" y="5691870"/>
              <a:ext cx="252420" cy="144452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6" name="Rettangolo arrotondato 195"/>
            <p:cNvSpPr>
              <a:spLocks noChangeAspect="1"/>
            </p:cNvSpPr>
            <p:nvPr/>
          </p:nvSpPr>
          <p:spPr>
            <a:xfrm rot="16200000">
              <a:off x="5938930" y="5691869"/>
              <a:ext cx="252420" cy="144453"/>
            </a:xfrm>
            <a:prstGeom prst="roundRect">
              <a:avLst/>
            </a:prstGeom>
            <a:solidFill>
              <a:srgbClr val="A1A0FF"/>
            </a:solidFill>
            <a:ln>
              <a:solidFill>
                <a:srgbClr val="2429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7" name="Rettangolo arrotondato 196"/>
            <p:cNvSpPr>
              <a:spLocks noChangeAspect="1"/>
            </p:cNvSpPr>
            <p:nvPr/>
          </p:nvSpPr>
          <p:spPr>
            <a:xfrm rot="5400000">
              <a:off x="5496048" y="6261802"/>
              <a:ext cx="252421" cy="14445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8" name="Rettangolo arrotondato 197"/>
            <p:cNvSpPr>
              <a:spLocks noChangeAspect="1"/>
            </p:cNvSpPr>
            <p:nvPr/>
          </p:nvSpPr>
          <p:spPr>
            <a:xfrm rot="5400000">
              <a:off x="5705583" y="6261802"/>
              <a:ext cx="252421" cy="14445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9" name="Rettangolo arrotondato 198"/>
            <p:cNvSpPr>
              <a:spLocks noChangeAspect="1"/>
            </p:cNvSpPr>
            <p:nvPr/>
          </p:nvSpPr>
          <p:spPr>
            <a:xfrm rot="5400000">
              <a:off x="5938929" y="6261801"/>
              <a:ext cx="252421" cy="14445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0" name="Rettangolo arrotondato 199"/>
            <p:cNvSpPr/>
            <p:nvPr/>
          </p:nvSpPr>
          <p:spPr>
            <a:xfrm>
              <a:off x="2580032" y="3912216"/>
              <a:ext cx="1803271" cy="281631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solidFill>
                    <a:srgbClr val="FFFFFF"/>
                  </a:solidFill>
                </a:rPr>
                <a:t>SCIENTIFIC </a:t>
              </a:r>
              <a:r>
                <a:rPr lang="it-IT" sz="2000" dirty="0">
                  <a:solidFill>
                    <a:srgbClr val="FFFFFF"/>
                  </a:solidFill>
                </a:rPr>
                <a:t>ANALYSIS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 smtClean="0">
                  <a:solidFill>
                    <a:srgbClr val="FF0000"/>
                  </a:solidFill>
                </a:rPr>
                <a:t>POST-HEARING</a:t>
              </a:r>
              <a:endParaRPr lang="it-IT" sz="2400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65" name="Immagin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599" y="2209800"/>
            <a:ext cx="2099129" cy="4305300"/>
          </a:xfrm>
          <a:prstGeom prst="rect">
            <a:avLst/>
          </a:prstGeom>
        </p:spPr>
      </p:pic>
      <p:pic>
        <p:nvPicPr>
          <p:cNvPr id="66" name="Immagin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"/>
            <a:ext cx="1993900" cy="28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0"/>
            <a:ext cx="10096499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ROADMAP </a:t>
            </a:r>
            <a:r>
              <a:rPr lang="en-US" sz="3200" dirty="0" smtClean="0">
                <a:solidFill>
                  <a:srgbClr val="FFFFFF"/>
                </a:solidFill>
              </a:rPr>
              <a:t>2016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ESFRI EVALUATION PROCESS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OF NEW PROJECTS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902" y="0"/>
            <a:ext cx="5149352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699" y="2209800"/>
            <a:ext cx="2276929" cy="4305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421" y="344472"/>
            <a:ext cx="1993879" cy="17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-877"/>
          <a:stretch>
            <a:fillRect/>
          </a:stretch>
        </p:blipFill>
        <p:spPr bwMode="auto">
          <a:xfrm>
            <a:off x="-14288" y="-33338"/>
            <a:ext cx="12355513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1" y="56445"/>
            <a:ext cx="9779000" cy="69010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2" y="66079"/>
            <a:ext cx="2356556" cy="20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-877"/>
          <a:stretch>
            <a:fillRect/>
          </a:stretch>
        </p:blipFill>
        <p:spPr bwMode="auto">
          <a:xfrm>
            <a:off x="-14288" y="-33338"/>
            <a:ext cx="12355513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564" y="97693"/>
            <a:ext cx="9712643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" y="0"/>
            <a:ext cx="8543863" cy="892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ROADMAP 2016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THE PROJECTS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0"/>
            <a:ext cx="8543863" cy="892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ROADMAP 2016   Part 2  project-descriptions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ESFRI PROJECTS, 15 ongoing + </a:t>
            </a:r>
            <a:r>
              <a:rPr lang="en-US" sz="2000" dirty="0" smtClean="0">
                <a:solidFill>
                  <a:srgbClr val="FFFF00"/>
                </a:solidFill>
              </a:rPr>
              <a:t>6 new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Rettangolo 8"/>
          <p:cNvSpPr>
            <a:spLocks noChangeAspect="1"/>
          </p:cNvSpPr>
          <p:nvPr/>
        </p:nvSpPr>
        <p:spPr>
          <a:xfrm>
            <a:off x="2085497" y="987443"/>
            <a:ext cx="1322647" cy="463315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latin typeface="Myriad Pro"/>
                <a:cs typeface="Myriad Pro"/>
              </a:rPr>
              <a:t>ENV</a:t>
            </a:r>
          </a:p>
        </p:txBody>
      </p:sp>
      <p:sp>
        <p:nvSpPr>
          <p:cNvPr id="10" name="Rettangolo 9"/>
          <p:cNvSpPr>
            <a:spLocks/>
          </p:cNvSpPr>
          <p:nvPr/>
        </p:nvSpPr>
        <p:spPr>
          <a:xfrm>
            <a:off x="668757" y="987443"/>
            <a:ext cx="1368000" cy="467999"/>
          </a:xfrm>
          <a:prstGeom prst="rect">
            <a:avLst/>
          </a:prstGeom>
          <a:solidFill>
            <a:srgbClr val="F1FF07"/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ENE</a:t>
            </a:r>
          </a:p>
        </p:txBody>
      </p:sp>
      <p:sp>
        <p:nvSpPr>
          <p:cNvPr id="11" name="Rettangolo 10"/>
          <p:cNvSpPr>
            <a:spLocks noChangeAspect="1"/>
          </p:cNvSpPr>
          <p:nvPr/>
        </p:nvSpPr>
        <p:spPr>
          <a:xfrm>
            <a:off x="3520698" y="987443"/>
            <a:ext cx="1303004" cy="4633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latin typeface="Myriad Pro"/>
                <a:cs typeface="Myriad Pro"/>
              </a:rPr>
              <a:t>H&amp;F</a:t>
            </a:r>
          </a:p>
        </p:txBody>
      </p:sp>
      <p:sp>
        <p:nvSpPr>
          <p:cNvPr id="12" name="Rettangolo 11"/>
          <p:cNvSpPr>
            <a:spLocks noChangeAspect="1"/>
          </p:cNvSpPr>
          <p:nvPr/>
        </p:nvSpPr>
        <p:spPr>
          <a:xfrm>
            <a:off x="4946388" y="987443"/>
            <a:ext cx="1303004" cy="463315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latin typeface="Myriad Pro"/>
                <a:cs typeface="Myriad Pro"/>
              </a:rPr>
              <a:t>PSE</a:t>
            </a:r>
          </a:p>
        </p:txBody>
      </p:sp>
      <p:sp>
        <p:nvSpPr>
          <p:cNvPr id="13" name="Rettangolo 12"/>
          <p:cNvSpPr>
            <a:spLocks noChangeAspect="1"/>
          </p:cNvSpPr>
          <p:nvPr/>
        </p:nvSpPr>
        <p:spPr>
          <a:xfrm>
            <a:off x="6367008" y="987443"/>
            <a:ext cx="1303004" cy="463315"/>
          </a:xfrm>
          <a:prstGeom prst="rect">
            <a:avLst/>
          </a:prstGeom>
          <a:solidFill>
            <a:srgbClr val="FF00FF"/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latin typeface="Myriad Pro"/>
                <a:cs typeface="Myriad Pro"/>
              </a:rPr>
              <a:t>SCI</a:t>
            </a:r>
          </a:p>
        </p:txBody>
      </p:sp>
      <p:sp>
        <p:nvSpPr>
          <p:cNvPr id="14" name="Rettangolo 13"/>
          <p:cNvSpPr>
            <a:spLocks noChangeAspect="1"/>
          </p:cNvSpPr>
          <p:nvPr/>
        </p:nvSpPr>
        <p:spPr>
          <a:xfrm>
            <a:off x="7756950" y="974743"/>
            <a:ext cx="1303004" cy="4633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e-RI</a:t>
            </a:r>
          </a:p>
        </p:txBody>
      </p:sp>
      <p:sp>
        <p:nvSpPr>
          <p:cNvPr id="17" name="Rettangolo 16"/>
          <p:cNvSpPr>
            <a:spLocks/>
          </p:cNvSpPr>
          <p:nvPr/>
        </p:nvSpPr>
        <p:spPr>
          <a:xfrm>
            <a:off x="686757" y="1556936"/>
            <a:ext cx="1332000" cy="380012"/>
          </a:xfrm>
          <a:prstGeom prst="rect">
            <a:avLst/>
          </a:prstGeom>
          <a:solidFill>
            <a:srgbClr val="F1FF07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ECCSEL</a:t>
            </a:r>
          </a:p>
        </p:txBody>
      </p:sp>
      <p:sp>
        <p:nvSpPr>
          <p:cNvPr id="18" name="Rettangolo 17"/>
          <p:cNvSpPr>
            <a:spLocks/>
          </p:cNvSpPr>
          <p:nvPr/>
        </p:nvSpPr>
        <p:spPr>
          <a:xfrm>
            <a:off x="700904" y="3533257"/>
            <a:ext cx="1329106" cy="404578"/>
          </a:xfrm>
          <a:prstGeom prst="rect">
            <a:avLst/>
          </a:prstGeom>
          <a:solidFill>
            <a:srgbClr val="F1FF07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EU-SOLARIS</a:t>
            </a:r>
          </a:p>
        </p:txBody>
      </p:sp>
      <p:sp>
        <p:nvSpPr>
          <p:cNvPr id="19" name="Rettangolo 18"/>
          <p:cNvSpPr>
            <a:spLocks/>
          </p:cNvSpPr>
          <p:nvPr/>
        </p:nvSpPr>
        <p:spPr>
          <a:xfrm>
            <a:off x="699457" y="4009737"/>
            <a:ext cx="1332000" cy="406984"/>
          </a:xfrm>
          <a:prstGeom prst="rect">
            <a:avLst/>
          </a:prstGeom>
          <a:solidFill>
            <a:srgbClr val="F1FF07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MYRRHA</a:t>
            </a:r>
          </a:p>
        </p:txBody>
      </p:sp>
      <p:sp>
        <p:nvSpPr>
          <p:cNvPr id="20" name="Rettangolo 19"/>
          <p:cNvSpPr>
            <a:spLocks/>
          </p:cNvSpPr>
          <p:nvPr/>
        </p:nvSpPr>
        <p:spPr>
          <a:xfrm>
            <a:off x="699457" y="4497303"/>
            <a:ext cx="1332000" cy="405310"/>
          </a:xfrm>
          <a:prstGeom prst="rect">
            <a:avLst/>
          </a:prstGeom>
          <a:solidFill>
            <a:srgbClr val="F1FF07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WindScanner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3" name="Rettangolo 22"/>
          <p:cNvSpPr>
            <a:spLocks noChangeAspect="1"/>
          </p:cNvSpPr>
          <p:nvPr/>
        </p:nvSpPr>
        <p:spPr bwMode="auto">
          <a:xfrm>
            <a:off x="2080820" y="1550923"/>
            <a:ext cx="1332000" cy="392038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FFFFFF"/>
                </a:solidFill>
                <a:latin typeface="Myriad Pro"/>
                <a:cs typeface="Myriad Pro"/>
              </a:rPr>
              <a:t>EISCAT_3D</a:t>
            </a:r>
            <a:endParaRPr lang="it-IT" sz="16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24" name="Rettangolo 23"/>
          <p:cNvSpPr>
            <a:spLocks noChangeAspect="1"/>
          </p:cNvSpPr>
          <p:nvPr/>
        </p:nvSpPr>
        <p:spPr bwMode="auto">
          <a:xfrm>
            <a:off x="2080820" y="2027293"/>
            <a:ext cx="1332000" cy="393906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EPOS</a:t>
            </a:r>
          </a:p>
        </p:txBody>
      </p:sp>
      <p:sp>
        <p:nvSpPr>
          <p:cNvPr id="25" name="Rettangolo 24"/>
          <p:cNvSpPr>
            <a:spLocks noChangeAspect="1"/>
          </p:cNvSpPr>
          <p:nvPr/>
        </p:nvSpPr>
        <p:spPr bwMode="auto">
          <a:xfrm>
            <a:off x="2080820" y="2505910"/>
            <a:ext cx="1332000" cy="392038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SIOS</a:t>
            </a:r>
          </a:p>
        </p:txBody>
      </p:sp>
      <p:sp>
        <p:nvSpPr>
          <p:cNvPr id="29" name="Rettangolo 28"/>
          <p:cNvSpPr>
            <a:spLocks noChangeAspect="1"/>
          </p:cNvSpPr>
          <p:nvPr/>
        </p:nvSpPr>
        <p:spPr bwMode="auto">
          <a:xfrm>
            <a:off x="3508625" y="2506186"/>
            <a:ext cx="1301750" cy="3914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Myriad Pro"/>
                <a:cs typeface="Myriad Pro"/>
              </a:rPr>
              <a:t>EU-OPENSCREEN</a:t>
            </a:r>
          </a:p>
        </p:txBody>
      </p:sp>
      <p:sp>
        <p:nvSpPr>
          <p:cNvPr id="30" name="Rettangolo 29"/>
          <p:cNvSpPr>
            <a:spLocks noChangeAspect="1"/>
          </p:cNvSpPr>
          <p:nvPr/>
        </p:nvSpPr>
        <p:spPr bwMode="auto">
          <a:xfrm>
            <a:off x="3521325" y="1551199"/>
            <a:ext cx="1301750" cy="3914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EMBRC</a:t>
            </a:r>
          </a:p>
        </p:txBody>
      </p:sp>
      <p:sp>
        <p:nvSpPr>
          <p:cNvPr id="31" name="Rettangolo 30"/>
          <p:cNvSpPr>
            <a:spLocks noChangeAspect="1"/>
          </p:cNvSpPr>
          <p:nvPr/>
        </p:nvSpPr>
        <p:spPr bwMode="auto">
          <a:xfrm>
            <a:off x="3521325" y="2991983"/>
            <a:ext cx="1301750" cy="3933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Myriad Pro"/>
                <a:cs typeface="Myriad Pro"/>
              </a:rPr>
              <a:t>Euro-</a:t>
            </a:r>
            <a:r>
              <a:rPr lang="it-IT" sz="1200" dirty="0" err="1">
                <a:solidFill>
                  <a:srgbClr val="FFFFFF"/>
                </a:solidFill>
                <a:latin typeface="Myriad Pro"/>
                <a:cs typeface="Myriad Pro"/>
              </a:rPr>
              <a:t>BioImaging</a:t>
            </a:r>
            <a:endParaRPr lang="it-IT" sz="12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32" name="Rettangolo 31"/>
          <p:cNvSpPr>
            <a:spLocks noChangeAspect="1"/>
          </p:cNvSpPr>
          <p:nvPr/>
        </p:nvSpPr>
        <p:spPr bwMode="auto">
          <a:xfrm>
            <a:off x="3521325" y="2028503"/>
            <a:ext cx="1301750" cy="3914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ERINHA</a:t>
            </a:r>
          </a:p>
        </p:txBody>
      </p:sp>
      <p:sp>
        <p:nvSpPr>
          <p:cNvPr id="33" name="Rettangolo 32"/>
          <p:cNvSpPr>
            <a:spLocks noChangeAspect="1"/>
          </p:cNvSpPr>
          <p:nvPr/>
        </p:nvSpPr>
        <p:spPr bwMode="auto">
          <a:xfrm>
            <a:off x="3521325" y="3519941"/>
            <a:ext cx="1301750" cy="3914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ANAEE</a:t>
            </a:r>
          </a:p>
        </p:txBody>
      </p:sp>
      <p:sp>
        <p:nvSpPr>
          <p:cNvPr id="34" name="Rettangolo 33"/>
          <p:cNvSpPr>
            <a:spLocks noChangeAspect="1"/>
          </p:cNvSpPr>
          <p:nvPr/>
        </p:nvSpPr>
        <p:spPr bwMode="auto">
          <a:xfrm>
            <a:off x="3521325" y="4008570"/>
            <a:ext cx="1301750" cy="3933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ISBE</a:t>
            </a:r>
          </a:p>
        </p:txBody>
      </p:sp>
      <p:sp>
        <p:nvSpPr>
          <p:cNvPr id="35" name="Rettangolo 34"/>
          <p:cNvSpPr>
            <a:spLocks noChangeAspect="1"/>
          </p:cNvSpPr>
          <p:nvPr/>
        </p:nvSpPr>
        <p:spPr bwMode="auto">
          <a:xfrm>
            <a:off x="3521325" y="4500739"/>
            <a:ext cx="1301750" cy="3914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MIRRI</a:t>
            </a:r>
          </a:p>
        </p:txBody>
      </p:sp>
      <p:sp>
        <p:nvSpPr>
          <p:cNvPr id="38" name="Rettangolo 37"/>
          <p:cNvSpPr>
            <a:spLocks noChangeAspect="1"/>
          </p:cNvSpPr>
          <p:nvPr/>
        </p:nvSpPr>
        <p:spPr bwMode="auto">
          <a:xfrm>
            <a:off x="4931890" y="1545842"/>
            <a:ext cx="1332000" cy="402200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CTA</a:t>
            </a:r>
          </a:p>
        </p:txBody>
      </p:sp>
      <p:sp>
        <p:nvSpPr>
          <p:cNvPr id="45" name="Rettangolo 44"/>
          <p:cNvSpPr>
            <a:spLocks noChangeAspect="1"/>
          </p:cNvSpPr>
          <p:nvPr/>
        </p:nvSpPr>
        <p:spPr>
          <a:xfrm>
            <a:off x="2080820" y="5589880"/>
            <a:ext cx="1332000" cy="380976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FFFFFF"/>
                </a:solidFill>
                <a:latin typeface="Myriad Pro"/>
                <a:cs typeface="Myriad Pro"/>
              </a:rPr>
              <a:t>ACTRIS</a:t>
            </a:r>
            <a:endParaRPr lang="it-IT" sz="16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46" name="Rettangolo 45"/>
          <p:cNvSpPr>
            <a:spLocks/>
          </p:cNvSpPr>
          <p:nvPr/>
        </p:nvSpPr>
        <p:spPr>
          <a:xfrm>
            <a:off x="3521325" y="6032597"/>
            <a:ext cx="1301750" cy="3809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EMPHASIS</a:t>
            </a:r>
          </a:p>
        </p:txBody>
      </p:sp>
      <p:sp>
        <p:nvSpPr>
          <p:cNvPr id="48" name="Rettangolo 47"/>
          <p:cNvSpPr>
            <a:spLocks noChangeAspect="1"/>
          </p:cNvSpPr>
          <p:nvPr/>
        </p:nvSpPr>
        <p:spPr>
          <a:xfrm>
            <a:off x="4931890" y="5558376"/>
            <a:ext cx="1332000" cy="404578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EST</a:t>
            </a:r>
          </a:p>
        </p:txBody>
      </p:sp>
      <p:sp>
        <p:nvSpPr>
          <p:cNvPr id="50" name="Rettangolo 49"/>
          <p:cNvSpPr>
            <a:spLocks/>
          </p:cNvSpPr>
          <p:nvPr/>
        </p:nvSpPr>
        <p:spPr>
          <a:xfrm>
            <a:off x="6369829" y="6016797"/>
            <a:ext cx="1303338" cy="404578"/>
          </a:xfrm>
          <a:prstGeom prst="rect">
            <a:avLst/>
          </a:prstGeom>
          <a:solidFill>
            <a:srgbClr val="FF00FF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Myriad Pro"/>
                <a:cs typeface="Myriad Pro"/>
              </a:rPr>
              <a:t>E-RIHS</a:t>
            </a:r>
          </a:p>
        </p:txBody>
      </p:sp>
      <p:sp>
        <p:nvSpPr>
          <p:cNvPr id="51" name="Rettangolo 50"/>
          <p:cNvSpPr>
            <a:spLocks noChangeAspect="1"/>
          </p:cNvSpPr>
          <p:nvPr/>
        </p:nvSpPr>
        <p:spPr>
          <a:xfrm>
            <a:off x="4931890" y="6016797"/>
            <a:ext cx="1332000" cy="404578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KM3NeT </a:t>
            </a:r>
            <a:r>
              <a:rPr lang="it-IT" sz="1400" dirty="0">
                <a:solidFill>
                  <a:srgbClr val="FFFFFF"/>
                </a:solidFill>
                <a:latin typeface="Myriad Pro"/>
                <a:cs typeface="Myriad Pro"/>
              </a:rPr>
              <a:t>2.0</a:t>
            </a:r>
          </a:p>
        </p:txBody>
      </p:sp>
      <p:sp>
        <p:nvSpPr>
          <p:cNvPr id="52" name="Rettangolo 51"/>
          <p:cNvSpPr>
            <a:spLocks noChangeAspect="1"/>
          </p:cNvSpPr>
          <p:nvPr/>
        </p:nvSpPr>
        <p:spPr>
          <a:xfrm>
            <a:off x="2080820" y="6032550"/>
            <a:ext cx="1332000" cy="380976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FFFFFF"/>
                </a:solidFill>
                <a:latin typeface="Myriad Pro"/>
                <a:cs typeface="Myriad Pro"/>
              </a:rPr>
              <a:t>DANUBIUS-RI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8650951" y="1616427"/>
            <a:ext cx="70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2008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634994" y="1528242"/>
            <a:ext cx="8750300" cy="1900757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8650951" y="3496027"/>
            <a:ext cx="70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2010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634994" y="3496742"/>
            <a:ext cx="8750300" cy="1443557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34994" y="5008042"/>
            <a:ext cx="8750300" cy="1443557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8689051" y="5096227"/>
            <a:ext cx="70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2016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21" y="344472"/>
            <a:ext cx="1993879" cy="17764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889" y="2209800"/>
            <a:ext cx="247384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889" y="2209800"/>
            <a:ext cx="2473840" cy="43053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21" y="344472"/>
            <a:ext cx="1993879" cy="177642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676" y="0"/>
            <a:ext cx="9741324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" y="0"/>
            <a:ext cx="8543863" cy="892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ROADMAP 2016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THE LANDMARKS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0"/>
            <a:ext cx="8543863" cy="892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ROADMAP 2016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ESFRI </a:t>
            </a:r>
            <a:r>
              <a:rPr lang="en-US" sz="2000" dirty="0" smtClean="0">
                <a:solidFill>
                  <a:srgbClr val="FFFFFF"/>
                </a:solidFill>
              </a:rPr>
              <a:t>LANDMARKS, 27+2 proposed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4" name="Rettangolo 123"/>
          <p:cNvSpPr>
            <a:spLocks noChangeAspect="1"/>
          </p:cNvSpPr>
          <p:nvPr/>
        </p:nvSpPr>
        <p:spPr>
          <a:xfrm>
            <a:off x="2308547" y="1104324"/>
            <a:ext cx="1303004" cy="463315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latin typeface="Myriad Pro"/>
                <a:cs typeface="Myriad Pro"/>
              </a:rPr>
              <a:t>ENV</a:t>
            </a:r>
          </a:p>
        </p:txBody>
      </p:sp>
      <p:sp>
        <p:nvSpPr>
          <p:cNvPr id="125" name="Rettangolo 124"/>
          <p:cNvSpPr>
            <a:spLocks noChangeAspect="1"/>
          </p:cNvSpPr>
          <p:nvPr/>
        </p:nvSpPr>
        <p:spPr>
          <a:xfrm>
            <a:off x="885869" y="1104324"/>
            <a:ext cx="1303004" cy="463315"/>
          </a:xfrm>
          <a:prstGeom prst="rect">
            <a:avLst/>
          </a:prstGeom>
          <a:solidFill>
            <a:srgbClr val="F1FF07"/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ENE</a:t>
            </a:r>
          </a:p>
        </p:txBody>
      </p:sp>
      <p:sp>
        <p:nvSpPr>
          <p:cNvPr id="126" name="Rettangolo 125"/>
          <p:cNvSpPr>
            <a:spLocks noChangeAspect="1"/>
          </p:cNvSpPr>
          <p:nvPr/>
        </p:nvSpPr>
        <p:spPr>
          <a:xfrm>
            <a:off x="3727837" y="1104324"/>
            <a:ext cx="1303004" cy="4633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latin typeface="Myriad Pro"/>
                <a:cs typeface="Myriad Pro"/>
              </a:rPr>
              <a:t>H&amp;F</a:t>
            </a:r>
          </a:p>
        </p:txBody>
      </p:sp>
      <p:sp>
        <p:nvSpPr>
          <p:cNvPr id="127" name="Rettangolo 126"/>
          <p:cNvSpPr>
            <a:spLocks noChangeAspect="1"/>
          </p:cNvSpPr>
          <p:nvPr/>
        </p:nvSpPr>
        <p:spPr>
          <a:xfrm>
            <a:off x="5126155" y="1104324"/>
            <a:ext cx="1303004" cy="463315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latin typeface="Myriad Pro"/>
                <a:cs typeface="Myriad Pro"/>
              </a:rPr>
              <a:t>PSE</a:t>
            </a:r>
          </a:p>
        </p:txBody>
      </p:sp>
      <p:sp>
        <p:nvSpPr>
          <p:cNvPr id="128" name="Rettangolo 127"/>
          <p:cNvSpPr>
            <a:spLocks noChangeAspect="1"/>
          </p:cNvSpPr>
          <p:nvPr/>
        </p:nvSpPr>
        <p:spPr>
          <a:xfrm>
            <a:off x="6540392" y="1104324"/>
            <a:ext cx="1303004" cy="463315"/>
          </a:xfrm>
          <a:prstGeom prst="rect">
            <a:avLst/>
          </a:prstGeom>
          <a:solidFill>
            <a:srgbClr val="FF00FF"/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latin typeface="Myriad Pro"/>
                <a:cs typeface="Myriad Pro"/>
              </a:rPr>
              <a:t>SCI</a:t>
            </a:r>
          </a:p>
        </p:txBody>
      </p:sp>
      <p:sp>
        <p:nvSpPr>
          <p:cNvPr id="129" name="Rettangolo 128"/>
          <p:cNvSpPr>
            <a:spLocks noChangeAspect="1"/>
          </p:cNvSpPr>
          <p:nvPr/>
        </p:nvSpPr>
        <p:spPr>
          <a:xfrm>
            <a:off x="7917469" y="1104324"/>
            <a:ext cx="1303004" cy="4633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e-RI</a:t>
            </a:r>
          </a:p>
        </p:txBody>
      </p:sp>
      <p:sp>
        <p:nvSpPr>
          <p:cNvPr id="91" name="Rettangolo 90"/>
          <p:cNvSpPr>
            <a:spLocks noChangeAspect="1"/>
          </p:cNvSpPr>
          <p:nvPr/>
        </p:nvSpPr>
        <p:spPr>
          <a:xfrm>
            <a:off x="6540392" y="1660734"/>
            <a:ext cx="1303004" cy="333935"/>
          </a:xfrm>
          <a:prstGeom prst="rect">
            <a:avLst/>
          </a:prstGeom>
          <a:solidFill>
            <a:srgbClr val="FF00FF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FFFFFF"/>
                </a:solidFill>
                <a:latin typeface="Myriad Pro"/>
                <a:cs typeface="Myriad Pro"/>
              </a:rPr>
              <a:t>CESSDA</a:t>
            </a:r>
          </a:p>
        </p:txBody>
      </p:sp>
      <p:sp>
        <p:nvSpPr>
          <p:cNvPr id="92" name="Rettangolo 91"/>
          <p:cNvSpPr>
            <a:spLocks noChangeAspect="1"/>
          </p:cNvSpPr>
          <p:nvPr/>
        </p:nvSpPr>
        <p:spPr>
          <a:xfrm>
            <a:off x="6540392" y="2887029"/>
            <a:ext cx="1303004" cy="333935"/>
          </a:xfrm>
          <a:prstGeom prst="rect">
            <a:avLst/>
          </a:prstGeom>
          <a:solidFill>
            <a:srgbClr val="FF00FF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ESS</a:t>
            </a:r>
            <a:r>
              <a:rPr lang="it-IT" sz="14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ERIC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93" name="Rettangolo 92"/>
          <p:cNvSpPr>
            <a:spLocks noChangeAspect="1"/>
          </p:cNvSpPr>
          <p:nvPr/>
        </p:nvSpPr>
        <p:spPr>
          <a:xfrm>
            <a:off x="6540392" y="3285534"/>
            <a:ext cx="1303004" cy="333935"/>
          </a:xfrm>
          <a:prstGeom prst="rect">
            <a:avLst/>
          </a:prstGeom>
          <a:solidFill>
            <a:srgbClr val="FF00FF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SHARE ERIC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94" name="Rettangolo 93"/>
          <p:cNvSpPr>
            <a:spLocks noChangeAspect="1"/>
          </p:cNvSpPr>
          <p:nvPr/>
        </p:nvSpPr>
        <p:spPr>
          <a:xfrm>
            <a:off x="7917469" y="1660734"/>
            <a:ext cx="1303004" cy="3339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PRACE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95" name="Rettangolo 94"/>
          <p:cNvSpPr>
            <a:spLocks noChangeAspect="1"/>
          </p:cNvSpPr>
          <p:nvPr/>
        </p:nvSpPr>
        <p:spPr>
          <a:xfrm>
            <a:off x="6540225" y="2069882"/>
            <a:ext cx="1303339" cy="333375"/>
          </a:xfrm>
          <a:prstGeom prst="rect">
            <a:avLst/>
          </a:prstGeom>
          <a:solidFill>
            <a:srgbClr val="FF00FF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CLARIN ERIC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96" name="Rettangolo 95"/>
          <p:cNvSpPr>
            <a:spLocks noChangeAspect="1"/>
          </p:cNvSpPr>
          <p:nvPr/>
        </p:nvSpPr>
        <p:spPr>
          <a:xfrm>
            <a:off x="6540225" y="2470783"/>
            <a:ext cx="1303339" cy="334963"/>
          </a:xfrm>
          <a:prstGeom prst="rect">
            <a:avLst/>
          </a:prstGeom>
          <a:solidFill>
            <a:srgbClr val="FF00FF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DARIAH ERIC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97" name="Rettangolo 96"/>
          <p:cNvSpPr>
            <a:spLocks noChangeAspect="1"/>
          </p:cNvSpPr>
          <p:nvPr/>
        </p:nvSpPr>
        <p:spPr>
          <a:xfrm>
            <a:off x="2308225" y="1660220"/>
            <a:ext cx="1303339" cy="334963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FFFFFF"/>
                </a:solidFill>
                <a:latin typeface="Myriad Pro"/>
                <a:cs typeface="Myriad Pro"/>
              </a:rPr>
              <a:t>EMSO</a:t>
            </a:r>
          </a:p>
        </p:txBody>
      </p:sp>
      <p:sp>
        <p:nvSpPr>
          <p:cNvPr id="98" name="Rettangolo 97"/>
          <p:cNvSpPr>
            <a:spLocks noChangeAspect="1"/>
          </p:cNvSpPr>
          <p:nvPr/>
        </p:nvSpPr>
        <p:spPr>
          <a:xfrm>
            <a:off x="2308225" y="3285020"/>
            <a:ext cx="1303339" cy="334963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solidFill>
                  <a:srgbClr val="FFFFFF"/>
                </a:solidFill>
                <a:latin typeface="Myriad Pro"/>
                <a:cs typeface="Myriad Pro"/>
              </a:rPr>
              <a:t>LifeWatch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99" name="Rettangolo 98"/>
          <p:cNvSpPr>
            <a:spLocks noChangeAspect="1"/>
          </p:cNvSpPr>
          <p:nvPr/>
        </p:nvSpPr>
        <p:spPr>
          <a:xfrm>
            <a:off x="2308225" y="2887309"/>
            <a:ext cx="1303339" cy="333375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ICOS ERIC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00" name="Rettangolo 99"/>
          <p:cNvSpPr>
            <a:spLocks noChangeAspect="1"/>
          </p:cNvSpPr>
          <p:nvPr/>
        </p:nvSpPr>
        <p:spPr>
          <a:xfrm>
            <a:off x="2308225" y="2069882"/>
            <a:ext cx="1303339" cy="333375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 smtClean="0">
                <a:solidFill>
                  <a:srgbClr val="FFFFFF"/>
                </a:solidFill>
                <a:latin typeface="Myriad Pro"/>
                <a:cs typeface="Myriad Pro"/>
              </a:rPr>
              <a:t>EURO-ARGO ERIC</a:t>
            </a:r>
            <a:endParaRPr lang="it-IT" sz="11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01" name="Rettangolo 100"/>
          <p:cNvSpPr>
            <a:spLocks noChangeAspect="1"/>
          </p:cNvSpPr>
          <p:nvPr/>
        </p:nvSpPr>
        <p:spPr>
          <a:xfrm>
            <a:off x="2308225" y="2470783"/>
            <a:ext cx="1303339" cy="334963"/>
          </a:xfrm>
          <a:prstGeom prst="rect">
            <a:avLst/>
          </a:prstGeom>
          <a:solidFill>
            <a:srgbClr val="008000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FFFFFF"/>
                </a:solidFill>
                <a:latin typeface="Myriad Pro"/>
                <a:cs typeface="Myriad Pro"/>
              </a:rPr>
              <a:t>IAGOS</a:t>
            </a:r>
          </a:p>
        </p:txBody>
      </p:sp>
      <p:sp>
        <p:nvSpPr>
          <p:cNvPr id="102" name="Rettangolo 101"/>
          <p:cNvSpPr>
            <a:spLocks noChangeAspect="1"/>
          </p:cNvSpPr>
          <p:nvPr/>
        </p:nvSpPr>
        <p:spPr>
          <a:xfrm>
            <a:off x="3727449" y="1660220"/>
            <a:ext cx="1303339" cy="3349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BBMRI ERIC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03" name="Rettangolo 102"/>
          <p:cNvSpPr>
            <a:spLocks noChangeAspect="1"/>
          </p:cNvSpPr>
          <p:nvPr/>
        </p:nvSpPr>
        <p:spPr>
          <a:xfrm>
            <a:off x="3727449" y="2069882"/>
            <a:ext cx="1303339" cy="333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EATRIS ERIC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04" name="Rettangolo 103"/>
          <p:cNvSpPr>
            <a:spLocks noChangeAspect="1"/>
          </p:cNvSpPr>
          <p:nvPr/>
        </p:nvSpPr>
        <p:spPr>
          <a:xfrm>
            <a:off x="3727449" y="2887309"/>
            <a:ext cx="1303339" cy="333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 smtClean="0">
                <a:solidFill>
                  <a:srgbClr val="FFFFFF"/>
                </a:solidFill>
                <a:latin typeface="Myriad Pro"/>
                <a:cs typeface="Myriad Pro"/>
              </a:rPr>
              <a:t>INFRAFRONTIER</a:t>
            </a:r>
            <a:endParaRPr lang="it-IT" sz="11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05" name="Rettangolo 104"/>
          <p:cNvSpPr>
            <a:spLocks noChangeAspect="1"/>
          </p:cNvSpPr>
          <p:nvPr/>
        </p:nvSpPr>
        <p:spPr>
          <a:xfrm>
            <a:off x="3727449" y="2470783"/>
            <a:ext cx="1303339" cy="3349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ECRIN ERIC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06" name="Rettangolo 105"/>
          <p:cNvSpPr>
            <a:spLocks noChangeAspect="1"/>
          </p:cNvSpPr>
          <p:nvPr/>
        </p:nvSpPr>
        <p:spPr>
          <a:xfrm>
            <a:off x="3727449" y="3285020"/>
            <a:ext cx="1303339" cy="3349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INSTRUCT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07" name="Rettangolo 106"/>
          <p:cNvSpPr>
            <a:spLocks/>
          </p:cNvSpPr>
          <p:nvPr/>
        </p:nvSpPr>
        <p:spPr>
          <a:xfrm>
            <a:off x="3727449" y="3678739"/>
            <a:ext cx="1303339" cy="333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FFFFFF"/>
                </a:solidFill>
                <a:latin typeface="Myriad Pro"/>
                <a:cs typeface="Myriad Pro"/>
              </a:rPr>
              <a:t>ELIXIR</a:t>
            </a:r>
            <a:endParaRPr lang="it-IT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08" name="Rettangolo 107"/>
          <p:cNvSpPr>
            <a:spLocks noChangeAspect="1"/>
          </p:cNvSpPr>
          <p:nvPr/>
        </p:nvSpPr>
        <p:spPr>
          <a:xfrm>
            <a:off x="5126155" y="2887029"/>
            <a:ext cx="1303004" cy="333935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bg1"/>
                </a:solidFill>
                <a:latin typeface="Myriad Pro"/>
                <a:cs typeface="Myriad Pro"/>
              </a:rPr>
              <a:t>Eu-XFEL</a:t>
            </a:r>
            <a:endParaRPr lang="it-IT" sz="14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10" name="Rettangolo 109"/>
          <p:cNvSpPr>
            <a:spLocks noChangeAspect="1"/>
          </p:cNvSpPr>
          <p:nvPr/>
        </p:nvSpPr>
        <p:spPr>
          <a:xfrm>
            <a:off x="5126155" y="3678459"/>
            <a:ext cx="1303004" cy="333935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bg1"/>
                </a:solidFill>
                <a:latin typeface="Myriad Pro"/>
                <a:cs typeface="Myriad Pro"/>
              </a:rPr>
              <a:t>ILL</a:t>
            </a:r>
            <a:endParaRPr lang="it-IT" sz="14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11" name="Rettangolo 110"/>
          <p:cNvSpPr>
            <a:spLocks noChangeAspect="1"/>
          </p:cNvSpPr>
          <p:nvPr/>
        </p:nvSpPr>
        <p:spPr>
          <a:xfrm>
            <a:off x="5126155" y="3285534"/>
            <a:ext cx="1303004" cy="333935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/>
                </a:solidFill>
                <a:latin typeface="Myriad Pro"/>
                <a:cs typeface="Myriad Pro"/>
              </a:rPr>
              <a:t>FAIR</a:t>
            </a:r>
          </a:p>
        </p:txBody>
      </p:sp>
      <p:sp>
        <p:nvSpPr>
          <p:cNvPr id="112" name="Rettangolo 111"/>
          <p:cNvSpPr>
            <a:spLocks noChangeAspect="1"/>
          </p:cNvSpPr>
          <p:nvPr/>
        </p:nvSpPr>
        <p:spPr>
          <a:xfrm>
            <a:off x="5126155" y="4448548"/>
            <a:ext cx="1303004" cy="333935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/>
                </a:solidFill>
                <a:latin typeface="Myriad Pro"/>
                <a:cs typeface="Myriad Pro"/>
              </a:rPr>
              <a:t>SPIRAL2</a:t>
            </a:r>
          </a:p>
        </p:txBody>
      </p:sp>
      <p:sp>
        <p:nvSpPr>
          <p:cNvPr id="113" name="Rettangolo 112"/>
          <p:cNvSpPr>
            <a:spLocks noChangeAspect="1"/>
          </p:cNvSpPr>
          <p:nvPr/>
        </p:nvSpPr>
        <p:spPr>
          <a:xfrm>
            <a:off x="5125989" y="2069882"/>
            <a:ext cx="1303337" cy="333375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/>
                </a:solidFill>
                <a:latin typeface="Myriad Pro"/>
                <a:cs typeface="Myriad Pro"/>
              </a:rPr>
              <a:t>ELI</a:t>
            </a:r>
          </a:p>
        </p:txBody>
      </p:sp>
      <p:sp>
        <p:nvSpPr>
          <p:cNvPr id="114" name="Rettangolo 113"/>
          <p:cNvSpPr>
            <a:spLocks noChangeAspect="1"/>
          </p:cNvSpPr>
          <p:nvPr/>
        </p:nvSpPr>
        <p:spPr>
          <a:xfrm>
            <a:off x="5125989" y="2470783"/>
            <a:ext cx="1303337" cy="334963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00" dirty="0" smtClean="0">
                <a:solidFill>
                  <a:schemeClr val="bg1"/>
                </a:solidFill>
                <a:latin typeface="Myriad Pro"/>
                <a:cs typeface="Myriad Pro"/>
              </a:rPr>
              <a:t>EUROPEAN SPALLATION SOURCE ERIC</a:t>
            </a:r>
            <a:endParaRPr lang="it-IT" sz="7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15" name="Rettangolo 114"/>
          <p:cNvSpPr>
            <a:spLocks noChangeAspect="1"/>
          </p:cNvSpPr>
          <p:nvPr/>
        </p:nvSpPr>
        <p:spPr>
          <a:xfrm>
            <a:off x="5125989" y="1660220"/>
            <a:ext cx="1303337" cy="334963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/>
                </a:solidFill>
                <a:latin typeface="Myriad Pro"/>
                <a:cs typeface="Myriad Pro"/>
              </a:rPr>
              <a:t>E-ELT</a:t>
            </a:r>
          </a:p>
        </p:txBody>
      </p:sp>
      <p:sp>
        <p:nvSpPr>
          <p:cNvPr id="116" name="Rettangolo 115"/>
          <p:cNvSpPr>
            <a:spLocks noChangeAspect="1"/>
          </p:cNvSpPr>
          <p:nvPr/>
        </p:nvSpPr>
        <p:spPr>
          <a:xfrm>
            <a:off x="5125989" y="4057360"/>
            <a:ext cx="1303337" cy="333375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/>
                </a:solidFill>
                <a:latin typeface="Myriad Pro"/>
                <a:cs typeface="Myriad Pro"/>
              </a:rPr>
              <a:t>SKA</a:t>
            </a:r>
          </a:p>
        </p:txBody>
      </p:sp>
      <p:sp>
        <p:nvSpPr>
          <p:cNvPr id="117" name="Rettangolo 116"/>
          <p:cNvSpPr>
            <a:spLocks noChangeAspect="1"/>
          </p:cNvSpPr>
          <p:nvPr/>
        </p:nvSpPr>
        <p:spPr>
          <a:xfrm>
            <a:off x="5125989" y="4879657"/>
            <a:ext cx="1303337" cy="333375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/>
                </a:solidFill>
                <a:latin typeface="Myriad Pro"/>
                <a:cs typeface="Myriad Pro"/>
              </a:rPr>
              <a:t>EMFL</a:t>
            </a:r>
          </a:p>
        </p:txBody>
      </p:sp>
      <p:sp>
        <p:nvSpPr>
          <p:cNvPr id="130" name="Rettangolo 129"/>
          <p:cNvSpPr>
            <a:spLocks noChangeAspect="1"/>
          </p:cNvSpPr>
          <p:nvPr/>
        </p:nvSpPr>
        <p:spPr>
          <a:xfrm>
            <a:off x="885869" y="1660734"/>
            <a:ext cx="1303004" cy="333935"/>
          </a:xfrm>
          <a:prstGeom prst="rect">
            <a:avLst/>
          </a:prstGeom>
          <a:solidFill>
            <a:srgbClr val="F1FF07"/>
          </a:solidFill>
          <a:ln w="12700" cmpd="sng"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JHR</a:t>
            </a:r>
          </a:p>
        </p:txBody>
      </p:sp>
      <p:sp>
        <p:nvSpPr>
          <p:cNvPr id="133" name="Rettangolo 132"/>
          <p:cNvSpPr>
            <a:spLocks/>
          </p:cNvSpPr>
          <p:nvPr/>
        </p:nvSpPr>
        <p:spPr>
          <a:xfrm>
            <a:off x="5126782" y="5367215"/>
            <a:ext cx="1301750" cy="360000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bg1"/>
                </a:solidFill>
                <a:latin typeface="Myriad Pro"/>
                <a:cs typeface="Myriad Pro"/>
              </a:rPr>
              <a:t>ESRF-EBS</a:t>
            </a:r>
            <a:endParaRPr lang="it-IT" sz="14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34" name="Rettangolo 133"/>
          <p:cNvSpPr>
            <a:spLocks/>
          </p:cNvSpPr>
          <p:nvPr/>
        </p:nvSpPr>
        <p:spPr>
          <a:xfrm>
            <a:off x="5126782" y="5781488"/>
            <a:ext cx="1301750" cy="360000"/>
          </a:xfrm>
          <a:prstGeom prst="rect">
            <a:avLst/>
          </a:prstGeom>
          <a:solidFill>
            <a:srgbClr val="8064A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/>
                </a:solidFill>
                <a:latin typeface="Myriad Pro"/>
                <a:cs typeface="Myriad Pro"/>
              </a:rPr>
              <a:t>HL-LHC</a:t>
            </a:r>
          </a:p>
        </p:txBody>
      </p:sp>
      <p:sp>
        <p:nvSpPr>
          <p:cNvPr id="2" name="Rettangolo 1"/>
          <p:cNvSpPr/>
          <p:nvPr/>
        </p:nvSpPr>
        <p:spPr>
          <a:xfrm>
            <a:off x="736600" y="1600200"/>
            <a:ext cx="8737600" cy="3213100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732409" y="4421201"/>
            <a:ext cx="704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2006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736600" y="4881033"/>
            <a:ext cx="8750300" cy="389467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8731385" y="5794727"/>
            <a:ext cx="70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2016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736594" y="5325543"/>
            <a:ext cx="8750300" cy="863590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8731385" y="4867627"/>
            <a:ext cx="70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2008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889" y="2209800"/>
            <a:ext cx="2473840" cy="430530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21" y="344472"/>
            <a:ext cx="1993879" cy="17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-877"/>
          <a:stretch>
            <a:fillRect/>
          </a:stretch>
        </p:blipFill>
        <p:spPr bwMode="auto">
          <a:xfrm>
            <a:off x="-14288" y="-33338"/>
            <a:ext cx="12355513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01" y="9769"/>
            <a:ext cx="9842791" cy="697088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" y="0"/>
            <a:ext cx="8543863" cy="892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ROADMAP 2016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LANDSCAPE ANALYSIS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71813" y="1341438"/>
            <a:ext cx="547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8" name="Titolo 9"/>
          <p:cNvSpPr txBox="1">
            <a:spLocks/>
          </p:cNvSpPr>
          <p:nvPr/>
        </p:nvSpPr>
        <p:spPr>
          <a:xfrm>
            <a:off x="2855914" y="476250"/>
            <a:ext cx="7786687" cy="1214438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  <a:defRPr/>
            </a:pP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Infrastructures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666876" y="1557338"/>
            <a:ext cx="9001125" cy="460851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2D2DB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2D2DB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2D2DB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Infrastructures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2D2DB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 in the ERA</a:t>
            </a:r>
          </a:p>
          <a:p>
            <a:pPr algn="just">
              <a:spcBef>
                <a:spcPct val="0"/>
              </a:spcBef>
              <a:defRPr/>
            </a:pPr>
            <a:endParaRPr lang="it-IT" sz="2000" kern="0" dirty="0">
              <a:ln w="18415" cmpd="sng">
                <a:noFill/>
                <a:prstDash val="solid"/>
              </a:ln>
              <a:solidFill>
                <a:srgbClr val="2D2DB9">
                  <a:lumMod val="40000"/>
                  <a:lumOff val="6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catalyze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knowledge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creation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process</a:t>
            </a:r>
            <a:endParaRPr lang="it-IT" sz="32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facilitate the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networking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researchers</a:t>
            </a:r>
            <a:endParaRPr lang="it-IT" sz="32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stimulate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knowledge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flows</a:t>
            </a:r>
            <a:endParaRPr lang="it-IT" sz="32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enhance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prospects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downstream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impacts</a:t>
            </a:r>
            <a:endParaRPr lang="it-IT" sz="32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have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important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accelerator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effects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on</a:t>
            </a:r>
          </a:p>
          <a:p>
            <a:pPr algn="just">
              <a:spcBef>
                <a:spcPct val="0"/>
              </a:spcBef>
              <a:buClr>
                <a:srgbClr val="00CC00"/>
              </a:buClr>
              <a:defRPr/>
            </a:pP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local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economies</a:t>
            </a:r>
            <a:endParaRPr lang="it-IT" sz="36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3"/>
            <a:ext cx="10363200" cy="1470025"/>
          </a:xfrm>
        </p:spPr>
        <p:txBody>
          <a:bodyPr/>
          <a:lstStyle/>
          <a:p>
            <a:r>
              <a:rPr lang="it-IT" dirty="0" smtClean="0"/>
              <a:t>PSE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95" y="260648"/>
            <a:ext cx="3094907" cy="33332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990" y="3"/>
            <a:ext cx="3072341" cy="33332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573017"/>
            <a:ext cx="2981871" cy="33389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907" y="3573017"/>
            <a:ext cx="3147036" cy="33389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8314" y="5013176"/>
            <a:ext cx="3020785" cy="186546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2331" y="2"/>
            <a:ext cx="3119671" cy="357301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2331" y="3573698"/>
            <a:ext cx="3131176" cy="331168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346" y="0"/>
            <a:ext cx="2936993" cy="357301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7649" y="-30839"/>
            <a:ext cx="3118372" cy="30997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592" y="1920489"/>
            <a:ext cx="4723744" cy="356128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371600"/>
            <a:ext cx="3327400" cy="10287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0" y="1409700"/>
            <a:ext cx="33959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Part 3 e-book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LANDSCAPE ANALYSIS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-877"/>
          <a:stretch>
            <a:fillRect/>
          </a:stretch>
        </p:blipFill>
        <p:spPr bwMode="auto">
          <a:xfrm>
            <a:off x="-14288" y="-4031"/>
            <a:ext cx="12355513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538"/>
            <a:ext cx="10599620" cy="8683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7" y="2012414"/>
            <a:ext cx="5877729" cy="46306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836616" y="1143001"/>
            <a:ext cx="209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FF00"/>
                </a:solidFill>
              </a:rPr>
              <a:t>Health</a:t>
            </a:r>
            <a:r>
              <a:rPr lang="it-IT" sz="2400" b="1" i="1" dirty="0" smtClean="0">
                <a:solidFill>
                  <a:srgbClr val="FFFF00"/>
                </a:solidFill>
              </a:rPr>
              <a:t> &amp; </a:t>
            </a:r>
            <a:r>
              <a:rPr lang="it-IT" sz="2400" b="1" i="1" dirty="0" err="1" smtClean="0">
                <a:solidFill>
                  <a:srgbClr val="FFFF00"/>
                </a:solidFill>
              </a:rPr>
              <a:t>Food</a:t>
            </a:r>
            <a:endParaRPr lang="it-IT" sz="2400" b="1" i="1" dirty="0">
              <a:solidFill>
                <a:srgbClr val="FFFF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7966" y="859692"/>
            <a:ext cx="2473840" cy="567592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231" y="-29307"/>
            <a:ext cx="4142153" cy="125967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1957" y="1634734"/>
            <a:ext cx="6125312" cy="50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-877"/>
          <a:stretch>
            <a:fillRect/>
          </a:stretch>
        </p:blipFill>
        <p:spPr bwMode="auto">
          <a:xfrm>
            <a:off x="-14288" y="-13800"/>
            <a:ext cx="12355513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889" y="654538"/>
            <a:ext cx="2473840" cy="58605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07" y="-29309"/>
            <a:ext cx="12192000" cy="82322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44773" y="976924"/>
            <a:ext cx="222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FF00"/>
                </a:solidFill>
              </a:rPr>
              <a:t>ENVIRONMENT</a:t>
            </a:r>
            <a:endParaRPr lang="it-IT" sz="2400" b="1" i="1" dirty="0">
              <a:solidFill>
                <a:srgbClr val="FFFF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314" y="1290852"/>
            <a:ext cx="8980918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0"/>
            <a:ext cx="8543863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ESFRI ROADMAP DYNAMICS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58" y="0"/>
            <a:ext cx="5430225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167" y="2311400"/>
            <a:ext cx="2415461" cy="42037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983" y="279400"/>
            <a:ext cx="1846519" cy="16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in Macedonia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Macedonia has not yet established an ESFRI Roadmap</a:t>
            </a:r>
          </a:p>
          <a:p>
            <a:r>
              <a:rPr lang="en-US" smtClean="0"/>
              <a:t>We should </a:t>
            </a:r>
            <a:r>
              <a:rPr lang="en-US" dirty="0" smtClean="0"/>
              <a:t>join forces </a:t>
            </a:r>
            <a:r>
              <a:rPr lang="en-US" smtClean="0"/>
              <a:t>and push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66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809752" y="486772"/>
            <a:ext cx="8715404" cy="584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Characteristics of a </a:t>
            </a:r>
            <a:r>
              <a:rPr lang="en-GB" sz="3200" dirty="0" err="1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PanEU</a:t>
            </a:r>
            <a:r>
              <a:rPr lang="en-GB" sz="3200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 Research Infrastructure</a:t>
            </a:r>
            <a:endParaRPr lang="en-US" sz="3200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981200" y="1428737"/>
            <a:ext cx="8229600" cy="4143375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Offers cutting-edge, essential service to research, </a:t>
            </a:r>
            <a:r>
              <a:rPr lang="en-US" sz="2800" kern="0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on a non-economic basis</a:t>
            </a:r>
            <a:r>
              <a:rPr lang="en-US" sz="28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within an ERA outlook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Awards </a:t>
            </a:r>
            <a:r>
              <a:rPr lang="en-US" sz="2800" kern="0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free open access</a:t>
            </a:r>
            <a:r>
              <a:rPr lang="en-US" sz="28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through international peer-review competition at world level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Results published/shared </a:t>
            </a:r>
            <a:r>
              <a:rPr lang="en-US" sz="28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the public domain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Proprietary and/or training access is marginal</a:t>
            </a:r>
            <a:endParaRPr lang="it-IT" sz="2800" kern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Clear pan-European added value: e.g. at least 30% of selected users coming from non-host countries</a:t>
            </a:r>
          </a:p>
        </p:txBody>
      </p:sp>
    </p:spTree>
    <p:extLst>
      <p:ext uri="{BB962C8B-B14F-4D97-AF65-F5344CB8AC3E}">
        <p14:creationId xmlns:p14="http://schemas.microsoft.com/office/powerpoint/2010/main" val="9614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solidFill>
                <a:srgbClr val="CCCCFF"/>
              </a:solidFill>
              <a:cs typeface="Arial" charset="0"/>
            </a:endParaRPr>
          </a:p>
        </p:txBody>
      </p:sp>
      <p:sp>
        <p:nvSpPr>
          <p:cNvPr id="84" name="Titolo 9"/>
          <p:cNvSpPr txBox="1">
            <a:spLocks/>
          </p:cNvSpPr>
          <p:nvPr/>
        </p:nvSpPr>
        <p:spPr>
          <a:xfrm>
            <a:off x="1809750" y="1020763"/>
            <a:ext cx="8643938" cy="471170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endParaRPr lang="it-IT" sz="2000" kern="0" dirty="0">
              <a:ln w="18415" cmpd="sng">
                <a:noFill/>
                <a:prstDash val="solid"/>
              </a:ln>
              <a:solidFill>
                <a:srgbClr val="2D2DB9">
                  <a:lumMod val="40000"/>
                  <a:lumOff val="6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r>
              <a:rPr lang="en-US" sz="28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Today the economic contingency and the globalization  of the challenges may jeopardize the efforts for a new European renaissance.</a:t>
            </a: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endParaRPr lang="en-US" sz="10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r>
              <a:rPr lang="en-US" sz="28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A concentrated effort on common, internationally shared research infrastructures that will keep producing new knowledge, could be a </a:t>
            </a:r>
            <a:r>
              <a:rPr lang="en-US" sz="2800" u="sng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cheaper solution than the fully distributed effort</a:t>
            </a:r>
            <a:r>
              <a:rPr lang="en-US" sz="28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endParaRPr lang="en-US" sz="10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ü"/>
              <a:defRPr/>
            </a:pPr>
            <a:r>
              <a:rPr lang="en-US" sz="28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We should therefore elaborate the concept that </a:t>
            </a:r>
            <a:r>
              <a:rPr lang="en-US" sz="28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investing in large RI is the best strategy in time of crisis</a:t>
            </a:r>
            <a:r>
              <a:rPr lang="en-US" sz="28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it-IT" sz="28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olo 9"/>
          <p:cNvSpPr txBox="1">
            <a:spLocks/>
          </p:cNvSpPr>
          <p:nvPr/>
        </p:nvSpPr>
        <p:spPr>
          <a:xfrm>
            <a:off x="2773364" y="333375"/>
            <a:ext cx="7786687" cy="863600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  <a:defRPr/>
            </a:pP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Infrastructures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Today</a:t>
            </a:r>
            <a:endParaRPr lang="it-IT" sz="3600" kern="0" dirty="0">
              <a:ln w="18415" cmpd="sng">
                <a:noFill/>
                <a:prstDash val="solid"/>
              </a:ln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063751" y="620713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8" name="Titolo 9"/>
          <p:cNvSpPr txBox="1">
            <a:spLocks/>
          </p:cNvSpPr>
          <p:nvPr/>
        </p:nvSpPr>
        <p:spPr>
          <a:xfrm>
            <a:off x="2639617" y="115889"/>
            <a:ext cx="7956947" cy="1214437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  <a:defRPr/>
            </a:pP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Infrastructures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Tomorrow</a:t>
            </a:r>
          </a:p>
          <a:p>
            <a:pPr algn="r">
              <a:spcBef>
                <a:spcPct val="0"/>
              </a:spcBef>
              <a:defRPr/>
            </a:pP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EUROPE 2020 Vision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666876" y="1412875"/>
            <a:ext cx="9001125" cy="33845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2D2DB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Innovation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2D2DB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2D2DB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Union</a:t>
            </a:r>
            <a:r>
              <a:rPr lang="it-IT" sz="3200" kern="0" dirty="0">
                <a:ln w="18415" cmpd="sng">
                  <a:noFill/>
                  <a:prstDash val="solid"/>
                </a:ln>
                <a:solidFill>
                  <a:srgbClr val="2D2DB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kern="0" dirty="0" err="1">
                <a:ln w="18415" cmpd="sng">
                  <a:noFill/>
                  <a:prstDash val="solid"/>
                </a:ln>
                <a:solidFill>
                  <a:srgbClr val="2D2DB9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commitments</a:t>
            </a:r>
            <a:endParaRPr lang="it-IT" sz="3200" kern="0" dirty="0">
              <a:ln w="18415" cmpd="sng">
                <a:noFill/>
                <a:prstDash val="solid"/>
              </a:ln>
              <a:solidFill>
                <a:srgbClr val="2D2DB9">
                  <a:lumMod val="40000"/>
                  <a:lumOff val="6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it-IT" sz="10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00CC00"/>
              </a:buClr>
              <a:defRPr/>
            </a:pPr>
            <a:r>
              <a:rPr lang="en-US" sz="2000" kern="0" dirty="0">
                <a:ln w="18415" cmpd="sng">
                  <a:noFill/>
                  <a:prstDash val="solid"/>
                </a:ln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3200" kern="0" dirty="0">
                <a:ln w="18415" cmpd="sng">
                  <a:noFill/>
                  <a:prstDash val="solid"/>
                </a:ln>
                <a:solidFill>
                  <a:srgbClr val="CCCC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Calibri" pitchFamily="34" charset="0"/>
              </a:rPr>
              <a:t>By </a:t>
            </a:r>
            <a:r>
              <a:rPr lang="en-US" sz="2200" b="1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Times New Roman"/>
                <a:cs typeface="Calibri" pitchFamily="34" charset="0"/>
              </a:rPr>
              <a:t>2015</a:t>
            </a:r>
            <a:r>
              <a:rPr lang="en-US" sz="2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Calibri" pitchFamily="34" charset="0"/>
              </a:rPr>
              <a:t>, Member States together with the Commission should have </a:t>
            </a:r>
            <a:r>
              <a:rPr lang="en-US" sz="2200" b="1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Times New Roman"/>
                <a:cs typeface="Calibri" pitchFamily="34" charset="0"/>
              </a:rPr>
              <a:t>completed or launched the construction of 60% of the priority European research infrastructures</a:t>
            </a:r>
            <a:r>
              <a:rPr lang="en-US" sz="2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Calibri" pitchFamily="34" charset="0"/>
              </a:rPr>
              <a:t> currently identified by the European Strategy Forum for Research Infrastructures (ESFRI). The potential for innovation of these (and ICT and other) infrastructures should be increased. The </a:t>
            </a:r>
            <a:r>
              <a:rPr lang="en-US" sz="22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Times New Roman"/>
                <a:cs typeface="Calibri" pitchFamily="34" charset="0"/>
              </a:rPr>
              <a:t>Member States are invited to review their Operational </a:t>
            </a:r>
            <a:r>
              <a:rPr lang="en-US" sz="22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Times New Roman"/>
                <a:cs typeface="Calibri" pitchFamily="34" charset="0"/>
              </a:rPr>
              <a:t>Programmes</a:t>
            </a:r>
            <a:r>
              <a:rPr lang="en-US" sz="22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Times New Roman"/>
                <a:cs typeface="Calibri" pitchFamily="34" charset="0"/>
              </a:rPr>
              <a:t> </a:t>
            </a:r>
            <a:r>
              <a:rPr lang="en-US" sz="2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Calibri" pitchFamily="34" charset="0"/>
              </a:rPr>
              <a:t>to facilitate the use of cohesion policy money for this purpose.</a:t>
            </a:r>
            <a:endParaRPr lang="it-IT" sz="22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/>
              <a:cs typeface="Calibri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31950" y="4852989"/>
            <a:ext cx="88915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Research Infrastructures contribute to implementation of the Europe 2020 strategy and “Innovation Union”</a:t>
            </a:r>
          </a:p>
        </p:txBody>
      </p:sp>
    </p:spTree>
    <p:extLst>
      <p:ext uri="{BB962C8B-B14F-4D97-AF65-F5344CB8AC3E}">
        <p14:creationId xmlns:p14="http://schemas.microsoft.com/office/powerpoint/2010/main" val="622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063751" y="620713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8" name="Titolo 9"/>
          <p:cNvSpPr txBox="1">
            <a:spLocks/>
          </p:cNvSpPr>
          <p:nvPr/>
        </p:nvSpPr>
        <p:spPr>
          <a:xfrm>
            <a:off x="3432175" y="115889"/>
            <a:ext cx="7164388" cy="864840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  <a:defRPr/>
            </a:pP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kern="0" dirty="0" err="1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3600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ESFRI?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666876" y="980728"/>
            <a:ext cx="9001125" cy="338455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 Narrow" pitchFamily="34" charset="0"/>
                <a:cs typeface="Calibri" pitchFamily="34" charset="0"/>
              </a:rPr>
              <a:t>ESFRI</a:t>
            </a:r>
            <a:r>
              <a:rPr lang="en-US" sz="26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 is a strategic instrument created in 2002 by the Member States and the European Commission to develop the scientific integration of Europe and to strengthen its international outreach. </a:t>
            </a: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Ø"/>
              <a:defRPr/>
            </a:pPr>
            <a:r>
              <a:rPr lang="en-US" sz="26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600" b="1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 Narrow" pitchFamily="34" charset="0"/>
                <a:cs typeface="Calibri" pitchFamily="34" charset="0"/>
              </a:rPr>
              <a:t>ESFRI</a:t>
            </a:r>
            <a:r>
              <a:rPr lang="en-US" sz="26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 gives national authorities the opportunity to explore common and integrated activities for the best development and use of Research Infrastructures of pan-European relevance.</a:t>
            </a: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Ø"/>
              <a:defRPr/>
            </a:pPr>
            <a:r>
              <a:rPr lang="en-US" sz="26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In this way, </a:t>
            </a:r>
            <a:r>
              <a:rPr lang="en-US" sz="2600" b="1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 Narrow" pitchFamily="34" charset="0"/>
                <a:cs typeface="Calibri" pitchFamily="34" charset="0"/>
              </a:rPr>
              <a:t>ESFRI</a:t>
            </a:r>
            <a:r>
              <a:rPr lang="en-US" sz="26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 contributes to the implementation of a critical, strategic part of the Lisbon agenda by integrating national policies and bringing together national and EU resources to develop the European Research Area. </a:t>
            </a:r>
          </a:p>
          <a:p>
            <a:pPr algn="just">
              <a:spcBef>
                <a:spcPct val="0"/>
              </a:spcBef>
              <a:buClr>
                <a:srgbClr val="00CC00"/>
              </a:buClr>
              <a:buFont typeface="Wingdings" pitchFamily="2" charset="2"/>
              <a:buChar char="Ø"/>
              <a:defRPr/>
            </a:pPr>
            <a:r>
              <a:rPr lang="en-US" sz="26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The </a:t>
            </a:r>
            <a:r>
              <a:rPr lang="en-US" sz="2600" b="1" kern="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latin typeface="Arial Narrow" pitchFamily="34" charset="0"/>
                <a:cs typeface="Calibri" pitchFamily="34" charset="0"/>
              </a:rPr>
              <a:t>ESFRI</a:t>
            </a:r>
            <a:r>
              <a:rPr lang="en-US" sz="26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 delegates are nominated by the Research Ministers of the Member States and Associated Countries, and include a representative of the Commission. </a:t>
            </a:r>
            <a:endParaRPr lang="it-IT" sz="26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Narrow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057400" lvl="4" indent="-228600">
              <a:spcBef>
                <a:spcPct val="0"/>
              </a:spcBef>
            </a:pPr>
            <a:r>
              <a:rPr lang="de-DE" sz="3200" b="1">
                <a:solidFill>
                  <a:srgbClr val="333399"/>
                </a:solidFill>
                <a:latin typeface="Calibri" pitchFamily="34" charset="0"/>
                <a:ea typeface="ＭＳ Ｐゴシック" pitchFamily="34" charset="-128"/>
              </a:rPr>
              <a:t>              Mission of ESFRI</a:t>
            </a:r>
            <a:endParaRPr lang="de-DE" b="1">
              <a:solidFill>
                <a:srgbClr val="33339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9" y="258764"/>
            <a:ext cx="244792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1919288" y="1773238"/>
            <a:ext cx="8291512" cy="4525962"/>
          </a:xfrm>
        </p:spPr>
        <p:txBody>
          <a:bodyPr/>
          <a:lstStyle/>
          <a:p>
            <a:pPr algn="just" eaLnBrk="1" hangingPunct="1"/>
            <a:r>
              <a:rPr lang="en-GB" dirty="0">
                <a:latin typeface="Calibri" pitchFamily="34" charset="0"/>
              </a:rPr>
              <a:t>To support a coherent and strategy-led approach to policy-making on new and existing pan-European and global RIs</a:t>
            </a:r>
          </a:p>
          <a:p>
            <a:pPr eaLnBrk="1" hangingPunct="1">
              <a:buFontTx/>
              <a:buNone/>
            </a:pPr>
            <a:endParaRPr lang="en-GB" dirty="0">
              <a:latin typeface="Calibri" pitchFamily="34" charset="0"/>
            </a:endParaRPr>
          </a:p>
          <a:p>
            <a:pPr algn="just" eaLnBrk="1" hangingPunct="1"/>
            <a:r>
              <a:rPr lang="en-GB" dirty="0">
                <a:latin typeface="Calibri" pitchFamily="34" charset="0"/>
              </a:rPr>
              <a:t>To facilitate multilateral initiatives leading to the better use and development of Research Infrastructures, at EU and international level</a:t>
            </a: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1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057400" lvl="4" indent="-228600">
              <a:spcBef>
                <a:spcPct val="0"/>
              </a:spcBef>
            </a:pPr>
            <a:r>
              <a:rPr lang="de-DE" sz="3200" b="1">
                <a:solidFill>
                  <a:srgbClr val="333399"/>
                </a:solidFill>
                <a:latin typeface="Calibri" pitchFamily="34" charset="0"/>
                <a:ea typeface="ＭＳ Ｐゴシック" pitchFamily="34" charset="-128"/>
              </a:rPr>
              <a:t>              The Roadmap Mandate</a:t>
            </a:r>
            <a:endParaRPr lang="de-DE" b="1">
              <a:solidFill>
                <a:srgbClr val="33339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9" y="258764"/>
            <a:ext cx="244792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1992313" y="1700213"/>
            <a:ext cx="8229600" cy="4525962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n-US" altLang="ja-JP" dirty="0">
                <a:latin typeface="Calibri" pitchFamily="34" charset="0"/>
                <a:ea typeface="ＭＳ Ｐゴシック" pitchFamily="34" charset="-128"/>
              </a:rPr>
              <a:t>The Competitiveness Council of the EU mandated ESFRI on November 2004 to develop a strategic roadmap in the field of RI for Europe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dirty="0">
                <a:latin typeface="Calibri" pitchFamily="34" charset="0"/>
              </a:rPr>
              <a:t>The ESFRI roadmap identifies new pan-European Research Infrastructures (RIs) or major up-grades to existing ones, </a:t>
            </a:r>
            <a:r>
              <a:rPr lang="en-US" dirty="0">
                <a:latin typeface="Calibri" pitchFamily="34" charset="0"/>
              </a:rPr>
              <a:t>corresponding to the needs of </a:t>
            </a:r>
            <a:r>
              <a:rPr lang="en-GB" dirty="0">
                <a:latin typeface="Calibri" pitchFamily="34" charset="0"/>
              </a:rPr>
              <a:t>European research communities</a:t>
            </a:r>
            <a:r>
              <a:rPr lang="en-US" dirty="0">
                <a:latin typeface="Calibri" pitchFamily="34" charset="0"/>
              </a:rPr>
              <a:t> in the next 10 to 20 years</a:t>
            </a:r>
            <a:r>
              <a:rPr lang="en-GB" dirty="0">
                <a:latin typeface="Calibri" pitchFamily="34" charset="0"/>
              </a:rPr>
              <a:t>, regardless of possible location</a:t>
            </a:r>
            <a:endParaRPr lang="en-US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4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indent="0" eaLnBrk="1" hangingPunct="1"/>
            <a:r>
              <a:rPr lang="en-GB" sz="36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ESFRI Roadmap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11251" y="1123949"/>
            <a:ext cx="8915399" cy="471487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 identifies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pan-European Research Infrastructures or major up-grades to existing ones, corresponding to the needs of European research communities in the next 10 to 20 years, in all fields of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Research,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regardless of possible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  <a:p>
            <a:pPr lvl="1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ESFRI to provide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and best practice, but </a:t>
            </a:r>
            <a:r>
              <a:rPr lang="en-GB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and AC must be the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source of funding</a:t>
            </a:r>
          </a:p>
          <a:p>
            <a:pPr lvl="2" eaLnBrk="1" hangingPunct="1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GB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Roadmap published in 2006</a:t>
            </a:r>
          </a:p>
          <a:p>
            <a:pPr lvl="3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Followed by two updates in 2008 and 2010: </a:t>
            </a:r>
            <a:r>
              <a:rPr lang="en-GB" sz="24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Now </a:t>
            </a:r>
            <a:r>
              <a:rPr lang="en-GB" sz="2400" b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contains 48 </a:t>
            </a:r>
            <a:r>
              <a:rPr lang="en-GB" sz="24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Requires </a:t>
            </a:r>
            <a:r>
              <a:rPr lang="en-GB" sz="2400" b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major financial investment (~20 b€) and long term commitment for operation (~2 b€/</a:t>
            </a:r>
            <a:r>
              <a:rPr lang="en-GB" sz="24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year)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ESFRI Roadmap in 2016</a:t>
            </a:r>
            <a:endParaRPr lang="en-GB" sz="2400" b="0" kern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endParaRPr lang="en-GB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 rot="20751776">
            <a:off x="202126" y="3428870"/>
            <a:ext cx="2167772" cy="2690887"/>
            <a:chOff x="309588" y="2104677"/>
            <a:chExt cx="2462212" cy="3484563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88" y="2104677"/>
              <a:ext cx="1509712" cy="206851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1" name="Group 2"/>
            <p:cNvGrpSpPr>
              <a:grpSpLocks/>
            </p:cNvGrpSpPr>
            <p:nvPr/>
          </p:nvGrpSpPr>
          <p:grpSpPr bwMode="auto">
            <a:xfrm>
              <a:off x="877913" y="2735763"/>
              <a:ext cx="1584325" cy="2087562"/>
              <a:chOff x="6672026" y="1353458"/>
              <a:chExt cx="1528525" cy="2120898"/>
            </a:xfrm>
          </p:grpSpPr>
          <p:sp>
            <p:nvSpPr>
              <p:cNvPr id="5" name="Rectangle 11"/>
              <p:cNvSpPr>
                <a:spLocks noChangeArrowheads="1"/>
              </p:cNvSpPr>
              <p:nvPr/>
            </p:nvSpPr>
            <p:spPr bwMode="auto">
              <a:xfrm>
                <a:off x="6733290" y="1426036"/>
                <a:ext cx="1467261" cy="20483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</p:spPr>
            <p:txBody>
              <a:bodyPr wrap="none" lIns="104306" tIns="52153" rIns="104306" bIns="52153" anchor="ctr"/>
              <a:lstStyle/>
              <a:p>
                <a:pPr algn="ctr" defTabSz="914179">
                  <a:defRPr/>
                </a:pPr>
                <a:endParaRPr lang="fr-FR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pic>
            <p:nvPicPr>
              <p:cNvPr id="9224" name="Picture 9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2026" y="1353458"/>
                <a:ext cx="1471384" cy="206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3"/>
            <p:cNvPicPr>
              <a:picLocks noChangeAspect="1" noChangeArrowheads="1"/>
            </p:cNvPicPr>
            <p:nvPr/>
          </p:nvPicPr>
          <p:blipFill rotWithShape="1">
            <a:blip r:embed="rId5"/>
            <a:stretch/>
          </p:blipFill>
          <p:spPr bwMode="auto">
            <a:xfrm>
              <a:off x="1246213" y="3436590"/>
              <a:ext cx="1525587" cy="2152650"/>
            </a:xfrm>
            <a:prstGeom prst="rect">
              <a:avLst/>
            </a:prstGeom>
            <a:noFill/>
            <a:ln>
              <a:noFill/>
            </a:ln>
            <a:effectLst>
              <a:outerShdw dist="127000" dir="2700000" algn="ctr" rotWithShape="0">
                <a:schemeClr val="bg1">
                  <a:lumMod val="85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56448">
            <a:off x="1726621" y="4674364"/>
            <a:ext cx="1388078" cy="196964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0599" y="2209800"/>
            <a:ext cx="2099129" cy="43053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4984" y="279400"/>
            <a:ext cx="1753316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1010</Words>
  <Application>Microsoft Macintosh PowerPoint</Application>
  <PresentationFormat>Widescreen</PresentationFormat>
  <Paragraphs>222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Comic Sans MS</vt:lpstr>
      <vt:lpstr>Corbel</vt:lpstr>
      <vt:lpstr>ＭＳ Ｐゴシック</vt:lpstr>
      <vt:lpstr>Myriad Pro</vt:lpstr>
      <vt:lpstr>Times New Roman</vt:lpstr>
      <vt:lpstr>Wingdings</vt:lpstr>
      <vt:lpstr>Depth</vt:lpstr>
      <vt:lpstr>National ESFRI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ESFRI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</vt:lpstr>
      <vt:lpstr>PowerPoint Presentation</vt:lpstr>
      <vt:lpstr>PowerPoint Presentation</vt:lpstr>
      <vt:lpstr>PowerPoint Presentation</vt:lpstr>
      <vt:lpstr>Activities in Macedonia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ESFRI Roadmap</dc:title>
  <dc:creator>Anastas Mishev</dc:creator>
  <cp:lastModifiedBy>Anastas Mishev</cp:lastModifiedBy>
  <cp:revision>7</cp:revision>
  <dcterms:created xsi:type="dcterms:W3CDTF">2016-08-29T10:08:31Z</dcterms:created>
  <dcterms:modified xsi:type="dcterms:W3CDTF">2016-08-31T09:51:02Z</dcterms:modified>
</cp:coreProperties>
</file>